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5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309" r:id="rId52"/>
  </p:sldIdLst>
  <p:sldSz cx="9144000" cy="5143500" type="screen16x9"/>
  <p:notesSz cx="6858000" cy="9144000"/>
  <p:embeddedFontLst>
    <p:embeddedFont>
      <p:font typeface="Helvetica Neue" panose="020B0604020202020204" charset="0"/>
      <p:regular r:id="rId54"/>
      <p:bold r:id="rId55"/>
      <p:italic r:id="rId56"/>
      <p:boldItalic r:id="rId57"/>
    </p:embeddedFont>
    <p:embeddedFont>
      <p:font typeface="Roboto" panose="020B060402020202020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077">
          <p15:clr>
            <a:srgbClr val="9AA0A6"/>
          </p15:clr>
        </p15:guide>
        <p15:guide id="2" pos="283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3" d="100"/>
          <a:sy n="123" d="100"/>
        </p:scale>
        <p:origin x="-444" y="-72"/>
      </p:cViewPr>
      <p:guideLst>
        <p:guide orient="horz" pos="1077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7474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b5b097ddb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b5b097ddb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3e440a3e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3e440a3e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3e440a3e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3e440a3e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3e440a3e9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3e440a3e9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3e440a3e9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3e440a3e9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3e440a3e9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3e440a3e9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3e440a3e9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3e440a3e9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3e440a3e9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3e440a3e9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3e440a3e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3e440a3e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3e440a3e9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3e440a3e9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3e440a3e9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3e440a3e9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3e440a3e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3e440a3e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3e440a3e9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3e440a3e9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3e440a3e9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3e440a3e9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3e440a3e9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3e440a3e9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3e440a3e9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3e440a3e9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3e440a3e9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3e440a3e9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3e440a3e9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3e440a3e9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3e440a3e9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3e440a3e9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3e440a3e9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3e440a3e9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3e440a3e9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d3e440a3e9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3e440a3e9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3e440a3e9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3e440a3e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3e440a3e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3e440a3e9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3e440a3e9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3e440a3e9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3e440a3e9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3e440a3e9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3e440a3e9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3e440a3e9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3e440a3e9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3e440a3e9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3e440a3e9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3e440a3e9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3e440a3e9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3e440a3e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3e440a3e9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3e440a3e9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3e440a3e9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3e440a3e9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d3e440a3e9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3e440a3e9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3e440a3e9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3e440a3e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3e440a3e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3e440a3e9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d3e440a3e9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3e440a3e9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3e440a3e9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d3e440a3e9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d3e440a3e9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3e440a3e9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d3e440a3e9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3e440a3e9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3e440a3e9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3e440a3e9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3e440a3e9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d3e440a3e9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d3e440a3e9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3e440a3e9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3e440a3e9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3e440a3e9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3e440a3e9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d6511d2f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d6511d2f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a7eaead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a7eaead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3e440a3e9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d3e440a3e9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d3e440a3e9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d3e440a3e9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3e440a3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3e440a3e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3e440a3e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3e440a3e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3e440a3e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3e440a3e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3e440a3e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3e440a3e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 Cover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. Introduction - A" type="secHead">
  <p:cSld name="SECTION_HEADER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 flipH="1">
            <a:off x="2510416" y="-19776"/>
            <a:ext cx="896700" cy="51435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3"/>
          <p:cNvSpPr/>
          <p:nvPr/>
        </p:nvSpPr>
        <p:spPr>
          <a:xfrm>
            <a:off x="3400500" y="0"/>
            <a:ext cx="5743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3"/>
          <p:cNvSpPr txBox="1"/>
          <p:nvPr/>
        </p:nvSpPr>
        <p:spPr>
          <a:xfrm>
            <a:off x="311700" y="4853025"/>
            <a:ext cx="88323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 Distinction">
  <p:cSld name="SECTION_HEADER_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/>
          <p:nvPr/>
        </p:nvSpPr>
        <p:spPr>
          <a:xfrm>
            <a:off x="-12375" y="-9900"/>
            <a:ext cx="3395100" cy="4934400"/>
          </a:xfrm>
          <a:prstGeom prst="rect">
            <a:avLst/>
          </a:prstGeom>
          <a:solidFill>
            <a:srgbClr val="1C1E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5"/>
          <p:cNvSpPr/>
          <p:nvPr/>
        </p:nvSpPr>
        <p:spPr>
          <a:xfrm>
            <a:off x="-12375" y="4856550"/>
            <a:ext cx="331200" cy="28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5"/>
          <p:cNvSpPr txBox="1"/>
          <p:nvPr/>
        </p:nvSpPr>
        <p:spPr>
          <a:xfrm>
            <a:off x="311700" y="4853025"/>
            <a:ext cx="88323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. Societal Characteristics">
  <p:cSld name="SECTION_HEADER_2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3392616" y="-9900"/>
            <a:ext cx="5761200" cy="4934400"/>
          </a:xfrm>
          <a:prstGeom prst="rect">
            <a:avLst/>
          </a:prstGeom>
          <a:solidFill>
            <a:srgbClr val="1C1E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6"/>
          <p:cNvSpPr/>
          <p:nvPr/>
        </p:nvSpPr>
        <p:spPr>
          <a:xfrm>
            <a:off x="-12375" y="4856550"/>
            <a:ext cx="331200" cy="28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6"/>
          <p:cNvSpPr txBox="1"/>
          <p:nvPr/>
        </p:nvSpPr>
        <p:spPr>
          <a:xfrm>
            <a:off x="311700" y="4853025"/>
            <a:ext cx="88422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" name="Google Shape;2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. History - A">
  <p:cSld name="SECTION_HEADER_2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/>
          <p:nvPr/>
        </p:nvSpPr>
        <p:spPr>
          <a:xfrm>
            <a:off x="3400500" y="0"/>
            <a:ext cx="5743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7"/>
          <p:cNvSpPr txBox="1"/>
          <p:nvPr/>
        </p:nvSpPr>
        <p:spPr>
          <a:xfrm>
            <a:off x="311700" y="4853025"/>
            <a:ext cx="88323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" name="Google Shape;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. History B">
  <p:cSld name="SECTION_HEADER_2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 flipH="1">
            <a:off x="2510416" y="-19776"/>
            <a:ext cx="896700" cy="51435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8"/>
          <p:cNvSpPr/>
          <p:nvPr/>
        </p:nvSpPr>
        <p:spPr>
          <a:xfrm>
            <a:off x="3400500" y="0"/>
            <a:ext cx="5743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 txBox="1"/>
          <p:nvPr/>
        </p:nvSpPr>
        <p:spPr>
          <a:xfrm>
            <a:off x="311700" y="4853025"/>
            <a:ext cx="88323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" name="Google Shape;3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. Blank with footer">
  <p:cSld name="SECTION_HEADER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/>
        </p:nvSpPr>
        <p:spPr>
          <a:xfrm>
            <a:off x="311700" y="4853025"/>
            <a:ext cx="88323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" name="Google Shape;3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0"/>
          <p:cNvPicPr preferRelativeResize="0"/>
          <p:nvPr/>
        </p:nvPicPr>
        <p:blipFill rotWithShape="1">
          <a:blip r:embed="rId3">
            <a:alphaModFix/>
          </a:blip>
          <a:srcRect l="18354" t="1802" r="-699" b="1802"/>
          <a:stretch/>
        </p:blipFill>
        <p:spPr>
          <a:xfrm>
            <a:off x="-185175" y="0"/>
            <a:ext cx="90628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0"/>
          <p:cNvSpPr txBox="1"/>
          <p:nvPr/>
        </p:nvSpPr>
        <p:spPr>
          <a:xfrm>
            <a:off x="617650" y="1140300"/>
            <a:ext cx="5347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Talk to a Conspiracy Theorist</a:t>
            </a:r>
            <a:endParaRPr sz="23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Lecture 01: Introduction</a:t>
            </a:r>
            <a:endParaRPr sz="100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History of Conspiracy Theories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---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 CHRISTOPHER D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CARLO</a:t>
            </a:r>
            <a:endParaRPr sz="9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41;p10"/>
          <p:cNvSpPr/>
          <p:nvPr/>
        </p:nvSpPr>
        <p:spPr>
          <a:xfrm flipH="1">
            <a:off x="5849547" y="0"/>
            <a:ext cx="980700" cy="514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0"/>
          <p:cNvSpPr/>
          <p:nvPr/>
        </p:nvSpPr>
        <p:spPr>
          <a:xfrm rot="10800000" flipH="1">
            <a:off x="6826719" y="0"/>
            <a:ext cx="3472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/>
        </p:nvSpPr>
        <p:spPr>
          <a:xfrm>
            <a:off x="4131837" y="108889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likely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000" y="1458202"/>
            <a:ext cx="3213075" cy="215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4124100" y="3690400"/>
            <a:ext cx="33834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 to recorded history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Xenophobia: Inherent fear of foreignness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282825" y="1828650"/>
            <a:ext cx="30000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is impossible to </a:t>
            </a:r>
            <a:br>
              <a:rPr lang="en-GB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pinpoint exactly </a:t>
            </a:r>
            <a:br>
              <a:rPr lang="en-GB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conspiracy theories began.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4132142" y="1186501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of the oldest recorded conspiracy theories </a:t>
            </a:r>
            <a:br>
              <a:rPr lang="en-GB" sz="1200" b="1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1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occurred over two thousand years ago</a:t>
            </a:r>
            <a:endParaRPr sz="12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4205460" y="1675799"/>
            <a:ext cx="40044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Rome (331 BCE)</a:t>
            </a:r>
            <a:endParaRPr sz="1200">
              <a:solidFill>
                <a:srgbClr val="1C1D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Alliance of upper-class women secretly</a:t>
            </a:r>
            <a:br>
              <a:rPr lang="en-GB" sz="1200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preparing poisons </a:t>
            </a:r>
            <a:endParaRPr sz="1200">
              <a:solidFill>
                <a:srgbClr val="1C1D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rgbClr val="1C1D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Prove their innocence</a:t>
            </a:r>
            <a:endParaRPr sz="1200">
              <a:solidFill>
                <a:srgbClr val="1C1D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claimed their concoctions were medicinal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suspects obliged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Mass arrests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170 women were found to be involved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2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Rome elected a dedicated official to perform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ritual banishment of evil</a:t>
            </a:r>
            <a:endParaRPr sz="1200">
              <a:solidFill>
                <a:srgbClr val="1C1D2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l="38778" r="21931" b="606"/>
          <a:stretch/>
        </p:blipFill>
        <p:spPr>
          <a:xfrm>
            <a:off x="0" y="0"/>
            <a:ext cx="3415748" cy="48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342175" y="225615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History // </a:t>
            </a:r>
            <a:r>
              <a:rPr lang="en-GB" sz="2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sp>
        <p:nvSpPr>
          <p:cNvPr id="147" name="Google Shape;147;p23"/>
          <p:cNvSpPr txBox="1"/>
          <p:nvPr/>
        </p:nvSpPr>
        <p:spPr>
          <a:xfrm>
            <a:off x="4132142" y="1188269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Hundreds of years later</a:t>
            </a:r>
            <a:endParaRPr sz="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4205450" y="1471052"/>
            <a:ext cx="34734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Respected historian: Livy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Contemporary scholars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Epidemic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Possibly a virulent form of influenza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‘The fever of Perinthus’: Hippocrates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 of women with high social rank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Curative potions: hemlock and aconite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3316"/>
          <a:stretch/>
        </p:blipFill>
        <p:spPr>
          <a:xfrm flipH="1">
            <a:off x="0" y="0"/>
            <a:ext cx="3400876" cy="485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/>
        </p:nvSpPr>
        <p:spPr>
          <a:xfrm>
            <a:off x="4132150" y="1178038"/>
            <a:ext cx="4344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1">
                <a:latin typeface="Helvetica Neue"/>
                <a:ea typeface="Helvetica Neue"/>
                <a:cs typeface="Helvetica Neue"/>
                <a:sym typeface="Helvetica Neue"/>
              </a:rPr>
              <a:t>‘Fear of that which is foreign to us’</a:t>
            </a:r>
            <a: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i.e Xenophobia</a:t>
            </a:r>
            <a:endParaRPr sz="7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3944991" y="1737681"/>
            <a:ext cx="34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Black Death 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4660450" y="1983854"/>
            <a:ext cx="37473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European bubonic plague (1347-1351 CE)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Killed 200 million people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Jews were blamed for poisoning the wells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Fear and ignorance are often at the heart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such theories because survival is so important to us as a species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5085876" y="3321389"/>
            <a:ext cx="316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latin typeface="Helvetica Neue"/>
                <a:ea typeface="Helvetica Neue"/>
                <a:cs typeface="Helvetica Neue"/>
                <a:sym typeface="Helvetica Neue"/>
              </a:rPr>
              <a:t>The truth: </a:t>
            </a:r>
            <a:r>
              <a:rPr lang="en-GB" b="1" i="1">
                <a:latin typeface="Helvetica Neue"/>
                <a:ea typeface="Helvetica Neue"/>
                <a:cs typeface="Helvetica Neue"/>
                <a:sym typeface="Helvetica Neue"/>
              </a:rPr>
              <a:t>Yersinia pestis</a:t>
            </a:r>
            <a:endParaRPr sz="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l="5058" r="9501" b="149"/>
          <a:stretch/>
        </p:blipFill>
        <p:spPr>
          <a:xfrm>
            <a:off x="0" y="0"/>
            <a:ext cx="3405824" cy="48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282825" y="1996811"/>
            <a:ext cx="3000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latin typeface="Helvetica Neue"/>
                <a:ea typeface="Helvetica Neue"/>
                <a:cs typeface="Helvetica Neue"/>
                <a:sym typeface="Helvetica Neue"/>
              </a:rPr>
              <a:t>Societal Characteristics that Influence Conspiracy Theories</a:t>
            </a:r>
            <a:r>
              <a:rPr lang="en-GB" sz="19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900"/>
          </a:p>
        </p:txBody>
      </p:sp>
      <p:sp>
        <p:nvSpPr>
          <p:cNvPr id="164" name="Google Shape;164;p25"/>
          <p:cNvSpPr txBox="1"/>
          <p:nvPr/>
        </p:nvSpPr>
        <p:spPr>
          <a:xfrm>
            <a:off x="4132150" y="853225"/>
            <a:ext cx="42033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Once the</a:t>
            </a:r>
            <a:r>
              <a:rPr lang="en-GB" sz="15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5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‘Fear of that which is foreign to us’</a:t>
            </a:r>
            <a:r>
              <a:rPr lang="en-GB" sz="15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has been reduced, the</a:t>
            </a: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fear diminishes.</a:t>
            </a:r>
            <a:endParaRPr sz="1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4384450" y="1374213"/>
            <a:ext cx="38163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levels of uncertainty and fear return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Epistemic state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Potentially dangerous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4231224" y="2192841"/>
            <a:ext cx="34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Covid-19 pandemic</a:t>
            </a:r>
            <a:endParaRPr sz="6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4320000" y="2486668"/>
            <a:ext cx="3473400" cy="18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Fertile ground for conspiracy theories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Powerlessness, anxiety, and uncertainty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Predictors of conspiracy beliefs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Uncertainty: </a:t>
            </a: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actually happening?</a:t>
            </a:r>
            <a:endParaRPr sz="1200"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will it end?</a:t>
            </a:r>
            <a:endParaRPr sz="1200"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will we have a vaccine?</a:t>
            </a:r>
            <a:endParaRPr sz="1200"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are things going to work when</a:t>
            </a:r>
            <a:b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re-open?</a:t>
            </a:r>
            <a:endParaRPr sz="1200"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/>
        </p:nvSpPr>
        <p:spPr>
          <a:xfrm>
            <a:off x="4163489" y="2318767"/>
            <a:ext cx="43449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Written History: 5,000 years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Sumerian cuneiform script</a:t>
            </a:r>
            <a:r>
              <a:rPr lang="en-GB" sz="18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(2600 BCE)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4355650" y="2989686"/>
            <a:ext cx="3747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Clay tablets, hieroglyphs carved in stone, wax tablets, papyrus scrolls, parchment, etc</a:t>
            </a:r>
            <a:endParaRPr sz="12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l="8184" r="52638" b="546"/>
          <a:stretch/>
        </p:blipFill>
        <p:spPr>
          <a:xfrm>
            <a:off x="0" y="0"/>
            <a:ext cx="3400873" cy="48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4132130" y="1583199"/>
            <a:ext cx="43449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when, exactly, did such theories start to become popular?</a:t>
            </a:r>
            <a:endParaRPr sz="7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4229992" y="1534406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Books</a:t>
            </a:r>
            <a:r>
              <a:rPr lang="en-GB" sz="18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(840 CE)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4355650" y="1891445"/>
            <a:ext cx="3747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Libraries of cloistered monasteries throughout Europe 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Dynasties in China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4230000" y="2585872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Printing press</a:t>
            </a:r>
            <a:r>
              <a:rPr lang="en-GB" sz="180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(1000 CE)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l="5377" r="41846"/>
          <a:stretch/>
        </p:blipFill>
        <p:spPr>
          <a:xfrm>
            <a:off x="0" y="0"/>
            <a:ext cx="3395901" cy="486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/>
        </p:nvSpPr>
        <p:spPr>
          <a:xfrm>
            <a:off x="4230000" y="1426252"/>
            <a:ext cx="43449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2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4355650" y="1618452"/>
            <a:ext cx="35673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Developed by Bi Sheng from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Yingshan, Hubei, China (970 - 1051 CE)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Southern Song Dynasty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(1127 - 1279 CE)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Books becoming so common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Chinese society 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Created a scholarly class of citizens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l="60382" t="2049" r="1306" b="1741"/>
          <a:stretch/>
        </p:blipFill>
        <p:spPr>
          <a:xfrm>
            <a:off x="0" y="0"/>
            <a:ext cx="3415750" cy="48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/>
        </p:nvSpPr>
        <p:spPr>
          <a:xfrm>
            <a:off x="4229992" y="1761975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2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9"/>
          <p:cNvSpPr txBox="1"/>
          <p:nvPr/>
        </p:nvSpPr>
        <p:spPr>
          <a:xfrm>
            <a:off x="4355650" y="1605899"/>
            <a:ext cx="3330000" cy="20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 printed book collections became a status symbol for the wealthy class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Wang Chen used wood blocks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type (1297 CE)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Nung Shu</a:t>
            </a:r>
            <a:r>
              <a:rPr lang="en-GB" sz="1200">
                <a:solidFill>
                  <a:schemeClr val="lt1"/>
                </a:solidFill>
              </a:rPr>
              <a:t> </a:t>
            </a: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(1297 CE)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World’s first mass-produced book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Revealed that many Chinese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inventions were often wrongly attributed to Europeans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l="41479" t="2107" r="10678" b="5436"/>
          <a:stretch/>
        </p:blipFill>
        <p:spPr>
          <a:xfrm>
            <a:off x="0" y="0"/>
            <a:ext cx="3395700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/>
        </p:nvSpPr>
        <p:spPr>
          <a:xfrm>
            <a:off x="4229992" y="1608643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Printing Press</a:t>
            </a:r>
            <a:r>
              <a:rPr lang="en-GB" sz="1200">
                <a:solidFill>
                  <a:schemeClr val="accent6"/>
                </a:solidFill>
              </a:rPr>
              <a:t>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(1440 CE)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4355650" y="1888993"/>
            <a:ext cx="33300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Johannes Gutenberg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Replica casting 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Developed his own ink which would adhere to metal rather than wood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Perfected a method for flattening printing paper by using a winepress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 production of printing presses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literacy 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distribution of ideas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l="20591" r="39952"/>
          <a:stretch/>
        </p:blipFill>
        <p:spPr>
          <a:xfrm>
            <a:off x="0" y="0"/>
            <a:ext cx="3405824" cy="48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/>
        </p:nvSpPr>
        <p:spPr>
          <a:xfrm>
            <a:off x="3999525" y="1941450"/>
            <a:ext cx="384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Consider all of the relevant causal influences that have contributed to their particular states of mind.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enabled in understanding both the physical and cultural constraints which bias their particular points of view.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/>
        </p:nvSpPr>
        <p:spPr>
          <a:xfrm>
            <a:off x="4355650" y="1192581"/>
            <a:ext cx="3567300" cy="16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Promised excommunication for anyone who printed manuscripts without the church’s approval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years later books from John Calvin </a:t>
            </a:r>
            <a:b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Martin Luther spread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Copernicus: </a:t>
            </a:r>
            <a:r>
              <a:rPr lang="en-GB" sz="120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the Revolutions of Heavenly Spheres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4229992" y="2750403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Relation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(1605)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4355650" y="3037741"/>
            <a:ext cx="36168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official newspaper, was printed and distributed in Strasbourg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growth of literacy, education, and the far-reaching availability of uniform information for ordinary people</a:t>
            </a:r>
            <a:endParaRPr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 l="13923" r="708"/>
          <a:stretch/>
        </p:blipFill>
        <p:spPr>
          <a:xfrm>
            <a:off x="0" y="25"/>
            <a:ext cx="3390925" cy="48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4229992" y="896459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3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Pope Alexander VI </a:t>
            </a:r>
            <a:r>
              <a:rPr lang="en-GB" sz="1200" b="1" i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(1501)</a:t>
            </a:r>
            <a:endParaRPr sz="1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/>
          <p:nvPr/>
        </p:nvSpPr>
        <p:spPr>
          <a:xfrm>
            <a:off x="-415425" y="-9900"/>
            <a:ext cx="9994500" cy="4866600"/>
          </a:xfrm>
          <a:prstGeom prst="rect">
            <a:avLst/>
          </a:prstGeom>
          <a:solidFill>
            <a:srgbClr val="1C1E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 txBox="1"/>
          <p:nvPr/>
        </p:nvSpPr>
        <p:spPr>
          <a:xfrm>
            <a:off x="2399550" y="2014500"/>
            <a:ext cx="43449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 availability of information</a:t>
            </a:r>
            <a:endParaRPr sz="2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/>
          <p:nvPr/>
        </p:nvSpPr>
        <p:spPr>
          <a:xfrm>
            <a:off x="-415425" y="-9900"/>
            <a:ext cx="9994500" cy="4866600"/>
          </a:xfrm>
          <a:prstGeom prst="rect">
            <a:avLst/>
          </a:prstGeom>
          <a:solidFill>
            <a:srgbClr val="1C1E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3"/>
          <p:cNvSpPr txBox="1"/>
          <p:nvPr/>
        </p:nvSpPr>
        <p:spPr>
          <a:xfrm>
            <a:off x="2534100" y="1305600"/>
            <a:ext cx="4075800" cy="25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wide distribution of information in this printed form also generated a proliferation of false information as well.</a:t>
            </a:r>
            <a:endParaRPr sz="15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newly “literate public where anonymously written statements </a:t>
            </a:r>
            <a:b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be circulated”.</a:t>
            </a:r>
            <a:endParaRPr sz="15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 are not particular to any one, specific, geographic location.</a:t>
            </a:r>
            <a:endParaRPr sz="11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415425" y="-9900"/>
            <a:ext cx="9994500" cy="4866600"/>
          </a:xfrm>
          <a:prstGeom prst="rect">
            <a:avLst/>
          </a:prstGeom>
          <a:solidFill>
            <a:srgbClr val="1C1E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4"/>
          <p:cNvSpPr txBox="1"/>
          <p:nvPr/>
        </p:nvSpPr>
        <p:spPr>
          <a:xfrm>
            <a:off x="2399550" y="2015850"/>
            <a:ext cx="43449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 are simply </a:t>
            </a:r>
            <a:br>
              <a:rPr lang="en-GB" sz="15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part of human nature.</a:t>
            </a:r>
            <a:endParaRPr sz="15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 calamities</a:t>
            </a:r>
            <a:endParaRPr sz="15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/>
        </p:nvSpPr>
        <p:spPr>
          <a:xfrm>
            <a:off x="282825" y="1996811"/>
            <a:ext cx="3000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availability of information + calamities = conspiracy theories</a:t>
            </a:r>
            <a:endParaRPr sz="2500" b="1">
              <a:solidFill>
                <a:schemeClr val="lt1"/>
              </a:solidFill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4229992" y="1184777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Salem Witch Trials</a:t>
            </a:r>
            <a:r>
              <a:rPr lang="en-GB" sz="1200">
                <a:solidFill>
                  <a:schemeClr val="dk1"/>
                </a:solidFill>
              </a:rPr>
              <a:t> </a:t>
            </a:r>
            <a:r>
              <a:rPr lang="en-GB" sz="12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(1692)</a:t>
            </a:r>
            <a:endParaRPr sz="12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4355650" y="1459574"/>
            <a:ext cx="356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Largely the result of fear, ignorance,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hysteria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Michael Butter says between the 17th century and the 1950s, such fantastic stories were a universally accepted way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understanding the world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school: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subversives trying to undermine established power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Today: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all-powerful state and its mastermind cronies want to control the humble citizen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/>
        </p:nvSpPr>
        <p:spPr>
          <a:xfrm>
            <a:off x="4229992" y="1185411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 of Enlightenment</a:t>
            </a:r>
            <a:endParaRPr sz="12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4431850" y="1465750"/>
            <a:ext cx="3567300" cy="2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Introduced mechanical view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the universe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During the 18th and 19th centuries, approximately 90% of the population likely subscribed to some kind of conspiracy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Today: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approximately 50% of US citizens and more than a quarter of the German population believe in conspiracy theories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4804825" y="3224714"/>
            <a:ext cx="3803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someone you know is a conspiracist?</a:t>
            </a:r>
            <a:endParaRPr sz="15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about</a:t>
            </a:r>
            <a:r>
              <a:rPr lang="en-GB" sz="1500" b="1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you?</a:t>
            </a:r>
            <a:endParaRPr sz="15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good skeptic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 rotWithShape="1">
          <a:blip r:embed="rId3">
            <a:alphaModFix/>
          </a:blip>
          <a:srcRect l="21542" r="33067"/>
          <a:stretch/>
        </p:blipFill>
        <p:spPr>
          <a:xfrm>
            <a:off x="0" y="0"/>
            <a:ext cx="3376050" cy="48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/>
        </p:nvSpPr>
        <p:spPr>
          <a:xfrm>
            <a:off x="4229992" y="1591758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Anti-semitism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Europe </a:t>
            </a:r>
            <a:r>
              <a:rPr lang="en-GB" sz="12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(19th - 20th centuries)</a:t>
            </a:r>
            <a:endParaRPr sz="6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4229992" y="1878619"/>
            <a:ext cx="43449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Jewish Bankers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Europe </a:t>
            </a:r>
            <a:r>
              <a:rPr lang="en-GB" sz="12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(19th century)</a:t>
            </a:r>
            <a:endParaRPr sz="6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37"/>
          <p:cNvSpPr txBox="1"/>
          <p:nvPr/>
        </p:nvSpPr>
        <p:spPr>
          <a:xfrm>
            <a:off x="4355650" y="2160042"/>
            <a:ext cx="35673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Protocols of the Elders of Zion (1903)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Jews supposedly ran the world of money, finance and media, and would stop at nothing to increase this power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Henry Ford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500,000 copies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7330"/>
          <a:stretch/>
        </p:blipFill>
        <p:spPr>
          <a:xfrm>
            <a:off x="0" y="0"/>
            <a:ext cx="3376051" cy="484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/>
        </p:nvSpPr>
        <p:spPr>
          <a:xfrm>
            <a:off x="4230000" y="1189575"/>
            <a:ext cx="43449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Over the last 100 years...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Joseph Uscinski and Joseph Parent</a:t>
            </a:r>
            <a:endParaRPr sz="1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38"/>
          <p:cNvSpPr txBox="1"/>
          <p:nvPr/>
        </p:nvSpPr>
        <p:spPr>
          <a:xfrm>
            <a:off x="4355650" y="1771045"/>
            <a:ext cx="3567300" cy="25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104,803 published letters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1890 - 2010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Prevalence of conspiracy theories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spike occurred shortly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 the year 1900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Height of the second industrial revolution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second spike occurred during the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1940s and the early 1950s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 War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McCarthyism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Context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 l="17606" t="6829" r="17280"/>
          <a:stretch/>
        </p:blipFill>
        <p:spPr>
          <a:xfrm>
            <a:off x="0" y="0"/>
            <a:ext cx="3386875" cy="48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849" y="460600"/>
            <a:ext cx="7506302" cy="422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/>
        </p:nvSpPr>
        <p:spPr>
          <a:xfrm>
            <a:off x="342175" y="1742850"/>
            <a:ext cx="3000000" cy="16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 Years of </a:t>
            </a:r>
            <a:b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  </a:t>
            </a:r>
            <a:r>
              <a:rPr lang="en-GB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400"/>
          </a:p>
        </p:txBody>
      </p:sp>
      <p:sp>
        <p:nvSpPr>
          <p:cNvPr id="272" name="Google Shape;272;p40"/>
          <p:cNvSpPr txBox="1"/>
          <p:nvPr/>
        </p:nvSpPr>
        <p:spPr>
          <a:xfrm>
            <a:off x="4229998" y="1457354"/>
            <a:ext cx="31884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Most conspiracy theories fall into fairly discrete categories:</a:t>
            </a:r>
            <a:endParaRPr sz="12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40"/>
          <p:cNvSpPr txBox="1"/>
          <p:nvPr/>
        </p:nvSpPr>
        <p:spPr>
          <a:xfrm>
            <a:off x="4355650" y="1949446"/>
            <a:ext cx="3567300" cy="17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Aviation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and industry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Deaths and disappearance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Economics and society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Espionage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Ethnicity/race and religion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311700" y="4853025"/>
            <a:ext cx="85206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4152726" y="1773300"/>
            <a:ext cx="37170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  <a:t>The History of Conspiracy Theories</a:t>
            </a:r>
            <a:endParaRPr sz="1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From the earliest recorded conspiracy theories all the way to QAnon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Trends behind the surges of conspiracy theories through recorded history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/>
        </p:nvSpPr>
        <p:spPr>
          <a:xfrm>
            <a:off x="4229998" y="1457354"/>
            <a:ext cx="31884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Most conspiracy theories fall into fairly discrete categories:</a:t>
            </a:r>
            <a:endParaRPr sz="12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4355650" y="1949446"/>
            <a:ext cx="3567300" cy="17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Extraterrestrials and UFOs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Government politics and conflict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Medicine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and technology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agencies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Sports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41"/>
          <p:cNvSpPr txBox="1"/>
          <p:nvPr/>
        </p:nvSpPr>
        <p:spPr>
          <a:xfrm>
            <a:off x="342175" y="1742850"/>
            <a:ext cx="3000000" cy="16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 Years of </a:t>
            </a:r>
            <a:b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 </a:t>
            </a:r>
            <a:r>
              <a:rPr lang="en-GB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/>
        </p:nvSpPr>
        <p:spPr>
          <a:xfrm>
            <a:off x="4325975" y="1274997"/>
            <a:ext cx="35673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Illuminati was a real and arguably noble group at one time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Born of the The Enlightenment, the Bavarian Illuminati consisted of intellectuals, politicians, writers, philosophers, and poets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Founded by Professor Adam Weishaupt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Bavaria on May 1, 1776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Cast aside organized religion in favour of a new form of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“illumination”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through reason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Jesuits (he was a former member), the Mysteries of the Seven Sages of Memphis, the Kabbalah and freemasons</a:t>
            </a:r>
            <a:endParaRPr sz="1000">
              <a:solidFill>
                <a:srgbClr val="D7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42"/>
          <p:cNvSpPr txBox="1"/>
          <p:nvPr/>
        </p:nvSpPr>
        <p:spPr>
          <a:xfrm>
            <a:off x="4132150" y="988504"/>
            <a:ext cx="35673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  <a:t>The Illuminati</a:t>
            </a:r>
            <a:endParaRPr sz="7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813"/>
          <a:stretch/>
        </p:blipFill>
        <p:spPr>
          <a:xfrm>
            <a:off x="0" y="25"/>
            <a:ext cx="3417576" cy="485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/>
        </p:nvSpPr>
        <p:spPr>
          <a:xfrm>
            <a:off x="4325975" y="1283170"/>
            <a:ext cx="35673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Bavarian Illuminati, referred to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Perfectibilists”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All communication was in cipher and members were given classical nicknames</a:t>
            </a:r>
            <a:endParaRPr sz="1200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4220097" y="2207821"/>
            <a:ext cx="347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What happened to the Illuminati?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4" name="Google Shape;294;p43"/>
          <p:cNvSpPr txBox="1"/>
          <p:nvPr/>
        </p:nvSpPr>
        <p:spPr>
          <a:xfrm>
            <a:off x="4325975" y="2480025"/>
            <a:ext cx="36363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The organization prospered for </a:t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11 years before being disbanded </a:t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by Karl Theodor of Bavaria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French Revolution -&gt; Assassination of JFK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Brown’s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Angels &amp; Demons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Umberto Eco’s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Foucault’s Pendulum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 t="410" r="4525" b="-410"/>
          <a:stretch/>
        </p:blipFill>
        <p:spPr>
          <a:xfrm flipH="1">
            <a:off x="0" y="0"/>
            <a:ext cx="3405825" cy="48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/>
          <p:nvPr/>
        </p:nvSpPr>
        <p:spPr>
          <a:xfrm>
            <a:off x="4325975" y="1288050"/>
            <a:ext cx="3567300" cy="26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Their pursuits seemed quite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noble as they set out...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oppose superstition, obscurantism, religious influence over public life, and abuses of state power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Put an end to the machinations of the purveyors of injustice, to control them without dominating them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 belief in ‘The Illuminati’ means something quite different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World Order (NWO)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1" name="Google Shape;3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25" y="1195662"/>
            <a:ext cx="2752176" cy="275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/>
          <p:nvPr/>
        </p:nvSpPr>
        <p:spPr>
          <a:xfrm>
            <a:off x="4325975" y="1272149"/>
            <a:ext cx="3567300" cy="2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secretive power elite with a globalist agenda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Rule the world through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authoritarian world government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Replace sovereign nation-states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Culmination of history's progress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cabal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ongoing plot to achieve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domination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7" name="Google Shape;3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25" y="1195662"/>
            <a:ext cx="2752176" cy="275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/>
        </p:nvSpPr>
        <p:spPr>
          <a:xfrm>
            <a:off x="4325975" y="1547202"/>
            <a:ext cx="35058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group of individuals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 common viewpoints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Gather, often in secret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Commonly-held views or interests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form an ideology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Supportive community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Political ties, control, secrecy,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conspiracy theories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46"/>
          <p:cNvSpPr txBox="1"/>
          <p:nvPr/>
        </p:nvSpPr>
        <p:spPr>
          <a:xfrm>
            <a:off x="4132150" y="1264862"/>
            <a:ext cx="35673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  <a:t>What is a cabal?</a:t>
            </a:r>
            <a:endParaRPr sz="7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 rotWithShape="1">
          <a:blip r:embed="rId3">
            <a:alphaModFix/>
          </a:blip>
          <a:srcRect l="31784" r="15425"/>
          <a:stretch/>
        </p:blipFill>
        <p:spPr>
          <a:xfrm>
            <a:off x="0" y="0"/>
            <a:ext cx="3410800" cy="48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/>
        </p:nvSpPr>
        <p:spPr>
          <a:xfrm>
            <a:off x="4325975" y="1557625"/>
            <a:ext cx="3567300" cy="2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Jewish // Kabbalah (קַבָּלָה)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"reception" or "acceptance"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European Christian culture //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occult doctrines and secrecy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French // cabale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Medieval Latin // cabbala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political cliques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 // Sir Thomas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lifford, Lord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rlington, the Duke of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uckingham, Lord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shley,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Lord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auderdale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CABAL </a:t>
            </a: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 etymology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4230000" y="1278809"/>
            <a:ext cx="3188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Etymology</a:t>
            </a:r>
            <a:endParaRPr sz="12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25" y="231900"/>
            <a:ext cx="2319025" cy="44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/>
        </p:nvSpPr>
        <p:spPr>
          <a:xfrm>
            <a:off x="4325975" y="1734280"/>
            <a:ext cx="3567300" cy="1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Hillary Clinton, Nancy Pelosi, Barack Obama, and Chuck Schumer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Operate a child prostitution ring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Drink the blood of aborted fetuses to consume adrenochrome in an effort to maintain perpetual youth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Denver Airport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Underground buildings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48"/>
          <p:cNvSpPr txBox="1"/>
          <p:nvPr/>
        </p:nvSpPr>
        <p:spPr>
          <a:xfrm>
            <a:off x="4230000" y="1276347"/>
            <a:ext cx="3188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Qanoners believe in a secretive deep state Satanic cabal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8" name="Google Shape;328;p48"/>
          <p:cNvPicPr preferRelativeResize="0"/>
          <p:nvPr/>
        </p:nvPicPr>
        <p:blipFill rotWithShape="1">
          <a:blip r:embed="rId3">
            <a:alphaModFix/>
          </a:blip>
          <a:srcRect t="2335" b="2344"/>
          <a:stretch/>
        </p:blipFill>
        <p:spPr>
          <a:xfrm>
            <a:off x="0" y="-25"/>
            <a:ext cx="3395900" cy="485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/>
        </p:nvSpPr>
        <p:spPr>
          <a:xfrm>
            <a:off x="4230000" y="1133777"/>
            <a:ext cx="3188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Illuminati (NWO) and </a:t>
            </a:r>
            <a:b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Hippy Movement</a:t>
            </a:r>
            <a:endParaRPr sz="15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49"/>
          <p:cNvSpPr txBox="1"/>
          <p:nvPr/>
        </p:nvSpPr>
        <p:spPr>
          <a:xfrm>
            <a:off x="4325975" y="1684050"/>
            <a:ext cx="3567300" cy="24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LSD and interest in </a:t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Eastern philosophy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Principia Discordia</a:t>
            </a:r>
            <a:endParaRPr sz="12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Discordianism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Worship Eris (goddess of chaos)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cause civil disobedience,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practical jokes and hoaxes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Such miscreant activities could bring about social change and force individuals to question the parameters of reality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Robert Anton Wilson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5" name="Google Shape;335;p49"/>
          <p:cNvPicPr preferRelativeResize="0"/>
          <p:nvPr/>
        </p:nvPicPr>
        <p:blipFill rotWithShape="1">
          <a:blip r:embed="rId3">
            <a:alphaModFix/>
          </a:blip>
          <a:srcRect l="29472" r="23805"/>
          <a:stretch/>
        </p:blipFill>
        <p:spPr>
          <a:xfrm flipH="1">
            <a:off x="0" y="0"/>
            <a:ext cx="3415752" cy="486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/>
          <p:nvPr/>
        </p:nvSpPr>
        <p:spPr>
          <a:xfrm>
            <a:off x="4220101" y="1281110"/>
            <a:ext cx="35673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Kerry Thornley </a:t>
            </a: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50"/>
          <p:cNvSpPr txBox="1"/>
          <p:nvPr/>
        </p:nvSpPr>
        <p:spPr>
          <a:xfrm>
            <a:off x="4325975" y="1551280"/>
            <a:ext cx="38046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Spread disinformation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Invented a secret society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Started writing letters to the men's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magazine </a:t>
            </a: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Playboy</a:t>
            </a:r>
            <a:endParaRPr sz="1200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Then wrote contrary letters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confuse, bewilder, and spread misinformation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Backfired: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instead of jarring readers into a realm of philosophical and political doubt, it convinced them that such a society was real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2" name="Google Shape;342;p50"/>
          <p:cNvPicPr preferRelativeResize="0"/>
          <p:nvPr/>
        </p:nvPicPr>
        <p:blipFill rotWithShape="1">
          <a:blip r:embed="rId3">
            <a:alphaModFix/>
          </a:blip>
          <a:srcRect l="10742" r="1775"/>
          <a:stretch/>
        </p:blipFill>
        <p:spPr>
          <a:xfrm>
            <a:off x="0" y="0"/>
            <a:ext cx="3405825" cy="48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4141700" y="1891075"/>
            <a:ext cx="41364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900" b="1">
                <a:latin typeface="Helvetica Neue"/>
                <a:ea typeface="Helvetica Neue"/>
                <a:cs typeface="Helvetica Neue"/>
                <a:sym typeface="Helvetica Neue"/>
              </a:rPr>
              <a:t>Everyone knows a conspiracy theorist.</a:t>
            </a:r>
            <a:r>
              <a:rPr lang="en-GB" sz="29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11700" y="4853025"/>
            <a:ext cx="8520600" cy="296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  How to Talk to a Conspiracy Theorist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5" y="4908800"/>
            <a:ext cx="177575" cy="1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130662" y="28522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may even be you. </a:t>
            </a:r>
            <a:endParaRPr sz="1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/>
        </p:nvSpPr>
        <p:spPr>
          <a:xfrm>
            <a:off x="4320000" y="1451568"/>
            <a:ext cx="38046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Jay-Z and Beyoncé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Illuminati triangle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51"/>
          <p:cNvSpPr txBox="1"/>
          <p:nvPr/>
        </p:nvSpPr>
        <p:spPr>
          <a:xfrm>
            <a:off x="4230000" y="1942747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F. Kennedy Assassination </a:t>
            </a:r>
            <a:r>
              <a:rPr lang="en-GB" sz="1200" b="1" i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(Nov 22, 1963)</a:t>
            </a:r>
            <a:endParaRPr sz="12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51"/>
          <p:cNvSpPr txBox="1"/>
          <p:nvPr/>
        </p:nvSpPr>
        <p:spPr>
          <a:xfrm>
            <a:off x="4320000" y="2202847"/>
            <a:ext cx="38046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Struck by two bullets — one in the head, one in the neck — while riding in an open-topped limo through Dealey Plaza in Dallas.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Lee Harvey Oswald was charged with killing him, and a presidential commission headed by Chief Justice Earl Warren found that Oswald acted alone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0" name="Google Shape;350;p51"/>
          <p:cNvPicPr preferRelativeResize="0"/>
          <p:nvPr/>
        </p:nvPicPr>
        <p:blipFill rotWithShape="1">
          <a:blip r:embed="rId3">
            <a:alphaModFix/>
          </a:blip>
          <a:srcRect l="9779" r="2899"/>
          <a:stretch/>
        </p:blipFill>
        <p:spPr>
          <a:xfrm>
            <a:off x="0" y="0"/>
            <a:ext cx="3400876" cy="4853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1"/>
          <p:cNvSpPr txBox="1"/>
          <p:nvPr/>
        </p:nvSpPr>
        <p:spPr>
          <a:xfrm>
            <a:off x="4230000" y="1131862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Illuminatus! Trilogy</a:t>
            </a:r>
            <a:endParaRPr sz="15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/>
          <p:nvPr/>
        </p:nvSpPr>
        <p:spPr>
          <a:xfrm>
            <a:off x="4230000" y="1159568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Faked moon landing</a:t>
            </a:r>
            <a:endParaRPr sz="1200" b="1" i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52"/>
          <p:cNvSpPr txBox="1"/>
          <p:nvPr/>
        </p:nvSpPr>
        <p:spPr>
          <a:xfrm>
            <a:off x="4320000" y="1444926"/>
            <a:ext cx="3603000" cy="2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Apollo 11 launched from Cape Kennedy on July 16, 1969, carrying Commander Neil Armstrong, Command Module Pilot Michael Collins and Lunar Module Pilot Edwin "Buzz" Aldrin into an initial Earth-orbit of 114 by 116 miles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estimated 650 million people watched Armstrong's televised image and heard his voice describe the event as he took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"one small step for a man, one giant leap for mankind"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July 20, 1969</a:t>
            </a:r>
            <a:endParaRPr sz="700">
              <a:solidFill>
                <a:srgbClr val="D7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 rotWithShape="1">
          <a:blip r:embed="rId3">
            <a:alphaModFix/>
          </a:blip>
          <a:srcRect l="8161" r="21356" b="-280"/>
          <a:stretch/>
        </p:blipFill>
        <p:spPr>
          <a:xfrm>
            <a:off x="0" y="0"/>
            <a:ext cx="3415299" cy="486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"/>
          <p:cNvSpPr txBox="1"/>
          <p:nvPr/>
        </p:nvSpPr>
        <p:spPr>
          <a:xfrm>
            <a:off x="4230000" y="1163015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Chemtrails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53"/>
          <p:cNvSpPr txBox="1"/>
          <p:nvPr/>
        </p:nvSpPr>
        <p:spPr>
          <a:xfrm>
            <a:off x="4320000" y="1448385"/>
            <a:ext cx="4077900" cy="21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SLAP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Secret Large-scale Atmospheric Program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theory alleges that water condensation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trails ("contrails") from aircraft consist of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chemical or biological agents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Supposedly contain toxic mix of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aluminum, strontium, and barium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Secret Government policies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17%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population believe this to be true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5" name="Google Shape;365;p53"/>
          <p:cNvPicPr preferRelativeResize="0"/>
          <p:nvPr/>
        </p:nvPicPr>
        <p:blipFill rotWithShape="1">
          <a:blip r:embed="rId3">
            <a:alphaModFix/>
          </a:blip>
          <a:srcRect l="10118" t="-2063" r="52084" b="22407"/>
          <a:stretch/>
        </p:blipFill>
        <p:spPr>
          <a:xfrm flipH="1">
            <a:off x="0" y="0"/>
            <a:ext cx="3405825" cy="48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/>
          <p:nvPr/>
        </p:nvSpPr>
        <p:spPr>
          <a:xfrm>
            <a:off x="4230000" y="914052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UFOs / Area 51</a:t>
            </a:r>
            <a:endParaRPr sz="6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54"/>
          <p:cNvSpPr txBox="1"/>
          <p:nvPr/>
        </p:nvSpPr>
        <p:spPr>
          <a:xfrm>
            <a:off x="4320000" y="1199414"/>
            <a:ext cx="40779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Extraterrestrial alien life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Government cover-ups</a:t>
            </a: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54"/>
          <p:cNvSpPr txBox="1"/>
          <p:nvPr/>
        </p:nvSpPr>
        <p:spPr>
          <a:xfrm>
            <a:off x="4230000" y="1661110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9/11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54"/>
          <p:cNvSpPr txBox="1"/>
          <p:nvPr/>
        </p:nvSpPr>
        <p:spPr>
          <a:xfrm>
            <a:off x="4320000" y="1908559"/>
            <a:ext cx="40779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inside job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Controlled demolitions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Google Shape;374;p54"/>
          <p:cNvSpPr txBox="1"/>
          <p:nvPr/>
        </p:nvSpPr>
        <p:spPr>
          <a:xfrm>
            <a:off x="4230000" y="2360691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Sandy Hook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4320000" y="2646048"/>
            <a:ext cx="4077900" cy="15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2012 fatal mass shooting at Sandy Hook Elementary School in Newtown, Connecticut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manufactured event with the aim of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promoting gun control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 Duke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Alex Jones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Rush Limbaugh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6" name="Google Shape;376;p54"/>
          <p:cNvPicPr preferRelativeResize="0"/>
          <p:nvPr/>
        </p:nvPicPr>
        <p:blipFill rotWithShape="1">
          <a:blip r:embed="rId3">
            <a:alphaModFix/>
          </a:blip>
          <a:srcRect l="48176" t="2480" r="17058" b="2831"/>
          <a:stretch/>
        </p:blipFill>
        <p:spPr>
          <a:xfrm flipH="1">
            <a:off x="0" y="-17300"/>
            <a:ext cx="3405825" cy="48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/>
        </p:nvSpPr>
        <p:spPr>
          <a:xfrm>
            <a:off x="4230000" y="1604129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Jeffrey Epstein’s death</a:t>
            </a:r>
            <a:endParaRPr sz="12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55"/>
          <p:cNvSpPr txBox="1"/>
          <p:nvPr/>
        </p:nvSpPr>
        <p:spPr>
          <a:xfrm>
            <a:off x="4320000" y="1889490"/>
            <a:ext cx="40779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Connections to Donald Trump, Bill Clinton</a:t>
            </a: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55"/>
          <p:cNvSpPr txBox="1"/>
          <p:nvPr/>
        </p:nvSpPr>
        <p:spPr>
          <a:xfrm>
            <a:off x="4230000" y="2143127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Anti-vaxxers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55"/>
          <p:cNvSpPr txBox="1"/>
          <p:nvPr/>
        </p:nvSpPr>
        <p:spPr>
          <a:xfrm>
            <a:off x="4320000" y="2394871"/>
            <a:ext cx="40779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Vaccines cause autism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‘Mr.’ Andrew Wakefield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 Schneider, Jenny McCarthy, and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ex-U.S. President Donald Trump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743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5" name="Google Shape;385;p55"/>
          <p:cNvPicPr preferRelativeResize="0"/>
          <p:nvPr/>
        </p:nvPicPr>
        <p:blipFill rotWithShape="1">
          <a:blip r:embed="rId3">
            <a:alphaModFix/>
          </a:blip>
          <a:srcRect l="42339" r="18204"/>
          <a:stretch/>
        </p:blipFill>
        <p:spPr>
          <a:xfrm>
            <a:off x="0" y="0"/>
            <a:ext cx="3405824" cy="48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/>
          <p:nvPr/>
        </p:nvSpPr>
        <p:spPr>
          <a:xfrm>
            <a:off x="4230000" y="1583146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QAnon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56"/>
          <p:cNvSpPr txBox="1"/>
          <p:nvPr/>
        </p:nvSpPr>
        <p:spPr>
          <a:xfrm>
            <a:off x="4320000" y="1835226"/>
            <a:ext cx="4077900" cy="22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Far-right conspiracy theory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cabal of Satan-worshiping pedophiles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running a global child sex-trafficking ring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Plotting against President Donald Trump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Trump planning day of reckoning aka “The Storm”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part of the theory is based on fact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‘Q’ = Q clearance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QAnon believers commonly tag their social media posts with the hashtag #WWG1WGA, signifying the motto "Where We Go One, We Go All"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2" name="Google Shape;392;p56"/>
          <p:cNvPicPr preferRelativeResize="0"/>
          <p:nvPr/>
        </p:nvPicPr>
        <p:blipFill rotWithShape="1">
          <a:blip r:embed="rId3">
            <a:alphaModFix/>
          </a:blip>
          <a:srcRect l="26514" r="29644"/>
          <a:stretch/>
        </p:blipFill>
        <p:spPr>
          <a:xfrm>
            <a:off x="0" y="0"/>
            <a:ext cx="3405824" cy="485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/>
        </p:nvSpPr>
        <p:spPr>
          <a:xfrm>
            <a:off x="4230000" y="1583146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Flat Earthers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57"/>
          <p:cNvSpPr txBox="1"/>
          <p:nvPr/>
        </p:nvSpPr>
        <p:spPr>
          <a:xfrm>
            <a:off x="4320000" y="1868476"/>
            <a:ext cx="4077900" cy="18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American software consultant Mark Sargent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YouTube videos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earth is not a sphere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a disc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Anti-NASA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GPS devices are rigged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Moon landing, pics from outer space = Fake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Violation of Occam’s Razor 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9" name="Google Shape;399;p57"/>
          <p:cNvPicPr preferRelativeResize="0"/>
          <p:nvPr/>
        </p:nvPicPr>
        <p:blipFill rotWithShape="1">
          <a:blip r:embed="rId3">
            <a:alphaModFix/>
          </a:blip>
          <a:srcRect l="35795" r="24615"/>
          <a:stretch/>
        </p:blipFill>
        <p:spPr>
          <a:xfrm>
            <a:off x="0" y="25"/>
            <a:ext cx="3420749" cy="48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/>
        </p:nvSpPr>
        <p:spPr>
          <a:xfrm>
            <a:off x="4230000" y="1575661"/>
            <a:ext cx="38946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2A3990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India 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Love Jihad</a:t>
            </a:r>
            <a:endParaRPr sz="12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58"/>
          <p:cNvSpPr txBox="1"/>
          <p:nvPr/>
        </p:nvSpPr>
        <p:spPr>
          <a:xfrm>
            <a:off x="4320000" y="1860990"/>
            <a:ext cx="4200600" cy="2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Good-looking Muslim males are infiltrating Indian regions to woo young Hindu women away from their families, culture, and religion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Hindu women must denounce their religion,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the Islamic faith, and start producing babies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Believed by an overwhelming number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Indian citizens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Written into law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‘Love Jihad’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a term used by fringe right-wing radical Hindu groups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6" name="Google Shape;406;p58"/>
          <p:cNvPicPr preferRelativeResize="0"/>
          <p:nvPr/>
        </p:nvPicPr>
        <p:blipFill rotWithShape="1">
          <a:blip r:embed="rId3">
            <a:alphaModFix/>
          </a:blip>
          <a:srcRect r="53303" b="398"/>
          <a:stretch/>
        </p:blipFill>
        <p:spPr>
          <a:xfrm>
            <a:off x="0" y="0"/>
            <a:ext cx="3405826" cy="485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0"/>
          <p:cNvSpPr/>
          <p:nvPr/>
        </p:nvSpPr>
        <p:spPr>
          <a:xfrm>
            <a:off x="-366600" y="-55550"/>
            <a:ext cx="9887100" cy="4910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60"/>
          <p:cNvSpPr txBox="1"/>
          <p:nvPr/>
        </p:nvSpPr>
        <p:spPr>
          <a:xfrm>
            <a:off x="2711850" y="1405500"/>
            <a:ext cx="3720300" cy="23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Events happening worldwide are </a:t>
            </a:r>
            <a:b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nurturing underlying emotions.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Feelings of anxiety make people </a:t>
            </a:r>
            <a:b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think more conspiratorially.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 can </a:t>
            </a:r>
            <a:b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comfort by identifying </a:t>
            </a:r>
            <a:b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convenient scapegoat.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275" y="252175"/>
            <a:ext cx="6077450" cy="43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312500" y="391086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Distinction </a:t>
            </a:r>
            <a:r>
              <a:rPr lang="en-GB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152725" y="1542555"/>
            <a:ext cx="37170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Often expressed in narratives, customs,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rituals, foodways, proverbs, and rhymes.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4152725" y="2289811"/>
            <a:ext cx="1828500" cy="11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include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Behaviors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Beliefs involving magic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Popular belief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Omens 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5820625" y="2585148"/>
            <a:ext cx="14037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 religion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Planting signs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Hoodoo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Conjuration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Portents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7224313" y="2585145"/>
            <a:ext cx="1686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Charms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Root work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Taboos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wives' tales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supernatural </a:t>
            </a:r>
            <a:b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folk medicine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455000" y="1033086"/>
            <a:ext cx="227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"/>
              <a:buAutoNum type="arabicPeriod"/>
            </a:pPr>
            <a:r>
              <a:rPr lang="en-GB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6"/>
          <p:cNvSpPr/>
          <p:nvPr/>
        </p:nvSpPr>
        <p:spPr>
          <a:xfrm rot="5400000">
            <a:off x="312200" y="1144203"/>
            <a:ext cx="117900" cy="1020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2"/>
          <p:cNvSpPr txBox="1"/>
          <p:nvPr/>
        </p:nvSpPr>
        <p:spPr>
          <a:xfrm>
            <a:off x="5040465" y="1909850"/>
            <a:ext cx="286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Q&amp;A session</a:t>
            </a:r>
            <a:endParaRPr sz="3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62"/>
          <p:cNvSpPr txBox="1"/>
          <p:nvPr/>
        </p:nvSpPr>
        <p:spPr>
          <a:xfrm>
            <a:off x="7648414" y="3060914"/>
            <a:ext cx="208106" cy="49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9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900" b="1" dirty="0">
              <a:solidFill>
                <a:schemeClr val="dk1"/>
              </a:solidFill>
            </a:endParaRPr>
          </a:p>
        </p:txBody>
      </p:sp>
      <p:pic>
        <p:nvPicPr>
          <p:cNvPr id="431" name="Google Shape;431;p62"/>
          <p:cNvPicPr preferRelativeResize="0"/>
          <p:nvPr/>
        </p:nvPicPr>
        <p:blipFill rotWithShape="1">
          <a:blip r:embed="rId3">
            <a:alphaModFix/>
          </a:blip>
          <a:srcRect l="12738" t="9049" r="26772" b="9049"/>
          <a:stretch/>
        </p:blipFill>
        <p:spPr>
          <a:xfrm>
            <a:off x="543170" y="565339"/>
            <a:ext cx="4050500" cy="36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765" y="946538"/>
            <a:ext cx="2037050" cy="27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3"/>
          <p:cNvSpPr txBox="1"/>
          <p:nvPr/>
        </p:nvSpPr>
        <p:spPr>
          <a:xfrm>
            <a:off x="5071462" y="1909850"/>
            <a:ext cx="286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3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312500" y="391086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Distinction </a:t>
            </a:r>
            <a:r>
              <a:rPr lang="en-GB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4152725" y="1542555"/>
            <a:ext cx="37170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Often expressed in narratives, customs,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rituals, foodways, proverbs, and rhymes.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152725" y="2289811"/>
            <a:ext cx="1828500" cy="11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include </a:t>
            </a:r>
            <a:endParaRPr sz="800" b="1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Behaviors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Beliefs involving magic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Popular belief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Omens 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5820625" y="2585148"/>
            <a:ext cx="14037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 religion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Planting signs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Hoodoo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Conjuration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Portents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7224313" y="2585145"/>
            <a:ext cx="1686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Charms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Root work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Taboos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wives' tales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Helvetica Neue"/>
              <a:buChar char="●"/>
            </a:pP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supernatural </a:t>
            </a:r>
            <a:b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folk medicine</a:t>
            </a:r>
            <a:endParaRPr sz="8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455000" y="1033086"/>
            <a:ext cx="227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"/>
              <a:buAutoNum type="arabicPeriod"/>
            </a:pPr>
            <a:r>
              <a:rPr lang="en-GB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7"/>
          <p:cNvSpPr/>
          <p:nvPr/>
        </p:nvSpPr>
        <p:spPr>
          <a:xfrm rot="5400000">
            <a:off x="312200" y="1144203"/>
            <a:ext cx="117900" cy="1020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4152725" y="1382346"/>
            <a:ext cx="37170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b="1"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991509" y="1725503"/>
            <a:ext cx="4078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A belief or practice resulting from ignorance, </a:t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fear of the unknown, trust in magic or chance, </a:t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or a false conception of causation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An irrational abject attitude of mind toward the supernatural, nature, or a notion maintained despite evidence to the contrary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312500" y="391086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Distinction </a:t>
            </a:r>
            <a:r>
              <a:rPr lang="en-GB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455000" y="1033086"/>
            <a:ext cx="227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AutoNum type="arabicPeriod"/>
            </a:pPr>
            <a:r>
              <a:rPr lang="en-GB" sz="1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endParaRPr sz="1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18"/>
          <p:cNvSpPr/>
          <p:nvPr/>
        </p:nvSpPr>
        <p:spPr>
          <a:xfrm rot="5400000">
            <a:off x="312200" y="1443455"/>
            <a:ext cx="117900" cy="1020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312500" y="391086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Distinction </a:t>
            </a:r>
            <a:r>
              <a:rPr lang="en-GB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455000" y="1033086"/>
            <a:ext cx="227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"/>
              <a:buAutoNum type="arabicPeriod"/>
            </a:pPr>
            <a:r>
              <a:rPr lang="en-GB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19"/>
          <p:cNvSpPr/>
          <p:nvPr/>
        </p:nvSpPr>
        <p:spPr>
          <a:xfrm rot="5400000">
            <a:off x="312200" y="1759352"/>
            <a:ext cx="117900" cy="1020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4152725" y="1542547"/>
            <a:ext cx="37170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Explanatory beliefs about a number of actors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join together in secret agreement, and try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achieve</a:t>
            </a:r>
            <a:r>
              <a:rPr lang="en-GB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hidden goal which is perceived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unlawful or malevolent.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/>
        </p:nvSpPr>
        <p:spPr>
          <a:xfrm>
            <a:off x="4152725" y="1383105"/>
            <a:ext cx="2474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beliefs are monological in nature</a:t>
            </a: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312500" y="391086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Distinction </a:t>
            </a:r>
            <a:r>
              <a:rPr lang="en-GB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455000" y="1033086"/>
            <a:ext cx="227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Folklore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Helvetica Neue"/>
              <a:buAutoNum type="arabicPeriod"/>
            </a:pPr>
            <a:r>
              <a:rPr lang="en-GB" sz="10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Superstitions</a:t>
            </a:r>
            <a:endParaRPr sz="10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"/>
              <a:buAutoNum type="arabicPeriod"/>
            </a:pPr>
            <a:r>
              <a:rPr lang="en-GB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Conspiracy Theories</a:t>
            </a:r>
            <a:endParaRPr sz="1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152725" y="1980809"/>
            <a:ext cx="34734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conspiracy theory reinforces other conspiratorial ideas, making individuals who believe in one conspiracy theory more likely </a:t>
            </a:r>
            <a:b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also believe in other conspiracy theories.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20"/>
          <p:cNvSpPr/>
          <p:nvPr/>
        </p:nvSpPr>
        <p:spPr>
          <a:xfrm rot="5400000">
            <a:off x="312200" y="1759352"/>
            <a:ext cx="117900" cy="1020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D // I+C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1290</Words>
  <Application>Microsoft Office PowerPoint</Application>
  <PresentationFormat>On-screen Show (16:9)</PresentationFormat>
  <Paragraphs>396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Helvetica Neue</vt:lpstr>
      <vt:lpstr>Roboto</vt:lpstr>
      <vt:lpstr>PD // I+C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Desktop</dc:creator>
  <cp:lastModifiedBy>Desktop</cp:lastModifiedBy>
  <cp:revision>4</cp:revision>
  <dcterms:modified xsi:type="dcterms:W3CDTF">2023-10-19T21:07:17Z</dcterms:modified>
</cp:coreProperties>
</file>