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7" r:id="rId2"/>
    <p:sldId id="344" r:id="rId3"/>
    <p:sldId id="271" r:id="rId4"/>
    <p:sldId id="294" r:id="rId5"/>
    <p:sldId id="299" r:id="rId6"/>
    <p:sldId id="295" r:id="rId7"/>
    <p:sldId id="347" r:id="rId8"/>
    <p:sldId id="300" r:id="rId9"/>
    <p:sldId id="301" r:id="rId10"/>
    <p:sldId id="296" r:id="rId11"/>
    <p:sldId id="365" r:id="rId12"/>
    <p:sldId id="376" r:id="rId13"/>
    <p:sldId id="366" r:id="rId14"/>
    <p:sldId id="367" r:id="rId15"/>
    <p:sldId id="368" r:id="rId16"/>
    <p:sldId id="369" r:id="rId17"/>
    <p:sldId id="370" r:id="rId18"/>
    <p:sldId id="371" r:id="rId19"/>
    <p:sldId id="372" r:id="rId20"/>
    <p:sldId id="373" r:id="rId21"/>
    <p:sldId id="297" r:id="rId22"/>
    <p:sldId id="348" r:id="rId23"/>
    <p:sldId id="293" r:id="rId24"/>
    <p:sldId id="313" r:id="rId25"/>
    <p:sldId id="314" r:id="rId26"/>
    <p:sldId id="377" r:id="rId27"/>
    <p:sldId id="378" r:id="rId28"/>
    <p:sldId id="379" r:id="rId29"/>
    <p:sldId id="380" r:id="rId30"/>
    <p:sldId id="381" r:id="rId31"/>
    <p:sldId id="382" r:id="rId32"/>
    <p:sldId id="319" r:id="rId33"/>
    <p:sldId id="384" r:id="rId34"/>
    <p:sldId id="385" r:id="rId35"/>
    <p:sldId id="386" r:id="rId36"/>
    <p:sldId id="387" r:id="rId37"/>
    <p:sldId id="390" r:id="rId38"/>
    <p:sldId id="388" r:id="rId39"/>
    <p:sldId id="389" r:id="rId40"/>
    <p:sldId id="321" r:id="rId41"/>
    <p:sldId id="322" r:id="rId42"/>
    <p:sldId id="323" r:id="rId43"/>
    <p:sldId id="324"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439" r:id="rId91"/>
    <p:sldId id="363" r:id="rId92"/>
    <p:sldId id="364" r:id="rId93"/>
    <p:sldId id="345" r:id="rId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52" d="100"/>
          <a:sy n="152" d="100"/>
        </p:scale>
        <p:origin x="2060" y="104"/>
      </p:cViewPr>
      <p:guideLst>
        <p:guide orient="horz" pos="2160"/>
        <p:guide pos="2880"/>
      </p:guideLst>
    </p:cSldViewPr>
  </p:slideViewPr>
  <p:outlineViewPr>
    <p:cViewPr>
      <p:scale>
        <a:sx n="33" d="100"/>
        <a:sy n="33" d="100"/>
      </p:scale>
      <p:origin x="48" y="499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2640415A-CBC2-4038-97FE-B9F62225A827}" type="slidenum">
              <a:rPr lang="en-US" altLang="en-US"/>
              <a:pPr/>
              <a:t>‹#›</a:t>
            </a:fld>
            <a:endParaRPr lang="en-US" altLang="en-US"/>
          </a:p>
        </p:txBody>
      </p:sp>
    </p:spTree>
    <p:extLst>
      <p:ext uri="{BB962C8B-B14F-4D97-AF65-F5344CB8AC3E}">
        <p14:creationId xmlns:p14="http://schemas.microsoft.com/office/powerpoint/2010/main" val="94217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494E6B37-8D00-4A95-AD80-9896C2DF6272}" type="slidenum">
              <a:rPr lang="en-US" altLang="en-US"/>
              <a:pPr/>
              <a:t>‹#›</a:t>
            </a:fld>
            <a:endParaRPr lang="en-US" altLang="en-US"/>
          </a:p>
        </p:txBody>
      </p:sp>
    </p:spTree>
    <p:extLst>
      <p:ext uri="{BB962C8B-B14F-4D97-AF65-F5344CB8AC3E}">
        <p14:creationId xmlns:p14="http://schemas.microsoft.com/office/powerpoint/2010/main" val="22818454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8230D-76A4-41C5-BFB6-CDB672ADB50F}" type="slidenum">
              <a:rPr lang="en-US" altLang="en-US"/>
              <a:pPr/>
              <a:t>1</a:t>
            </a:fld>
            <a:endParaRPr lang="en-US" alt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EC341-EFBA-4220-8F73-F533C1A6BBF6}" type="slidenum">
              <a:rPr lang="en-US" altLang="en-US"/>
              <a:pPr/>
              <a:t>12</a:t>
            </a:fld>
            <a:endParaRPr lang="en-US" altLang="en-US"/>
          </a:p>
        </p:txBody>
      </p:sp>
      <p:sp>
        <p:nvSpPr>
          <p:cNvPr id="22530" name="Rectangle 2"/>
          <p:cNvSpPr>
            <a:spLocks noGrp="1" noRot="1" noChangeAspect="1" noChangeArrowheads="1" noTextEdit="1"/>
          </p:cNvSpPr>
          <p:nvPr>
            <p:ph type="sldImg"/>
          </p:nvPr>
        </p:nvSpPr>
        <p:spPr>
          <a:ln cap="flat"/>
        </p:spPr>
      </p:sp>
      <p:sp>
        <p:nvSpPr>
          <p:cNvPr id="2253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EDFBE-0C0D-449B-A355-3DC2C0C3C47C}" type="slidenum">
              <a:rPr lang="en-US" altLang="en-US"/>
              <a:pPr/>
              <a:t>21</a:t>
            </a:fld>
            <a:endParaRPr lang="en-US" altLang="en-US"/>
          </a:p>
        </p:txBody>
      </p:sp>
      <p:sp>
        <p:nvSpPr>
          <p:cNvPr id="26626" name="Rectangle 2"/>
          <p:cNvSpPr>
            <a:spLocks noGrp="1" noRot="1" noChangeAspect="1" noChangeArrowheads="1" noTextEdit="1"/>
          </p:cNvSpPr>
          <p:nvPr>
            <p:ph type="sldImg"/>
          </p:nvPr>
        </p:nvSpPr>
        <p:spPr>
          <a:ln cap="flat"/>
        </p:spPr>
      </p:sp>
      <p:sp>
        <p:nvSpPr>
          <p:cNvPr id="2662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FFBCE-8B00-4851-BD4B-AA494385762A}" type="slidenum">
              <a:rPr lang="en-US" altLang="en-US"/>
              <a:pPr/>
              <a:t>23</a:t>
            </a:fld>
            <a:endParaRPr lang="en-US" altLang="en-US"/>
          </a:p>
        </p:txBody>
      </p:sp>
      <p:sp>
        <p:nvSpPr>
          <p:cNvPr id="28674" name="Rectangle 2"/>
          <p:cNvSpPr>
            <a:spLocks noGrp="1" noRot="1" noChangeAspect="1" noChangeArrowheads="1" noTextEdit="1"/>
          </p:cNvSpPr>
          <p:nvPr>
            <p:ph type="sldImg"/>
          </p:nvPr>
        </p:nvSpPr>
        <p:spPr>
          <a:ln cap="flat"/>
        </p:spPr>
      </p:sp>
      <p:sp>
        <p:nvSpPr>
          <p:cNvPr id="2867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07DBD-5542-4E75-9AAD-BB214EE923CF}" type="slidenum">
              <a:rPr lang="en-US" altLang="en-US"/>
              <a:pPr/>
              <a:t>24</a:t>
            </a:fld>
            <a:endParaRPr lang="en-US" altLang="en-US"/>
          </a:p>
        </p:txBody>
      </p:sp>
      <p:sp>
        <p:nvSpPr>
          <p:cNvPr id="30722" name="Rectangle 2"/>
          <p:cNvSpPr>
            <a:spLocks noGrp="1" noRot="1" noChangeAspect="1" noChangeArrowheads="1" noTextEdit="1"/>
          </p:cNvSpPr>
          <p:nvPr>
            <p:ph type="sldImg"/>
          </p:nvPr>
        </p:nvSpPr>
        <p:spPr>
          <a:ln cap="flat"/>
        </p:spPr>
      </p:sp>
      <p:sp>
        <p:nvSpPr>
          <p:cNvPr id="3072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149A8-0C52-4031-95EB-AC6A944AF4A7}" type="slidenum">
              <a:rPr lang="en-US" altLang="en-US"/>
              <a:pPr/>
              <a:t>25</a:t>
            </a:fld>
            <a:endParaRPr lang="en-US" altLang="en-US"/>
          </a:p>
        </p:txBody>
      </p:sp>
      <p:sp>
        <p:nvSpPr>
          <p:cNvPr id="32770" name="Rectangle 2"/>
          <p:cNvSpPr>
            <a:spLocks noGrp="1" noRot="1" noChangeAspect="1" noChangeArrowheads="1" noTextEdit="1"/>
          </p:cNvSpPr>
          <p:nvPr>
            <p:ph type="sldImg"/>
          </p:nvPr>
        </p:nvSpPr>
        <p:spPr>
          <a:ln cap="flat"/>
        </p:spPr>
      </p:sp>
      <p:sp>
        <p:nvSpPr>
          <p:cNvPr id="3277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AADA8-EC1F-4C46-B93D-1D987552C422}" type="slidenum">
              <a:rPr lang="en-US" altLang="en-US"/>
              <a:pPr/>
              <a:t>32</a:t>
            </a:fld>
            <a:endParaRPr lang="en-US" altLang="en-US"/>
          </a:p>
        </p:txBody>
      </p:sp>
      <p:sp>
        <p:nvSpPr>
          <p:cNvPr id="43010" name="Rectangle 2"/>
          <p:cNvSpPr>
            <a:spLocks noGrp="1" noRot="1" noChangeAspect="1" noChangeArrowheads="1" noTextEdit="1"/>
          </p:cNvSpPr>
          <p:nvPr>
            <p:ph type="sldImg"/>
          </p:nvPr>
        </p:nvSpPr>
        <p:spPr>
          <a:ln cap="flat"/>
        </p:spPr>
      </p:sp>
      <p:sp>
        <p:nvSpPr>
          <p:cNvPr id="4301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A96D4-3974-4D4D-9CB0-860F60D2111E}" type="slidenum">
              <a:rPr lang="en-US" altLang="en-US"/>
              <a:pPr/>
              <a:t>40</a:t>
            </a:fld>
            <a:endParaRPr lang="en-US" altLang="en-US"/>
          </a:p>
        </p:txBody>
      </p:sp>
      <p:sp>
        <p:nvSpPr>
          <p:cNvPr id="47106" name="Rectangle 2"/>
          <p:cNvSpPr>
            <a:spLocks noGrp="1" noRot="1" noChangeAspect="1" noChangeArrowheads="1" noTextEdit="1"/>
          </p:cNvSpPr>
          <p:nvPr>
            <p:ph type="sldImg"/>
          </p:nvPr>
        </p:nvSpPr>
        <p:spPr>
          <a:ln cap="flat"/>
        </p:spPr>
      </p:sp>
      <p:sp>
        <p:nvSpPr>
          <p:cNvPr id="4710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BDC50-C372-4FC4-B36A-EF6DDCDB71D1}" type="slidenum">
              <a:rPr lang="en-US" altLang="en-US"/>
              <a:pPr/>
              <a:t>41</a:t>
            </a:fld>
            <a:endParaRPr lang="en-US" altLang="en-US"/>
          </a:p>
        </p:txBody>
      </p:sp>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CDDCD-962E-41E0-B342-FC213ED6E817}" type="slidenum">
              <a:rPr lang="en-US" altLang="en-US"/>
              <a:pPr/>
              <a:t>42</a:t>
            </a:fld>
            <a:endParaRPr lang="en-US" altLang="en-US"/>
          </a:p>
        </p:txBody>
      </p:sp>
      <p:sp>
        <p:nvSpPr>
          <p:cNvPr id="51202" name="Rectangle 2"/>
          <p:cNvSpPr>
            <a:spLocks noGrp="1" noRot="1" noChangeAspect="1" noChangeArrowheads="1" noTextEdit="1"/>
          </p:cNvSpPr>
          <p:nvPr>
            <p:ph type="sldImg"/>
          </p:nvPr>
        </p:nvSpPr>
        <p:spPr>
          <a:ln cap="flat"/>
        </p:spPr>
      </p:sp>
      <p:sp>
        <p:nvSpPr>
          <p:cNvPr id="5120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11DBD-8D03-4F3E-A944-A49DB6BF22D9}" type="slidenum">
              <a:rPr lang="en-US" altLang="en-US"/>
              <a:pPr/>
              <a:t>43</a:t>
            </a:fld>
            <a:endParaRPr lang="en-US" altLang="en-US"/>
          </a:p>
        </p:txBody>
      </p:sp>
      <p:sp>
        <p:nvSpPr>
          <p:cNvPr id="53250" name="Rectangle 2"/>
          <p:cNvSpPr>
            <a:spLocks noGrp="1" noRot="1" noChangeAspect="1" noChangeArrowheads="1" noTextEdit="1"/>
          </p:cNvSpPr>
          <p:nvPr>
            <p:ph type="sldImg"/>
          </p:nvPr>
        </p:nvSpPr>
        <p:spPr>
          <a:ln cap="flat"/>
        </p:spPr>
      </p:sp>
      <p:sp>
        <p:nvSpPr>
          <p:cNvPr id="5325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3C33E-6CFF-4FBB-91B2-2ABF0F732C05}" type="slidenum">
              <a:rPr lang="en-US" altLang="en-US"/>
              <a:pPr/>
              <a:t>2</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A67FA-DC38-423A-8EBB-66449806B8E1}" type="slidenum">
              <a:rPr lang="en-US" altLang="en-US"/>
              <a:pPr/>
              <a:t>93</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58BD4-DD57-478D-A5DA-76BF6B7C7F11}" type="slidenum">
              <a:rPr lang="en-US" altLang="en-US"/>
              <a:pPr/>
              <a:t>3</a:t>
            </a:fld>
            <a:endParaRPr lang="en-US" altLang="en-US"/>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4FBA2-BFE8-49F3-B1DD-407493E366C7}" type="slidenum">
              <a:rPr lang="en-US" altLang="en-US"/>
              <a:pPr/>
              <a:t>4</a:t>
            </a:fld>
            <a:endParaRPr lang="en-US" altLang="en-US"/>
          </a:p>
        </p:txBody>
      </p:sp>
      <p:sp>
        <p:nvSpPr>
          <p:cNvPr id="10242" name="Rectangle 2"/>
          <p:cNvSpPr>
            <a:spLocks noGrp="1" noRot="1" noChangeAspect="1" noChangeArrowheads="1" noTextEdit="1"/>
          </p:cNvSpPr>
          <p:nvPr>
            <p:ph type="sldImg"/>
          </p:nvPr>
        </p:nvSpPr>
        <p:spPr>
          <a:ln cap="flat"/>
        </p:spPr>
      </p:sp>
      <p:sp>
        <p:nvSpPr>
          <p:cNvPr id="1024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6CF0A-67F3-472A-BD9C-69C545735003}" type="slidenum">
              <a:rPr lang="en-US" altLang="en-US"/>
              <a:pPr/>
              <a:t>5</a:t>
            </a:fld>
            <a:endParaRPr lang="en-US" altLang="en-US"/>
          </a:p>
        </p:txBody>
      </p:sp>
      <p:sp>
        <p:nvSpPr>
          <p:cNvPr id="12290" name="Rectangle 2"/>
          <p:cNvSpPr>
            <a:spLocks noGrp="1" noRot="1" noChangeAspect="1" noChangeArrowheads="1" noTextEdit="1"/>
          </p:cNvSpPr>
          <p:nvPr>
            <p:ph type="sldImg"/>
          </p:nvPr>
        </p:nvSpPr>
        <p:spPr>
          <a:ln cap="flat"/>
        </p:spPr>
      </p:sp>
      <p:sp>
        <p:nvSpPr>
          <p:cNvPr id="1229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3A31C-95D4-40BA-B690-98AEDE3E9B25}" type="slidenum">
              <a:rPr lang="en-US" altLang="en-US"/>
              <a:pPr/>
              <a:t>6</a:t>
            </a:fld>
            <a:endParaRPr lang="en-US" altLang="en-US"/>
          </a:p>
        </p:txBody>
      </p:sp>
      <p:sp>
        <p:nvSpPr>
          <p:cNvPr id="14338" name="Rectangle 2"/>
          <p:cNvSpPr>
            <a:spLocks noGrp="1" noRot="1" noChangeAspect="1" noChangeArrowheads="1" noTextEdit="1"/>
          </p:cNvSpPr>
          <p:nvPr>
            <p:ph type="sldImg"/>
          </p:nvPr>
        </p:nvSpPr>
        <p:spPr>
          <a:ln cap="flat"/>
        </p:spPr>
      </p:sp>
      <p:sp>
        <p:nvSpPr>
          <p:cNvPr id="14339"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0B8AB-16C5-4DF2-BC6D-E0DCF787AD0D}" type="slidenum">
              <a:rPr lang="en-US" altLang="en-US"/>
              <a:pPr/>
              <a:t>8</a:t>
            </a:fld>
            <a:endParaRPr lang="en-US" altLang="en-US"/>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FBAAE-7A07-4664-A402-313829306B37}" type="slidenum">
              <a:rPr lang="en-US" altLang="en-US"/>
              <a:pPr/>
              <a:t>9</a:t>
            </a:fld>
            <a:endParaRPr lang="en-US" altLang="en-US"/>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FE3E8-624F-41ED-806B-F5F140937C26}" type="slidenum">
              <a:rPr lang="en-US" altLang="en-US"/>
              <a:pPr/>
              <a:t>10</a:t>
            </a:fld>
            <a:endParaRPr lang="en-US" altLang="en-US"/>
          </a:p>
        </p:txBody>
      </p:sp>
      <p:sp>
        <p:nvSpPr>
          <p:cNvPr id="20482" name="Rectangle 2"/>
          <p:cNvSpPr>
            <a:spLocks noGrp="1" noRot="1" noChangeAspect="1" noChangeArrowheads="1" noTextEdit="1"/>
          </p:cNvSpPr>
          <p:nvPr>
            <p:ph type="sldImg"/>
          </p:nvPr>
        </p:nvSpPr>
        <p:spPr>
          <a:ln cap="flat"/>
        </p:spPr>
      </p:sp>
      <p:sp>
        <p:nvSpPr>
          <p:cNvPr id="2048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7" name="Group 9"/>
          <p:cNvGrpSpPr>
            <a:grpSpLocks/>
          </p:cNvGrpSpPr>
          <p:nvPr/>
        </p:nvGrpSpPr>
        <p:grpSpPr bwMode="auto">
          <a:xfrm>
            <a:off x="0" y="3902075"/>
            <a:ext cx="3402013" cy="2951163"/>
            <a:chOff x="0" y="2458"/>
            <a:chExt cx="2143" cy="1859"/>
          </a:xfrm>
        </p:grpSpPr>
        <p:sp>
          <p:nvSpPr>
            <p:cNvPr id="2050" name="Freeform 2"/>
            <p:cNvSpPr>
              <a:spLocks/>
            </p:cNvSpPr>
            <p:nvPr/>
          </p:nvSpPr>
          <p:spPr bwMode="ltGray">
            <a:xfrm>
              <a:off x="0" y="2508"/>
              <a:ext cx="2143" cy="1805"/>
            </a:xfrm>
            <a:custGeom>
              <a:avLst/>
              <a:gdLst>
                <a:gd name="T0" fmla="*/ 330 w 2143"/>
                <a:gd name="T1" fmla="*/ 66 h 1805"/>
                <a:gd name="T2" fmla="*/ 162 w 2143"/>
                <a:gd name="T3" fmla="*/ 30 h 1805"/>
                <a:gd name="T4" fmla="*/ 0 w 2143"/>
                <a:gd name="T5" fmla="*/ 0 h 1805"/>
                <a:gd name="T6" fmla="*/ 0 w 2143"/>
                <a:gd name="T7" fmla="*/ 12 h 1805"/>
                <a:gd name="T8" fmla="*/ 162 w 2143"/>
                <a:gd name="T9" fmla="*/ 42 h 1805"/>
                <a:gd name="T10" fmla="*/ 324 w 2143"/>
                <a:gd name="T11" fmla="*/ 78 h 1805"/>
                <a:gd name="T12" fmla="*/ 558 w 2143"/>
                <a:gd name="T13" fmla="*/ 150 h 1805"/>
                <a:gd name="T14" fmla="*/ 780 w 2143"/>
                <a:gd name="T15" fmla="*/ 245 h 1805"/>
                <a:gd name="T16" fmla="*/ 996 w 2143"/>
                <a:gd name="T17" fmla="*/ 365 h 1805"/>
                <a:gd name="T18" fmla="*/ 1200 w 2143"/>
                <a:gd name="T19" fmla="*/ 503 h 1805"/>
                <a:gd name="T20" fmla="*/ 1386 w 2143"/>
                <a:gd name="T21" fmla="*/ 653 h 1805"/>
                <a:gd name="T22" fmla="*/ 1560 w 2143"/>
                <a:gd name="T23" fmla="*/ 827 h 1805"/>
                <a:gd name="T24" fmla="*/ 1716 w 2143"/>
                <a:gd name="T25" fmla="*/ 1019 h 1805"/>
                <a:gd name="T26" fmla="*/ 1860 w 2143"/>
                <a:gd name="T27" fmla="*/ 1229 h 1805"/>
                <a:gd name="T28" fmla="*/ 1943 w 2143"/>
                <a:gd name="T29" fmla="*/ 1366 h 1805"/>
                <a:gd name="T30" fmla="*/ 2016 w 2143"/>
                <a:gd name="T31" fmla="*/ 1510 h 1805"/>
                <a:gd name="T32" fmla="*/ 2076 w 2143"/>
                <a:gd name="T33" fmla="*/ 1654 h 1805"/>
                <a:gd name="T34" fmla="*/ 2130 w 2143"/>
                <a:gd name="T35" fmla="*/ 1804 h 1805"/>
                <a:gd name="T36" fmla="*/ 2142 w 2143"/>
                <a:gd name="T37" fmla="*/ 1804 h 1805"/>
                <a:gd name="T38" fmla="*/ 2088 w 2143"/>
                <a:gd name="T39" fmla="*/ 1654 h 1805"/>
                <a:gd name="T40" fmla="*/ 2028 w 2143"/>
                <a:gd name="T41" fmla="*/ 1510 h 1805"/>
                <a:gd name="T42" fmla="*/ 1955 w 2143"/>
                <a:gd name="T43" fmla="*/ 1366 h 1805"/>
                <a:gd name="T44" fmla="*/ 1872 w 2143"/>
                <a:gd name="T45" fmla="*/ 1223 h 1805"/>
                <a:gd name="T46" fmla="*/ 1728 w 2143"/>
                <a:gd name="T47" fmla="*/ 1013 h 1805"/>
                <a:gd name="T48" fmla="*/ 1566 w 2143"/>
                <a:gd name="T49" fmla="*/ 821 h 1805"/>
                <a:gd name="T50" fmla="*/ 1392 w 2143"/>
                <a:gd name="T51" fmla="*/ 647 h 1805"/>
                <a:gd name="T52" fmla="*/ 1206 w 2143"/>
                <a:gd name="T53" fmla="*/ 491 h 1805"/>
                <a:gd name="T54" fmla="*/ 1002 w 2143"/>
                <a:gd name="T55" fmla="*/ 353 h 1805"/>
                <a:gd name="T56" fmla="*/ 786 w 2143"/>
                <a:gd name="T57" fmla="*/ 239 h 1805"/>
                <a:gd name="T58" fmla="*/ 564 w 2143"/>
                <a:gd name="T59" fmla="*/ 138 h 1805"/>
                <a:gd name="T60" fmla="*/ 330 w 2143"/>
                <a:gd name="T61" fmla="*/ 66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3" h="1805">
                  <a:moveTo>
                    <a:pt x="330" y="66"/>
                  </a:moveTo>
                  <a:lnTo>
                    <a:pt x="162" y="30"/>
                  </a:lnTo>
                  <a:lnTo>
                    <a:pt x="0" y="0"/>
                  </a:lnTo>
                  <a:lnTo>
                    <a:pt x="0" y="12"/>
                  </a:lnTo>
                  <a:lnTo>
                    <a:pt x="162" y="42"/>
                  </a:lnTo>
                  <a:lnTo>
                    <a:pt x="324" y="78"/>
                  </a:lnTo>
                  <a:lnTo>
                    <a:pt x="558" y="150"/>
                  </a:lnTo>
                  <a:lnTo>
                    <a:pt x="780" y="245"/>
                  </a:lnTo>
                  <a:lnTo>
                    <a:pt x="996" y="365"/>
                  </a:lnTo>
                  <a:lnTo>
                    <a:pt x="1200" y="503"/>
                  </a:lnTo>
                  <a:lnTo>
                    <a:pt x="1386" y="653"/>
                  </a:lnTo>
                  <a:lnTo>
                    <a:pt x="1560" y="827"/>
                  </a:lnTo>
                  <a:lnTo>
                    <a:pt x="1716" y="1019"/>
                  </a:lnTo>
                  <a:lnTo>
                    <a:pt x="1860" y="1229"/>
                  </a:lnTo>
                  <a:lnTo>
                    <a:pt x="1943" y="1366"/>
                  </a:lnTo>
                  <a:lnTo>
                    <a:pt x="2016" y="1510"/>
                  </a:lnTo>
                  <a:lnTo>
                    <a:pt x="2076" y="1654"/>
                  </a:lnTo>
                  <a:lnTo>
                    <a:pt x="2130" y="1804"/>
                  </a:lnTo>
                  <a:lnTo>
                    <a:pt x="2142" y="1804"/>
                  </a:lnTo>
                  <a:lnTo>
                    <a:pt x="2088" y="1654"/>
                  </a:lnTo>
                  <a:lnTo>
                    <a:pt x="2028" y="1510"/>
                  </a:lnTo>
                  <a:lnTo>
                    <a:pt x="1955" y="1366"/>
                  </a:lnTo>
                  <a:lnTo>
                    <a:pt x="1872" y="1223"/>
                  </a:lnTo>
                  <a:lnTo>
                    <a:pt x="1728" y="1013"/>
                  </a:lnTo>
                  <a:lnTo>
                    <a:pt x="1566" y="821"/>
                  </a:lnTo>
                  <a:lnTo>
                    <a:pt x="1392" y="647"/>
                  </a:lnTo>
                  <a:lnTo>
                    <a:pt x="1206" y="491"/>
                  </a:lnTo>
                  <a:lnTo>
                    <a:pt x="1002" y="353"/>
                  </a:lnTo>
                  <a:lnTo>
                    <a:pt x="786" y="239"/>
                  </a:lnTo>
                  <a:lnTo>
                    <a:pt x="564" y="138"/>
                  </a:lnTo>
                  <a:lnTo>
                    <a:pt x="330" y="66"/>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Freeform 3"/>
            <p:cNvSpPr>
              <a:spLocks/>
            </p:cNvSpPr>
            <p:nvPr/>
          </p:nvSpPr>
          <p:spPr bwMode="hidden">
            <a:xfrm>
              <a:off x="0" y="2458"/>
              <a:ext cx="1855" cy="1859"/>
            </a:xfrm>
            <a:custGeom>
              <a:avLst/>
              <a:gdLst>
                <a:gd name="T0" fmla="*/ 1854 w 1855"/>
                <a:gd name="T1" fmla="*/ 1858 h 1859"/>
                <a:gd name="T2" fmla="*/ 0 w 1855"/>
                <a:gd name="T3" fmla="*/ 1858 h 1859"/>
                <a:gd name="T4" fmla="*/ 0 w 1855"/>
                <a:gd name="T5" fmla="*/ 0 h 1859"/>
                <a:gd name="T6" fmla="*/ 1854 w 1855"/>
                <a:gd name="T7" fmla="*/ 1858 h 1859"/>
              </a:gdLst>
              <a:ahLst/>
              <a:cxnLst>
                <a:cxn ang="0">
                  <a:pos x="T0" y="T1"/>
                </a:cxn>
                <a:cxn ang="0">
                  <a:pos x="T2" y="T3"/>
                </a:cxn>
                <a:cxn ang="0">
                  <a:pos x="T4" y="T5"/>
                </a:cxn>
                <a:cxn ang="0">
                  <a:pos x="T6" y="T7"/>
                </a:cxn>
              </a:cxnLst>
              <a:rect l="0" t="0" r="r" b="b"/>
              <a:pathLst>
                <a:path w="1855" h="1859">
                  <a:moveTo>
                    <a:pt x="1854" y="1858"/>
                  </a:moveTo>
                  <a:lnTo>
                    <a:pt x="0" y="1858"/>
                  </a:lnTo>
                  <a:lnTo>
                    <a:pt x="0" y="0"/>
                  </a:lnTo>
                  <a:lnTo>
                    <a:pt x="1854" y="1858"/>
                  </a:lnTo>
                </a:path>
              </a:pathLst>
            </a:custGeom>
            <a:gradFill rotWithShape="0">
              <a:gsLst>
                <a:gs pos="0">
                  <a:schemeClr val="bg2"/>
                </a:gs>
                <a:gs pos="50000">
                  <a:schemeClr val="bg1"/>
                </a:gs>
                <a:gs pos="100000">
                  <a:schemeClr val="bg2"/>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Freeform 4"/>
            <p:cNvSpPr>
              <a:spLocks/>
            </p:cNvSpPr>
            <p:nvPr/>
          </p:nvSpPr>
          <p:spPr bwMode="ltGray">
            <a:xfrm>
              <a:off x="0" y="2735"/>
              <a:ext cx="1746" cy="1578"/>
            </a:xfrm>
            <a:custGeom>
              <a:avLst/>
              <a:gdLst>
                <a:gd name="T0" fmla="*/ 1640 w 1746"/>
                <a:gd name="T1" fmla="*/ 1377 h 1578"/>
                <a:gd name="T2" fmla="*/ 1692 w 1746"/>
                <a:gd name="T3" fmla="*/ 1479 h 1578"/>
                <a:gd name="T4" fmla="*/ 1732 w 1746"/>
                <a:gd name="T5" fmla="*/ 1577 h 1578"/>
                <a:gd name="T6" fmla="*/ 1745 w 1746"/>
                <a:gd name="T7" fmla="*/ 1577 h 1578"/>
                <a:gd name="T8" fmla="*/ 1703 w 1746"/>
                <a:gd name="T9" fmla="*/ 1469 h 1578"/>
                <a:gd name="T10" fmla="*/ 1649 w 1746"/>
                <a:gd name="T11" fmla="*/ 1367 h 1578"/>
                <a:gd name="T12" fmla="*/ 1535 w 1746"/>
                <a:gd name="T13" fmla="*/ 1157 h 1578"/>
                <a:gd name="T14" fmla="*/ 1395 w 1746"/>
                <a:gd name="T15" fmla="*/ 951 h 1578"/>
                <a:gd name="T16" fmla="*/ 1236 w 1746"/>
                <a:gd name="T17" fmla="*/ 756 h 1578"/>
                <a:gd name="T18" fmla="*/ 1061 w 1746"/>
                <a:gd name="T19" fmla="*/ 582 h 1578"/>
                <a:gd name="T20" fmla="*/ 876 w 1746"/>
                <a:gd name="T21" fmla="*/ 426 h 1578"/>
                <a:gd name="T22" fmla="*/ 672 w 1746"/>
                <a:gd name="T23" fmla="*/ 294 h 1578"/>
                <a:gd name="T24" fmla="*/ 455 w 1746"/>
                <a:gd name="T25" fmla="*/ 174 h 1578"/>
                <a:gd name="T26" fmla="*/ 234 w 1746"/>
                <a:gd name="T27" fmla="*/ 78 h 1578"/>
                <a:gd name="T28" fmla="*/ 0 w 1746"/>
                <a:gd name="T29" fmla="*/ 0 h 1578"/>
                <a:gd name="T30" fmla="*/ 0 w 1746"/>
                <a:gd name="T31" fmla="*/ 12 h 1578"/>
                <a:gd name="T32" fmla="*/ 222 w 1746"/>
                <a:gd name="T33" fmla="*/ 89 h 1578"/>
                <a:gd name="T34" fmla="*/ 446 w 1746"/>
                <a:gd name="T35" fmla="*/ 185 h 1578"/>
                <a:gd name="T36" fmla="*/ 662 w 1746"/>
                <a:gd name="T37" fmla="*/ 305 h 1578"/>
                <a:gd name="T38" fmla="*/ 866 w 1746"/>
                <a:gd name="T39" fmla="*/ 437 h 1578"/>
                <a:gd name="T40" fmla="*/ 1052 w 1746"/>
                <a:gd name="T41" fmla="*/ 593 h 1578"/>
                <a:gd name="T42" fmla="*/ 1226 w 1746"/>
                <a:gd name="T43" fmla="*/ 767 h 1578"/>
                <a:gd name="T44" fmla="*/ 1385 w 1746"/>
                <a:gd name="T45" fmla="*/ 960 h 1578"/>
                <a:gd name="T46" fmla="*/ 1526 w 1746"/>
                <a:gd name="T47" fmla="*/ 1167 h 1578"/>
                <a:gd name="T48" fmla="*/ 1640 w 1746"/>
                <a:gd name="T49" fmla="*/ 137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6" h="1578">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Freeform 5"/>
            <p:cNvSpPr>
              <a:spLocks/>
            </p:cNvSpPr>
            <p:nvPr/>
          </p:nvSpPr>
          <p:spPr bwMode="ltGray">
            <a:xfrm>
              <a:off x="0" y="2544"/>
              <a:ext cx="1746" cy="1769"/>
            </a:xfrm>
            <a:custGeom>
              <a:avLst/>
              <a:gdLst>
                <a:gd name="T0" fmla="*/ 0 w 1746"/>
                <a:gd name="T1" fmla="*/ 0 h 1769"/>
                <a:gd name="T2" fmla="*/ 0 w 1746"/>
                <a:gd name="T3" fmla="*/ 12 h 1769"/>
                <a:gd name="T4" fmla="*/ 210 w 1746"/>
                <a:gd name="T5" fmla="*/ 88 h 1769"/>
                <a:gd name="T6" fmla="*/ 426 w 1746"/>
                <a:gd name="T7" fmla="*/ 190 h 1769"/>
                <a:gd name="T8" fmla="*/ 630 w 1746"/>
                <a:gd name="T9" fmla="*/ 304 h 1769"/>
                <a:gd name="T10" fmla="*/ 818 w 1746"/>
                <a:gd name="T11" fmla="*/ 442 h 1769"/>
                <a:gd name="T12" fmla="*/ 998 w 1746"/>
                <a:gd name="T13" fmla="*/ 592 h 1769"/>
                <a:gd name="T14" fmla="*/ 1164 w 1746"/>
                <a:gd name="T15" fmla="*/ 766 h 1769"/>
                <a:gd name="T16" fmla="*/ 1310 w 1746"/>
                <a:gd name="T17" fmla="*/ 942 h 1769"/>
                <a:gd name="T18" fmla="*/ 1454 w 1746"/>
                <a:gd name="T19" fmla="*/ 1146 h 1769"/>
                <a:gd name="T20" fmla="*/ 1536 w 1746"/>
                <a:gd name="T21" fmla="*/ 1298 h 1769"/>
                <a:gd name="T22" fmla="*/ 1614 w 1746"/>
                <a:gd name="T23" fmla="*/ 1456 h 1769"/>
                <a:gd name="T24" fmla="*/ 1682 w 1746"/>
                <a:gd name="T25" fmla="*/ 1616 h 1769"/>
                <a:gd name="T26" fmla="*/ 1733 w 1746"/>
                <a:gd name="T27" fmla="*/ 1768 h 1769"/>
                <a:gd name="T28" fmla="*/ 1745 w 1746"/>
                <a:gd name="T29" fmla="*/ 1768 h 1769"/>
                <a:gd name="T30" fmla="*/ 1691 w 1746"/>
                <a:gd name="T31" fmla="*/ 1606 h 1769"/>
                <a:gd name="T32" fmla="*/ 1623 w 1746"/>
                <a:gd name="T33" fmla="*/ 1445 h 1769"/>
                <a:gd name="T34" fmla="*/ 1547 w 1746"/>
                <a:gd name="T35" fmla="*/ 1288 h 1769"/>
                <a:gd name="T36" fmla="*/ 1463 w 1746"/>
                <a:gd name="T37" fmla="*/ 1136 h 1769"/>
                <a:gd name="T38" fmla="*/ 1320 w 1746"/>
                <a:gd name="T39" fmla="*/ 932 h 1769"/>
                <a:gd name="T40" fmla="*/ 1173 w 1746"/>
                <a:gd name="T41" fmla="*/ 755 h 1769"/>
                <a:gd name="T42" fmla="*/ 1008 w 1746"/>
                <a:gd name="T43" fmla="*/ 581 h 1769"/>
                <a:gd name="T44" fmla="*/ 827 w 1746"/>
                <a:gd name="T45" fmla="*/ 431 h 1769"/>
                <a:gd name="T46" fmla="*/ 642 w 1746"/>
                <a:gd name="T47" fmla="*/ 293 h 1769"/>
                <a:gd name="T48" fmla="*/ 437 w 1746"/>
                <a:gd name="T49" fmla="*/ 179 h 1769"/>
                <a:gd name="T50" fmla="*/ 222 w 1746"/>
                <a:gd name="T51" fmla="*/ 78 h 1769"/>
                <a:gd name="T52" fmla="*/ 0 w 1746"/>
                <a:gd name="T53"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6" h="1769">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Oval 6"/>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Oval 7"/>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8" name="Rectangle 10"/>
          <p:cNvSpPr>
            <a:spLocks noGrp="1" noChangeArrowheads="1"/>
          </p:cNvSpPr>
          <p:nvPr>
            <p:ph type="ctrTitle" sz="quarter"/>
          </p:nvPr>
        </p:nvSpPr>
        <p:spPr>
          <a:xfrm>
            <a:off x="685800" y="1873250"/>
            <a:ext cx="7772400" cy="1555750"/>
          </a:xfrm>
        </p:spPr>
        <p:txBody>
          <a:bodyPr/>
          <a:lstStyle>
            <a:lvl1pPr>
              <a:defRPr/>
            </a:lvl1pPr>
          </a:lstStyle>
          <a:p>
            <a:pPr lvl="0"/>
            <a:r>
              <a:rPr lang="en-US" altLang="en-US" noProof="0"/>
              <a:t>Click to edit Master title style</a:t>
            </a:r>
          </a:p>
        </p:txBody>
      </p:sp>
      <p:sp>
        <p:nvSpPr>
          <p:cNvPr id="205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060" name="Rectangle 12"/>
          <p:cNvSpPr>
            <a:spLocks noGrp="1" noChangeArrowheads="1"/>
          </p:cNvSpPr>
          <p:nvPr>
            <p:ph type="dt" sz="quarter" idx="2"/>
          </p:nvPr>
        </p:nvSpPr>
        <p:spPr/>
        <p:txBody>
          <a:bodyPr/>
          <a:lstStyle>
            <a:lvl1pPr>
              <a:defRPr/>
            </a:lvl1pPr>
          </a:lstStyle>
          <a:p>
            <a:endParaRPr lang="en-US" altLang="en-US"/>
          </a:p>
        </p:txBody>
      </p:sp>
      <p:sp>
        <p:nvSpPr>
          <p:cNvPr id="2061" name="Rectangle 13"/>
          <p:cNvSpPr>
            <a:spLocks noGrp="1" noChangeArrowheads="1"/>
          </p:cNvSpPr>
          <p:nvPr>
            <p:ph type="ftr" sz="quarter" idx="3"/>
          </p:nvPr>
        </p:nvSpPr>
        <p:spPr/>
        <p:txBody>
          <a:bodyPr/>
          <a:lstStyle>
            <a:lvl1pPr>
              <a:defRPr/>
            </a:lvl1pPr>
          </a:lstStyle>
          <a:p>
            <a:endParaRPr lang="en-US" altLang="en-US"/>
          </a:p>
        </p:txBody>
      </p:sp>
      <p:sp>
        <p:nvSpPr>
          <p:cNvPr id="2062" name="Rectangle 14"/>
          <p:cNvSpPr>
            <a:spLocks noGrp="1" noChangeArrowheads="1"/>
          </p:cNvSpPr>
          <p:nvPr>
            <p:ph type="sldNum" sz="quarter" idx="4"/>
          </p:nvPr>
        </p:nvSpPr>
        <p:spPr/>
        <p:txBody>
          <a:bodyPr/>
          <a:lstStyle>
            <a:lvl1pPr>
              <a:defRPr/>
            </a:lvl1pPr>
          </a:lstStyle>
          <a:p>
            <a:fld id="{167F4171-F0FD-436F-9EF4-DE5219BCF8D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30F037-3CBB-450A-8FDD-FD69476AE524}" type="slidenum">
              <a:rPr lang="en-US" altLang="en-US"/>
              <a:pPr/>
              <a:t>‹#›</a:t>
            </a:fld>
            <a:endParaRPr lang="en-US" altLang="en-US"/>
          </a:p>
        </p:txBody>
      </p:sp>
    </p:spTree>
    <p:extLst>
      <p:ext uri="{BB962C8B-B14F-4D97-AF65-F5344CB8AC3E}">
        <p14:creationId xmlns:p14="http://schemas.microsoft.com/office/powerpoint/2010/main" val="5122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B00934-DF7F-4C75-BF34-699EDFF9DFCA}" type="slidenum">
              <a:rPr lang="en-US" altLang="en-US"/>
              <a:pPr/>
              <a:t>‹#›</a:t>
            </a:fld>
            <a:endParaRPr lang="en-US" altLang="en-US"/>
          </a:p>
        </p:txBody>
      </p:sp>
    </p:spTree>
    <p:extLst>
      <p:ext uri="{BB962C8B-B14F-4D97-AF65-F5344CB8AC3E}">
        <p14:creationId xmlns:p14="http://schemas.microsoft.com/office/powerpoint/2010/main" val="339946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C68C1D-51E3-4754-A25F-6B614BEDB449}" type="slidenum">
              <a:rPr lang="en-US" altLang="en-US"/>
              <a:pPr/>
              <a:t>‹#›</a:t>
            </a:fld>
            <a:endParaRPr lang="en-US" altLang="en-US"/>
          </a:p>
        </p:txBody>
      </p:sp>
    </p:spTree>
    <p:extLst>
      <p:ext uri="{BB962C8B-B14F-4D97-AF65-F5344CB8AC3E}">
        <p14:creationId xmlns:p14="http://schemas.microsoft.com/office/powerpoint/2010/main" val="384153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EC5843-A5AB-4E86-A8FB-E0B369DE7D87}" type="slidenum">
              <a:rPr lang="en-US" altLang="en-US"/>
              <a:pPr/>
              <a:t>‹#›</a:t>
            </a:fld>
            <a:endParaRPr lang="en-US" altLang="en-US"/>
          </a:p>
        </p:txBody>
      </p:sp>
    </p:spTree>
    <p:extLst>
      <p:ext uri="{BB962C8B-B14F-4D97-AF65-F5344CB8AC3E}">
        <p14:creationId xmlns:p14="http://schemas.microsoft.com/office/powerpoint/2010/main" val="319922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953D50-22E8-4809-94A5-9B3BA087D565}" type="slidenum">
              <a:rPr lang="en-US" altLang="en-US"/>
              <a:pPr/>
              <a:t>‹#›</a:t>
            </a:fld>
            <a:endParaRPr lang="en-US" altLang="en-US"/>
          </a:p>
        </p:txBody>
      </p:sp>
    </p:spTree>
    <p:extLst>
      <p:ext uri="{BB962C8B-B14F-4D97-AF65-F5344CB8AC3E}">
        <p14:creationId xmlns:p14="http://schemas.microsoft.com/office/powerpoint/2010/main" val="308724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D1CFC5-0F45-47DA-9E21-384DC71529F6}" type="slidenum">
              <a:rPr lang="en-US" altLang="en-US"/>
              <a:pPr/>
              <a:t>‹#›</a:t>
            </a:fld>
            <a:endParaRPr lang="en-US" altLang="en-US"/>
          </a:p>
        </p:txBody>
      </p:sp>
    </p:spTree>
    <p:extLst>
      <p:ext uri="{BB962C8B-B14F-4D97-AF65-F5344CB8AC3E}">
        <p14:creationId xmlns:p14="http://schemas.microsoft.com/office/powerpoint/2010/main" val="39877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6E804D8-4ECD-4051-A19E-E63B007A38B5}" type="slidenum">
              <a:rPr lang="en-US" altLang="en-US"/>
              <a:pPr/>
              <a:t>‹#›</a:t>
            </a:fld>
            <a:endParaRPr lang="en-US" altLang="en-US"/>
          </a:p>
        </p:txBody>
      </p:sp>
    </p:spTree>
    <p:extLst>
      <p:ext uri="{BB962C8B-B14F-4D97-AF65-F5344CB8AC3E}">
        <p14:creationId xmlns:p14="http://schemas.microsoft.com/office/powerpoint/2010/main" val="233635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ABF1586-18E2-46C5-837F-06FFC83C9928}" type="slidenum">
              <a:rPr lang="en-US" altLang="en-US"/>
              <a:pPr/>
              <a:t>‹#›</a:t>
            </a:fld>
            <a:endParaRPr lang="en-US" altLang="en-US"/>
          </a:p>
        </p:txBody>
      </p:sp>
    </p:spTree>
    <p:extLst>
      <p:ext uri="{BB962C8B-B14F-4D97-AF65-F5344CB8AC3E}">
        <p14:creationId xmlns:p14="http://schemas.microsoft.com/office/powerpoint/2010/main" val="16954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9ED6C7-5C08-4F79-9599-F68A534859DE}" type="slidenum">
              <a:rPr lang="en-US" altLang="en-US"/>
              <a:pPr/>
              <a:t>‹#›</a:t>
            </a:fld>
            <a:endParaRPr lang="en-US" altLang="en-US"/>
          </a:p>
        </p:txBody>
      </p:sp>
    </p:spTree>
    <p:extLst>
      <p:ext uri="{BB962C8B-B14F-4D97-AF65-F5344CB8AC3E}">
        <p14:creationId xmlns:p14="http://schemas.microsoft.com/office/powerpoint/2010/main" val="13969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A881E2-1607-440B-A0CA-58E1C3674332}" type="slidenum">
              <a:rPr lang="en-US" altLang="en-US"/>
              <a:pPr/>
              <a:t>‹#›</a:t>
            </a:fld>
            <a:endParaRPr lang="en-US" altLang="en-US"/>
          </a:p>
        </p:txBody>
      </p:sp>
    </p:spTree>
    <p:extLst>
      <p:ext uri="{BB962C8B-B14F-4D97-AF65-F5344CB8AC3E}">
        <p14:creationId xmlns:p14="http://schemas.microsoft.com/office/powerpoint/2010/main" val="192841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9"/>
          <p:cNvGrpSpPr>
            <a:grpSpLocks/>
          </p:cNvGrpSpPr>
          <p:nvPr/>
        </p:nvGrpSpPr>
        <p:grpSpPr bwMode="auto">
          <a:xfrm>
            <a:off x="0" y="3902075"/>
            <a:ext cx="3402013" cy="2951163"/>
            <a:chOff x="0" y="2458"/>
            <a:chExt cx="2143" cy="1859"/>
          </a:xfrm>
        </p:grpSpPr>
        <p:sp>
          <p:nvSpPr>
            <p:cNvPr id="1026" name="Freeform 2"/>
            <p:cNvSpPr>
              <a:spLocks/>
            </p:cNvSpPr>
            <p:nvPr/>
          </p:nvSpPr>
          <p:spPr bwMode="ltGray">
            <a:xfrm>
              <a:off x="0" y="2508"/>
              <a:ext cx="2143" cy="1805"/>
            </a:xfrm>
            <a:custGeom>
              <a:avLst/>
              <a:gdLst>
                <a:gd name="T0" fmla="*/ 330 w 2143"/>
                <a:gd name="T1" fmla="*/ 66 h 1805"/>
                <a:gd name="T2" fmla="*/ 162 w 2143"/>
                <a:gd name="T3" fmla="*/ 30 h 1805"/>
                <a:gd name="T4" fmla="*/ 0 w 2143"/>
                <a:gd name="T5" fmla="*/ 0 h 1805"/>
                <a:gd name="T6" fmla="*/ 0 w 2143"/>
                <a:gd name="T7" fmla="*/ 12 h 1805"/>
                <a:gd name="T8" fmla="*/ 162 w 2143"/>
                <a:gd name="T9" fmla="*/ 42 h 1805"/>
                <a:gd name="T10" fmla="*/ 324 w 2143"/>
                <a:gd name="T11" fmla="*/ 78 h 1805"/>
                <a:gd name="T12" fmla="*/ 558 w 2143"/>
                <a:gd name="T13" fmla="*/ 150 h 1805"/>
                <a:gd name="T14" fmla="*/ 780 w 2143"/>
                <a:gd name="T15" fmla="*/ 245 h 1805"/>
                <a:gd name="T16" fmla="*/ 996 w 2143"/>
                <a:gd name="T17" fmla="*/ 365 h 1805"/>
                <a:gd name="T18" fmla="*/ 1200 w 2143"/>
                <a:gd name="T19" fmla="*/ 503 h 1805"/>
                <a:gd name="T20" fmla="*/ 1386 w 2143"/>
                <a:gd name="T21" fmla="*/ 653 h 1805"/>
                <a:gd name="T22" fmla="*/ 1560 w 2143"/>
                <a:gd name="T23" fmla="*/ 827 h 1805"/>
                <a:gd name="T24" fmla="*/ 1716 w 2143"/>
                <a:gd name="T25" fmla="*/ 1019 h 1805"/>
                <a:gd name="T26" fmla="*/ 1860 w 2143"/>
                <a:gd name="T27" fmla="*/ 1229 h 1805"/>
                <a:gd name="T28" fmla="*/ 1943 w 2143"/>
                <a:gd name="T29" fmla="*/ 1366 h 1805"/>
                <a:gd name="T30" fmla="*/ 2016 w 2143"/>
                <a:gd name="T31" fmla="*/ 1510 h 1805"/>
                <a:gd name="T32" fmla="*/ 2076 w 2143"/>
                <a:gd name="T33" fmla="*/ 1654 h 1805"/>
                <a:gd name="T34" fmla="*/ 2130 w 2143"/>
                <a:gd name="T35" fmla="*/ 1804 h 1805"/>
                <a:gd name="T36" fmla="*/ 2142 w 2143"/>
                <a:gd name="T37" fmla="*/ 1804 h 1805"/>
                <a:gd name="T38" fmla="*/ 2088 w 2143"/>
                <a:gd name="T39" fmla="*/ 1654 h 1805"/>
                <a:gd name="T40" fmla="*/ 2028 w 2143"/>
                <a:gd name="T41" fmla="*/ 1510 h 1805"/>
                <a:gd name="T42" fmla="*/ 1955 w 2143"/>
                <a:gd name="T43" fmla="*/ 1366 h 1805"/>
                <a:gd name="T44" fmla="*/ 1872 w 2143"/>
                <a:gd name="T45" fmla="*/ 1223 h 1805"/>
                <a:gd name="T46" fmla="*/ 1728 w 2143"/>
                <a:gd name="T47" fmla="*/ 1013 h 1805"/>
                <a:gd name="T48" fmla="*/ 1566 w 2143"/>
                <a:gd name="T49" fmla="*/ 821 h 1805"/>
                <a:gd name="T50" fmla="*/ 1392 w 2143"/>
                <a:gd name="T51" fmla="*/ 647 h 1805"/>
                <a:gd name="T52" fmla="*/ 1206 w 2143"/>
                <a:gd name="T53" fmla="*/ 491 h 1805"/>
                <a:gd name="T54" fmla="*/ 1002 w 2143"/>
                <a:gd name="T55" fmla="*/ 353 h 1805"/>
                <a:gd name="T56" fmla="*/ 786 w 2143"/>
                <a:gd name="T57" fmla="*/ 239 h 1805"/>
                <a:gd name="T58" fmla="*/ 564 w 2143"/>
                <a:gd name="T59" fmla="*/ 138 h 1805"/>
                <a:gd name="T60" fmla="*/ 330 w 2143"/>
                <a:gd name="T61" fmla="*/ 66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3" h="1805">
                  <a:moveTo>
                    <a:pt x="330" y="66"/>
                  </a:moveTo>
                  <a:lnTo>
                    <a:pt x="162" y="30"/>
                  </a:lnTo>
                  <a:lnTo>
                    <a:pt x="0" y="0"/>
                  </a:lnTo>
                  <a:lnTo>
                    <a:pt x="0" y="12"/>
                  </a:lnTo>
                  <a:lnTo>
                    <a:pt x="162" y="42"/>
                  </a:lnTo>
                  <a:lnTo>
                    <a:pt x="324" y="78"/>
                  </a:lnTo>
                  <a:lnTo>
                    <a:pt x="558" y="150"/>
                  </a:lnTo>
                  <a:lnTo>
                    <a:pt x="780" y="245"/>
                  </a:lnTo>
                  <a:lnTo>
                    <a:pt x="996" y="365"/>
                  </a:lnTo>
                  <a:lnTo>
                    <a:pt x="1200" y="503"/>
                  </a:lnTo>
                  <a:lnTo>
                    <a:pt x="1386" y="653"/>
                  </a:lnTo>
                  <a:lnTo>
                    <a:pt x="1560" y="827"/>
                  </a:lnTo>
                  <a:lnTo>
                    <a:pt x="1716" y="1019"/>
                  </a:lnTo>
                  <a:lnTo>
                    <a:pt x="1860" y="1229"/>
                  </a:lnTo>
                  <a:lnTo>
                    <a:pt x="1943" y="1366"/>
                  </a:lnTo>
                  <a:lnTo>
                    <a:pt x="2016" y="1510"/>
                  </a:lnTo>
                  <a:lnTo>
                    <a:pt x="2076" y="1654"/>
                  </a:lnTo>
                  <a:lnTo>
                    <a:pt x="2130" y="1804"/>
                  </a:lnTo>
                  <a:lnTo>
                    <a:pt x="2142" y="1804"/>
                  </a:lnTo>
                  <a:lnTo>
                    <a:pt x="2088" y="1654"/>
                  </a:lnTo>
                  <a:lnTo>
                    <a:pt x="2028" y="1510"/>
                  </a:lnTo>
                  <a:lnTo>
                    <a:pt x="1955" y="1366"/>
                  </a:lnTo>
                  <a:lnTo>
                    <a:pt x="1872" y="1223"/>
                  </a:lnTo>
                  <a:lnTo>
                    <a:pt x="1728" y="1013"/>
                  </a:lnTo>
                  <a:lnTo>
                    <a:pt x="1566" y="821"/>
                  </a:lnTo>
                  <a:lnTo>
                    <a:pt x="1392" y="647"/>
                  </a:lnTo>
                  <a:lnTo>
                    <a:pt x="1206" y="491"/>
                  </a:lnTo>
                  <a:lnTo>
                    <a:pt x="1002" y="353"/>
                  </a:lnTo>
                  <a:lnTo>
                    <a:pt x="786" y="239"/>
                  </a:lnTo>
                  <a:lnTo>
                    <a:pt x="564" y="138"/>
                  </a:lnTo>
                  <a:lnTo>
                    <a:pt x="330" y="66"/>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Freeform 3"/>
            <p:cNvSpPr>
              <a:spLocks/>
            </p:cNvSpPr>
            <p:nvPr/>
          </p:nvSpPr>
          <p:spPr bwMode="hidden">
            <a:xfrm>
              <a:off x="0" y="2458"/>
              <a:ext cx="1855" cy="1859"/>
            </a:xfrm>
            <a:custGeom>
              <a:avLst/>
              <a:gdLst>
                <a:gd name="T0" fmla="*/ 1854 w 1855"/>
                <a:gd name="T1" fmla="*/ 1858 h 1859"/>
                <a:gd name="T2" fmla="*/ 0 w 1855"/>
                <a:gd name="T3" fmla="*/ 1858 h 1859"/>
                <a:gd name="T4" fmla="*/ 0 w 1855"/>
                <a:gd name="T5" fmla="*/ 0 h 1859"/>
                <a:gd name="T6" fmla="*/ 1854 w 1855"/>
                <a:gd name="T7" fmla="*/ 1858 h 1859"/>
              </a:gdLst>
              <a:ahLst/>
              <a:cxnLst>
                <a:cxn ang="0">
                  <a:pos x="T0" y="T1"/>
                </a:cxn>
                <a:cxn ang="0">
                  <a:pos x="T2" y="T3"/>
                </a:cxn>
                <a:cxn ang="0">
                  <a:pos x="T4" y="T5"/>
                </a:cxn>
                <a:cxn ang="0">
                  <a:pos x="T6" y="T7"/>
                </a:cxn>
              </a:cxnLst>
              <a:rect l="0" t="0" r="r" b="b"/>
              <a:pathLst>
                <a:path w="1855" h="1859">
                  <a:moveTo>
                    <a:pt x="1854" y="1858"/>
                  </a:moveTo>
                  <a:lnTo>
                    <a:pt x="0" y="1858"/>
                  </a:lnTo>
                  <a:lnTo>
                    <a:pt x="0" y="0"/>
                  </a:lnTo>
                  <a:lnTo>
                    <a:pt x="1854" y="1858"/>
                  </a:lnTo>
                </a:path>
              </a:pathLst>
            </a:custGeom>
            <a:gradFill rotWithShape="0">
              <a:gsLst>
                <a:gs pos="0">
                  <a:schemeClr val="bg2"/>
                </a:gs>
                <a:gs pos="50000">
                  <a:schemeClr val="bg1"/>
                </a:gs>
                <a:gs pos="100000">
                  <a:schemeClr val="bg2"/>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Freeform 4"/>
            <p:cNvSpPr>
              <a:spLocks/>
            </p:cNvSpPr>
            <p:nvPr/>
          </p:nvSpPr>
          <p:spPr bwMode="ltGray">
            <a:xfrm>
              <a:off x="0" y="2735"/>
              <a:ext cx="1746" cy="1578"/>
            </a:xfrm>
            <a:custGeom>
              <a:avLst/>
              <a:gdLst>
                <a:gd name="T0" fmla="*/ 1640 w 1746"/>
                <a:gd name="T1" fmla="*/ 1377 h 1578"/>
                <a:gd name="T2" fmla="*/ 1692 w 1746"/>
                <a:gd name="T3" fmla="*/ 1479 h 1578"/>
                <a:gd name="T4" fmla="*/ 1732 w 1746"/>
                <a:gd name="T5" fmla="*/ 1577 h 1578"/>
                <a:gd name="T6" fmla="*/ 1745 w 1746"/>
                <a:gd name="T7" fmla="*/ 1577 h 1578"/>
                <a:gd name="T8" fmla="*/ 1703 w 1746"/>
                <a:gd name="T9" fmla="*/ 1469 h 1578"/>
                <a:gd name="T10" fmla="*/ 1649 w 1746"/>
                <a:gd name="T11" fmla="*/ 1367 h 1578"/>
                <a:gd name="T12" fmla="*/ 1535 w 1746"/>
                <a:gd name="T13" fmla="*/ 1157 h 1578"/>
                <a:gd name="T14" fmla="*/ 1395 w 1746"/>
                <a:gd name="T15" fmla="*/ 951 h 1578"/>
                <a:gd name="T16" fmla="*/ 1236 w 1746"/>
                <a:gd name="T17" fmla="*/ 756 h 1578"/>
                <a:gd name="T18" fmla="*/ 1061 w 1746"/>
                <a:gd name="T19" fmla="*/ 582 h 1578"/>
                <a:gd name="T20" fmla="*/ 876 w 1746"/>
                <a:gd name="T21" fmla="*/ 426 h 1578"/>
                <a:gd name="T22" fmla="*/ 672 w 1746"/>
                <a:gd name="T23" fmla="*/ 294 h 1578"/>
                <a:gd name="T24" fmla="*/ 455 w 1746"/>
                <a:gd name="T25" fmla="*/ 174 h 1578"/>
                <a:gd name="T26" fmla="*/ 234 w 1746"/>
                <a:gd name="T27" fmla="*/ 78 h 1578"/>
                <a:gd name="T28" fmla="*/ 0 w 1746"/>
                <a:gd name="T29" fmla="*/ 0 h 1578"/>
                <a:gd name="T30" fmla="*/ 0 w 1746"/>
                <a:gd name="T31" fmla="*/ 12 h 1578"/>
                <a:gd name="T32" fmla="*/ 222 w 1746"/>
                <a:gd name="T33" fmla="*/ 89 h 1578"/>
                <a:gd name="T34" fmla="*/ 446 w 1746"/>
                <a:gd name="T35" fmla="*/ 185 h 1578"/>
                <a:gd name="T36" fmla="*/ 662 w 1746"/>
                <a:gd name="T37" fmla="*/ 305 h 1578"/>
                <a:gd name="T38" fmla="*/ 866 w 1746"/>
                <a:gd name="T39" fmla="*/ 437 h 1578"/>
                <a:gd name="T40" fmla="*/ 1052 w 1746"/>
                <a:gd name="T41" fmla="*/ 593 h 1578"/>
                <a:gd name="T42" fmla="*/ 1226 w 1746"/>
                <a:gd name="T43" fmla="*/ 767 h 1578"/>
                <a:gd name="T44" fmla="*/ 1385 w 1746"/>
                <a:gd name="T45" fmla="*/ 960 h 1578"/>
                <a:gd name="T46" fmla="*/ 1526 w 1746"/>
                <a:gd name="T47" fmla="*/ 1167 h 1578"/>
                <a:gd name="T48" fmla="*/ 1640 w 1746"/>
                <a:gd name="T49" fmla="*/ 137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6" h="1578">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ltGray">
            <a:xfrm>
              <a:off x="0" y="2544"/>
              <a:ext cx="1746" cy="1769"/>
            </a:xfrm>
            <a:custGeom>
              <a:avLst/>
              <a:gdLst>
                <a:gd name="T0" fmla="*/ 0 w 1746"/>
                <a:gd name="T1" fmla="*/ 0 h 1769"/>
                <a:gd name="T2" fmla="*/ 0 w 1746"/>
                <a:gd name="T3" fmla="*/ 12 h 1769"/>
                <a:gd name="T4" fmla="*/ 210 w 1746"/>
                <a:gd name="T5" fmla="*/ 88 h 1769"/>
                <a:gd name="T6" fmla="*/ 426 w 1746"/>
                <a:gd name="T7" fmla="*/ 190 h 1769"/>
                <a:gd name="T8" fmla="*/ 630 w 1746"/>
                <a:gd name="T9" fmla="*/ 304 h 1769"/>
                <a:gd name="T10" fmla="*/ 818 w 1746"/>
                <a:gd name="T11" fmla="*/ 442 h 1769"/>
                <a:gd name="T12" fmla="*/ 998 w 1746"/>
                <a:gd name="T13" fmla="*/ 592 h 1769"/>
                <a:gd name="T14" fmla="*/ 1164 w 1746"/>
                <a:gd name="T15" fmla="*/ 766 h 1769"/>
                <a:gd name="T16" fmla="*/ 1310 w 1746"/>
                <a:gd name="T17" fmla="*/ 942 h 1769"/>
                <a:gd name="T18" fmla="*/ 1454 w 1746"/>
                <a:gd name="T19" fmla="*/ 1146 h 1769"/>
                <a:gd name="T20" fmla="*/ 1536 w 1746"/>
                <a:gd name="T21" fmla="*/ 1298 h 1769"/>
                <a:gd name="T22" fmla="*/ 1614 w 1746"/>
                <a:gd name="T23" fmla="*/ 1456 h 1769"/>
                <a:gd name="T24" fmla="*/ 1682 w 1746"/>
                <a:gd name="T25" fmla="*/ 1616 h 1769"/>
                <a:gd name="T26" fmla="*/ 1733 w 1746"/>
                <a:gd name="T27" fmla="*/ 1768 h 1769"/>
                <a:gd name="T28" fmla="*/ 1745 w 1746"/>
                <a:gd name="T29" fmla="*/ 1768 h 1769"/>
                <a:gd name="T30" fmla="*/ 1691 w 1746"/>
                <a:gd name="T31" fmla="*/ 1606 h 1769"/>
                <a:gd name="T32" fmla="*/ 1623 w 1746"/>
                <a:gd name="T33" fmla="*/ 1445 h 1769"/>
                <a:gd name="T34" fmla="*/ 1547 w 1746"/>
                <a:gd name="T35" fmla="*/ 1288 h 1769"/>
                <a:gd name="T36" fmla="*/ 1463 w 1746"/>
                <a:gd name="T37" fmla="*/ 1136 h 1769"/>
                <a:gd name="T38" fmla="*/ 1320 w 1746"/>
                <a:gd name="T39" fmla="*/ 932 h 1769"/>
                <a:gd name="T40" fmla="*/ 1173 w 1746"/>
                <a:gd name="T41" fmla="*/ 755 h 1769"/>
                <a:gd name="T42" fmla="*/ 1008 w 1746"/>
                <a:gd name="T43" fmla="*/ 581 h 1769"/>
                <a:gd name="T44" fmla="*/ 827 w 1746"/>
                <a:gd name="T45" fmla="*/ 431 h 1769"/>
                <a:gd name="T46" fmla="*/ 642 w 1746"/>
                <a:gd name="T47" fmla="*/ 293 h 1769"/>
                <a:gd name="T48" fmla="*/ 437 w 1746"/>
                <a:gd name="T49" fmla="*/ 179 h 1769"/>
                <a:gd name="T50" fmla="*/ 222 w 1746"/>
                <a:gd name="T51" fmla="*/ 78 h 1769"/>
                <a:gd name="T52" fmla="*/ 0 w 1746"/>
                <a:gd name="T53"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6" h="1769">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Oval 6"/>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4"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1" compatLnSpc="1">
            <a:prstTxWarp prst="textNoShape">
              <a:avLst/>
            </a:prstTxWarp>
          </a:bodyPr>
          <a:lstStyle/>
          <a:p>
            <a:pPr lvl="0"/>
            <a:r>
              <a:rPr lang="en-US" altLang="en-US"/>
              <a:t>Click to edit Master title style</a:t>
            </a:r>
          </a:p>
        </p:txBody>
      </p:sp>
      <p:sp>
        <p:nvSpPr>
          <p:cNvPr id="1035"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en-US"/>
          </a:p>
        </p:txBody>
      </p:sp>
      <p:sp>
        <p:nvSpPr>
          <p:cNvPr id="1037"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en-US"/>
          </a:p>
        </p:txBody>
      </p:sp>
      <p:sp>
        <p:nvSpPr>
          <p:cNvPr id="1038"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000">
                <a:effectLst>
                  <a:outerShdw blurRad="38100" dist="38100" dir="2700000" algn="tl">
                    <a:srgbClr val="010199"/>
                  </a:outerShdw>
                </a:effectLst>
              </a:defRPr>
            </a:lvl1pPr>
          </a:lstStyle>
          <a:p>
            <a:fld id="{210056AB-ED73-40FF-8DA0-620A2367920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iticalthinkingsolutions.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eadspin.com/sounds-like-everyone-should-lay-off-that-cubs-fan-who-1827798042" TargetMode="External"/><Relationship Id="rId2" Type="http://schemas.openxmlformats.org/officeDocument/2006/relationships/hyperlink" Target="https://www.youtube.com/watch?v=t35eyHNTxY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sixstepstobetterthinking.co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4213" y="404813"/>
            <a:ext cx="7772400" cy="29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lvl1pPr>
              <a:defRPr>
                <a:solidFill>
                  <a:schemeClr val="tx1"/>
                </a:solidFill>
                <a:latin typeface="Arial" charset="0"/>
                <a:cs typeface="Arial" charset="0"/>
              </a:defRPr>
            </a:lvl1pPr>
            <a:lvl2pPr marL="114300">
              <a:defRPr>
                <a:solidFill>
                  <a:schemeClr val="tx1"/>
                </a:solidFill>
                <a:latin typeface="Arial" charset="0"/>
                <a:cs typeface="Arial" charset="0"/>
              </a:defRPr>
            </a:lvl2pPr>
            <a:lvl3pPr marL="228600">
              <a:defRPr>
                <a:solidFill>
                  <a:schemeClr val="tx1"/>
                </a:solidFill>
                <a:latin typeface="Arial" charset="0"/>
                <a:cs typeface="Arial" charset="0"/>
              </a:defRPr>
            </a:lvl3pPr>
            <a:lvl4pPr marL="342900">
              <a:defRPr>
                <a:solidFill>
                  <a:schemeClr val="tx1"/>
                </a:solidFill>
                <a:latin typeface="Arial" charset="0"/>
                <a:cs typeface="Arial" charset="0"/>
              </a:defRPr>
            </a:lvl4pPr>
            <a:lvl5pPr marL="457200">
              <a:defRPr>
                <a:solidFill>
                  <a:schemeClr val="tx1"/>
                </a:solidFill>
                <a:latin typeface="Arial" charset="0"/>
                <a:cs typeface="Arial" charset="0"/>
              </a:defRPr>
            </a:lvl5pPr>
            <a:lvl6pPr marL="914400" fontAlgn="base">
              <a:spcBef>
                <a:spcPct val="0"/>
              </a:spcBef>
              <a:spcAft>
                <a:spcPct val="0"/>
              </a:spcAft>
              <a:defRPr>
                <a:solidFill>
                  <a:schemeClr val="tx1"/>
                </a:solidFill>
                <a:latin typeface="Arial" charset="0"/>
                <a:cs typeface="Arial" charset="0"/>
              </a:defRPr>
            </a:lvl6pPr>
            <a:lvl7pPr marL="1371600" fontAlgn="base">
              <a:spcBef>
                <a:spcPct val="0"/>
              </a:spcBef>
              <a:spcAft>
                <a:spcPct val="0"/>
              </a:spcAft>
              <a:defRPr>
                <a:solidFill>
                  <a:schemeClr val="tx1"/>
                </a:solidFill>
                <a:latin typeface="Arial" charset="0"/>
                <a:cs typeface="Arial" charset="0"/>
              </a:defRPr>
            </a:lvl7pPr>
            <a:lvl8pPr marL="1828800" fontAlgn="base">
              <a:spcBef>
                <a:spcPct val="0"/>
              </a:spcBef>
              <a:spcAft>
                <a:spcPct val="0"/>
              </a:spcAft>
              <a:defRPr>
                <a:solidFill>
                  <a:schemeClr val="tx1"/>
                </a:solidFill>
                <a:latin typeface="Arial" charset="0"/>
                <a:cs typeface="Arial" charset="0"/>
              </a:defRPr>
            </a:lvl8pPr>
            <a:lvl9pPr marL="2286000" fontAlgn="base">
              <a:spcBef>
                <a:spcPct val="0"/>
              </a:spcBef>
              <a:spcAft>
                <a:spcPct val="0"/>
              </a:spcAft>
              <a:defRPr>
                <a:solidFill>
                  <a:schemeClr val="tx1"/>
                </a:solidFill>
                <a:latin typeface="Arial" charset="0"/>
                <a:cs typeface="Arial" charset="0"/>
              </a:defRPr>
            </a:lvl9pPr>
          </a:lstStyle>
          <a:p>
            <a:pPr algn="ctr"/>
            <a:r>
              <a:rPr lang="en-US" altLang="en-US" sz="4800" dirty="0">
                <a:solidFill>
                  <a:schemeClr val="tx2"/>
                </a:solidFill>
                <a:effectLst>
                  <a:outerShdw blurRad="38100" dist="38100" dir="2700000" algn="tl">
                    <a:srgbClr val="FFFFFF"/>
                  </a:outerShdw>
                </a:effectLst>
              </a:rPr>
              <a:t> </a:t>
            </a:r>
            <a:r>
              <a:rPr lang="en-US" altLang="en-US" sz="4400" dirty="0">
                <a:solidFill>
                  <a:schemeClr val="tx2"/>
                </a:solidFill>
                <a:effectLst>
                  <a:outerShdw blurRad="38100" dist="38100" dir="2700000" algn="tl">
                    <a:srgbClr val="FFFFFF"/>
                  </a:outerShdw>
                </a:effectLst>
              </a:rPr>
              <a:t>The ABC’s </a:t>
            </a:r>
          </a:p>
          <a:p>
            <a:pPr algn="ctr"/>
            <a:r>
              <a:rPr lang="en-US" altLang="en-US" sz="4400" dirty="0">
                <a:solidFill>
                  <a:schemeClr val="tx2"/>
                </a:solidFill>
                <a:effectLst>
                  <a:outerShdw blurRad="38100" dist="38100" dir="2700000" algn="tl">
                    <a:srgbClr val="FFFFFF"/>
                  </a:outerShdw>
                </a:effectLst>
              </a:rPr>
              <a:t>of Critical Thinking </a:t>
            </a:r>
          </a:p>
          <a:p>
            <a:pPr algn="ctr"/>
            <a:r>
              <a:rPr lang="en-US" altLang="en-US" sz="4400" dirty="0">
                <a:solidFill>
                  <a:schemeClr val="tx2"/>
                </a:solidFill>
                <a:effectLst>
                  <a:outerShdw blurRad="38100" dist="38100" dir="2700000" algn="tl">
                    <a:srgbClr val="FFFFFF"/>
                  </a:outerShdw>
                </a:effectLst>
              </a:rPr>
              <a:t>in Six Steps</a:t>
            </a:r>
          </a:p>
        </p:txBody>
      </p:sp>
      <p:sp>
        <p:nvSpPr>
          <p:cNvPr id="5123" name="Rectangle 3"/>
          <p:cNvSpPr>
            <a:spLocks noChangeArrowheads="1"/>
          </p:cNvSpPr>
          <p:nvPr/>
        </p:nvSpPr>
        <p:spPr bwMode="auto">
          <a:xfrm>
            <a:off x="1403350" y="39338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20000"/>
              </a:spcBef>
            </a:pPr>
            <a:endParaRPr lang="en-US" altLang="en-US" sz="3200" dirty="0">
              <a:effectLst>
                <a:outerShdw blurRad="38100" dist="38100" dir="2700000" algn="tl">
                  <a:srgbClr val="010199"/>
                </a:outerShdw>
              </a:effectLst>
            </a:endParaRPr>
          </a:p>
          <a:p>
            <a:pPr algn="ctr">
              <a:spcBef>
                <a:spcPct val="20000"/>
              </a:spcBef>
            </a:pPr>
            <a:r>
              <a:rPr lang="en-US" altLang="en-US" dirty="0">
                <a:effectLst>
                  <a:outerShdw blurRad="38100" dist="38100" dir="2700000" algn="tl">
                    <a:srgbClr val="010199"/>
                  </a:outerShdw>
                </a:effectLst>
              </a:rPr>
              <a:t>Dr. Christopher DiCarlo</a:t>
            </a:r>
          </a:p>
          <a:p>
            <a:pPr algn="ctr">
              <a:spcBef>
                <a:spcPct val="20000"/>
              </a:spcBef>
            </a:pPr>
            <a:r>
              <a:rPr lang="en-US" altLang="en-US" dirty="0">
                <a:effectLst>
                  <a:outerShdw blurRad="38100" dist="38100" dir="2700000" algn="tl">
                    <a:srgbClr val="010199"/>
                  </a:outerShdw>
                </a:effectLst>
              </a:rPr>
              <a:t> </a:t>
            </a:r>
            <a:r>
              <a:rPr lang="en-US" altLang="en-US" dirty="0">
                <a:effectLst>
                  <a:outerShdw blurRad="38100" dist="38100" dir="2700000" algn="tl">
                    <a:srgbClr val="010199"/>
                  </a:outerShdw>
                </a:effectLst>
                <a:hlinkClick r:id="rId3"/>
              </a:rPr>
              <a:t>www.criticalthinkingsolutions.ca</a:t>
            </a:r>
            <a:r>
              <a:rPr lang="en-US" altLang="en-US" dirty="0">
                <a:effectLst>
                  <a:outerShdw blurRad="38100" dist="38100" dir="2700000" algn="tl">
                    <a:srgbClr val="010199"/>
                  </a:outerShdw>
                </a:effectLs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altLang="en-US" sz="3600"/>
              <a:t>The ABC’s of Critical Thinking</a:t>
            </a:r>
          </a:p>
        </p:txBody>
      </p:sp>
      <p:sp>
        <p:nvSpPr>
          <p:cNvPr id="19459" name="Rectangle 3"/>
          <p:cNvSpPr>
            <a:spLocks noGrp="1" noChangeArrowheads="1"/>
          </p:cNvSpPr>
          <p:nvPr>
            <p:ph type="body" idx="1"/>
          </p:nvPr>
        </p:nvSpPr>
        <p:spPr>
          <a:noFill/>
          <a:ln/>
        </p:spPr>
        <p:txBody>
          <a:bodyPr/>
          <a:lstStyle/>
          <a:p>
            <a:r>
              <a:rPr lang="en-US" altLang="en-US" sz="3000"/>
              <a:t>B is for Biases</a:t>
            </a:r>
          </a:p>
          <a:p>
            <a:r>
              <a:rPr lang="en-US" altLang="en-US"/>
              <a:t>A bias is a way in which a person is influenced in order to understand and act on particular types of information</a:t>
            </a:r>
          </a:p>
          <a:p>
            <a:r>
              <a:rPr lang="en-US" altLang="en-US"/>
              <a:t>Consider many of the relevant factors that influence the ways in which we and others see and understand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6499" name="Rectangle 3"/>
          <p:cNvSpPr>
            <a:spLocks noGrp="1" noChangeArrowheads="1"/>
          </p:cNvSpPr>
          <p:nvPr>
            <p:ph type="body" idx="1"/>
          </p:nvPr>
        </p:nvSpPr>
        <p:spPr>
          <a:xfrm>
            <a:off x="457200" y="1600200"/>
            <a:ext cx="8229600" cy="5029200"/>
          </a:xfrm>
        </p:spPr>
        <p:txBody>
          <a:bodyPr/>
          <a:lstStyle/>
          <a:p>
            <a:r>
              <a:rPr lang="en-CA" altLang="en-US" sz="3000" dirty="0"/>
              <a:t>Is Donald Trump a good U.S. President?</a:t>
            </a:r>
          </a:p>
          <a:p>
            <a:r>
              <a:rPr lang="en-CA" altLang="en-US" sz="3000" dirty="0"/>
              <a:t>How you answer this and many of life’s important questions are the result of your biases</a:t>
            </a:r>
          </a:p>
          <a:p>
            <a:r>
              <a:rPr lang="en-CA" altLang="en-US" sz="3000" dirty="0"/>
              <a:t>Biological Biases: Genetics, neuropsychology, emotions, sex, age, health, etc.</a:t>
            </a:r>
          </a:p>
          <a:p>
            <a:r>
              <a:rPr lang="en-CA" altLang="en-US" sz="3000" dirty="0"/>
              <a:t>Cultural Biases: Ethnicity, family, religion, friends, media, education, etc.</a:t>
            </a:r>
            <a:endParaRPr lang="en-US" altLang="en-US" sz="2800" dirty="0"/>
          </a:p>
        </p:txBody>
      </p:sp>
    </p:spTree>
    <p:extLst>
      <p:ext uri="{BB962C8B-B14F-4D97-AF65-F5344CB8AC3E}">
        <p14:creationId xmlns:p14="http://schemas.microsoft.com/office/powerpoint/2010/main" val="3641253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Effect transition="in" filter="fade">
                                      <p:cBhvr>
                                        <p:cTn id="14" dur="800" decel="100000"/>
                                        <p:tgtEl>
                                          <p:spTgt spid="106499">
                                            <p:txEl>
                                              <p:pRg st="1" end="1"/>
                                            </p:txEl>
                                          </p:spTgt>
                                        </p:tgtEl>
                                      </p:cBhvr>
                                    </p:animEffect>
                                    <p:anim calcmode="lin" valueType="num">
                                      <p:cBhvr>
                                        <p:cTn id="15" dur="800" decel="100000" fill="hold"/>
                                        <p:tgtEl>
                                          <p:spTgt spid="106499">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06499">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06499">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6499">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649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p:cTn id="24" dur="500" fill="hold"/>
                                        <p:tgtEl>
                                          <p:spTgt spid="1064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6499">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064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64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649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106499">
                                            <p:txEl>
                                              <p:pRg st="3" end="3"/>
                                            </p:txEl>
                                          </p:spTgt>
                                        </p:tgtEl>
                                        <p:attrNameLst>
                                          <p:attrName>style.visibility</p:attrName>
                                        </p:attrNameLst>
                                      </p:cBhvr>
                                      <p:to>
                                        <p:strVal val="visible"/>
                                      </p:to>
                                    </p:set>
                                    <p:animScale>
                                      <p:cBhvr>
                                        <p:cTn id="33" dur="1000" decel="50000" fill="hold">
                                          <p:stCondLst>
                                            <p:cond delay="0"/>
                                          </p:stCondLst>
                                        </p:cTn>
                                        <p:tgtEl>
                                          <p:spTgt spid="1064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6499">
                                            <p:txEl>
                                              <p:pRg st="3" end="3"/>
                                            </p:txEl>
                                          </p:spTgt>
                                        </p:tgtEl>
                                        <p:attrNameLst>
                                          <p:attrName>ppt_x</p:attrName>
                                          <p:attrName>ppt_y</p:attrName>
                                        </p:attrNameLst>
                                      </p:cBhvr>
                                    </p:animMotion>
                                    <p:animEffect transition="in" filter="fade">
                                      <p:cBhvr>
                                        <p:cTn id="35" dur="10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altLang="en-US" sz="3600"/>
              <a:t>The ABC’s of Critical Thinking</a:t>
            </a:r>
          </a:p>
        </p:txBody>
      </p:sp>
      <p:sp>
        <p:nvSpPr>
          <p:cNvPr id="21507" name="Rectangle 3"/>
          <p:cNvSpPr>
            <a:spLocks noGrp="1" noChangeArrowheads="1"/>
          </p:cNvSpPr>
          <p:nvPr>
            <p:ph type="body" idx="1"/>
          </p:nvPr>
        </p:nvSpPr>
        <p:spPr>
          <a:xfrm>
            <a:off x="457200" y="1600200"/>
            <a:ext cx="8229600" cy="5181600"/>
          </a:xfrm>
          <a:noFill/>
          <a:ln/>
        </p:spPr>
        <p:txBody>
          <a:bodyPr/>
          <a:lstStyle/>
          <a:p>
            <a:r>
              <a:rPr lang="en-US" altLang="en-US" sz="3400" dirty="0"/>
              <a:t>Biological Biases: Genetics, neuropsychology, emotions, gender, age, health, etc.</a:t>
            </a:r>
          </a:p>
          <a:p>
            <a:r>
              <a:rPr lang="en-US" altLang="en-US" sz="3400" dirty="0"/>
              <a:t>Cultural Biases: Ethnicity, family, religion, friends, media, education, etc.</a:t>
            </a:r>
          </a:p>
          <a:p>
            <a:r>
              <a:rPr lang="en-US" altLang="en-US" sz="3400" dirty="0"/>
              <a:t>Emotions</a:t>
            </a:r>
          </a:p>
        </p:txBody>
      </p:sp>
    </p:spTree>
    <p:extLst>
      <p:ext uri="{BB962C8B-B14F-4D97-AF65-F5344CB8AC3E}">
        <p14:creationId xmlns:p14="http://schemas.microsoft.com/office/powerpoint/2010/main" val="27734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7523" name="Rectangle 3"/>
          <p:cNvSpPr>
            <a:spLocks noGrp="1" noChangeArrowheads="1"/>
          </p:cNvSpPr>
          <p:nvPr>
            <p:ph type="body" idx="1"/>
          </p:nvPr>
        </p:nvSpPr>
        <p:spPr/>
        <p:txBody>
          <a:bodyPr/>
          <a:lstStyle/>
          <a:p>
            <a:pPr>
              <a:lnSpc>
                <a:spcPct val="90000"/>
              </a:lnSpc>
            </a:pPr>
            <a:r>
              <a:rPr lang="en-US" altLang="en-US" u="sng" dirty="0"/>
              <a:t>Biological Influences</a:t>
            </a:r>
          </a:p>
          <a:p>
            <a:pPr>
              <a:lnSpc>
                <a:spcPct val="90000"/>
              </a:lnSpc>
            </a:pPr>
            <a:r>
              <a:rPr lang="en-US" altLang="en-US" dirty="0"/>
              <a:t>Genetics</a:t>
            </a:r>
          </a:p>
          <a:p>
            <a:pPr>
              <a:lnSpc>
                <a:spcPct val="90000"/>
              </a:lnSpc>
            </a:pPr>
            <a:r>
              <a:rPr lang="en-US" altLang="en-US" dirty="0"/>
              <a:t>ADHD Timmy: 1950’s </a:t>
            </a:r>
            <a:r>
              <a:rPr lang="en-US" altLang="en-US" dirty="0" err="1"/>
              <a:t>midwest</a:t>
            </a:r>
            <a:r>
              <a:rPr lang="en-US" altLang="en-US" dirty="0"/>
              <a:t> USA</a:t>
            </a:r>
          </a:p>
          <a:p>
            <a:pPr>
              <a:lnSpc>
                <a:spcPct val="90000"/>
              </a:lnSpc>
            </a:pPr>
            <a:r>
              <a:rPr lang="en-US" altLang="en-US" dirty="0"/>
              <a:t>Choice vs. biological development</a:t>
            </a:r>
          </a:p>
          <a:p>
            <a:pPr>
              <a:lnSpc>
                <a:spcPct val="90000"/>
              </a:lnSpc>
            </a:pPr>
            <a:r>
              <a:rPr lang="en-US" altLang="en-US" dirty="0"/>
              <a:t>Genes do not work in isolation</a:t>
            </a:r>
          </a:p>
          <a:p>
            <a:pPr>
              <a:lnSpc>
                <a:spcPct val="90000"/>
              </a:lnSpc>
            </a:pPr>
            <a:r>
              <a:rPr lang="en-US" altLang="en-US" dirty="0"/>
              <a:t>Epigenetics</a:t>
            </a:r>
          </a:p>
        </p:txBody>
      </p:sp>
    </p:spTree>
    <p:extLst>
      <p:ext uri="{BB962C8B-B14F-4D97-AF65-F5344CB8AC3E}">
        <p14:creationId xmlns:p14="http://schemas.microsoft.com/office/powerpoint/2010/main" val="2529197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1000"/>
                                        <p:tgtEl>
                                          <p:spTgt spid="107523">
                                            <p:txEl>
                                              <p:pRg st="0" end="0"/>
                                            </p:txEl>
                                          </p:spTgt>
                                        </p:tgtEl>
                                      </p:cBhvr>
                                    </p:animEffect>
                                    <p:anim calcmode="lin" valueType="num">
                                      <p:cBhvr>
                                        <p:cTn id="8" dur="10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7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07523">
                                            <p:txEl>
                                              <p:pRg st="1" end="1"/>
                                            </p:txEl>
                                          </p:spTgt>
                                        </p:tgtEl>
                                        <p:attrNameLst>
                                          <p:attrName>style.visibility</p:attrName>
                                        </p:attrNameLst>
                                      </p:cBhvr>
                                      <p:to>
                                        <p:strVal val="visible"/>
                                      </p:to>
                                    </p:set>
                                    <p:animScale>
                                      <p:cBhvr>
                                        <p:cTn id="14" dur="1000" decel="50000" fill="hold">
                                          <p:stCondLst>
                                            <p:cond delay="0"/>
                                          </p:stCondLst>
                                        </p:cTn>
                                        <p:tgtEl>
                                          <p:spTgt spid="1075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7523">
                                            <p:txEl>
                                              <p:pRg st="1" end="1"/>
                                            </p:txEl>
                                          </p:spTgt>
                                        </p:tgtEl>
                                        <p:attrNameLst>
                                          <p:attrName>ppt_x</p:attrName>
                                          <p:attrName>ppt_y</p:attrName>
                                        </p:attrNameLst>
                                      </p:cBhvr>
                                    </p:animMotion>
                                    <p:animEffect transition="in" filter="fade">
                                      <p:cBhvr>
                                        <p:cTn id="16" dur="1000"/>
                                        <p:tgtEl>
                                          <p:spTgt spid="1075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07523">
                                            <p:txEl>
                                              <p:pRg st="2" end="2"/>
                                            </p:txEl>
                                          </p:spTgt>
                                        </p:tgtEl>
                                        <p:attrNameLst>
                                          <p:attrName>style.visibility</p:attrName>
                                        </p:attrNameLst>
                                      </p:cBhvr>
                                      <p:to>
                                        <p:strVal val="visible"/>
                                      </p:to>
                                    </p:set>
                                    <p:anim calcmode="lin" valueType="num">
                                      <p:cBhvr>
                                        <p:cTn id="21" dur="500" fill="hold"/>
                                        <p:tgtEl>
                                          <p:spTgt spid="10752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752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752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752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752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107523">
                                            <p:txEl>
                                              <p:pRg st="3" end="3"/>
                                            </p:txEl>
                                          </p:spTgt>
                                        </p:tgtEl>
                                        <p:attrNameLst>
                                          <p:attrName>style.visibility</p:attrName>
                                        </p:attrNameLst>
                                      </p:cBhvr>
                                      <p:to>
                                        <p:strVal val="visible"/>
                                      </p:to>
                                    </p:set>
                                    <p:animEffect transition="in" filter="fade">
                                      <p:cBhvr>
                                        <p:cTn id="30" dur="800" decel="100000"/>
                                        <p:tgtEl>
                                          <p:spTgt spid="107523">
                                            <p:txEl>
                                              <p:pRg st="3" end="3"/>
                                            </p:txEl>
                                          </p:spTgt>
                                        </p:tgtEl>
                                      </p:cBhvr>
                                    </p:animEffect>
                                    <p:anim calcmode="lin" valueType="num">
                                      <p:cBhvr>
                                        <p:cTn id="31" dur="800" decel="100000" fill="hold"/>
                                        <p:tgtEl>
                                          <p:spTgt spid="107523">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107523">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107523">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7523">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752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nodeType="clickEffect">
                                  <p:stCondLst>
                                    <p:cond delay="0"/>
                                  </p:stCondLst>
                                  <p:childTnLst>
                                    <p:set>
                                      <p:cBhvr>
                                        <p:cTn id="39" dur="1" fill="hold">
                                          <p:stCondLst>
                                            <p:cond delay="0"/>
                                          </p:stCondLst>
                                        </p:cTn>
                                        <p:tgtEl>
                                          <p:spTgt spid="107523">
                                            <p:txEl>
                                              <p:pRg st="4" end="4"/>
                                            </p:txEl>
                                          </p:spTgt>
                                        </p:tgtEl>
                                        <p:attrNameLst>
                                          <p:attrName>style.visibility</p:attrName>
                                        </p:attrNameLst>
                                      </p:cBhvr>
                                      <p:to>
                                        <p:strVal val="visible"/>
                                      </p:to>
                                    </p:set>
                                    <p:animEffect transition="in" filter="fade">
                                      <p:cBhvr>
                                        <p:cTn id="40" dur="1000"/>
                                        <p:tgtEl>
                                          <p:spTgt spid="107523">
                                            <p:txEl>
                                              <p:pRg st="4" end="4"/>
                                            </p:txEl>
                                          </p:spTgt>
                                        </p:tgtEl>
                                      </p:cBhvr>
                                    </p:animEffect>
                                    <p:anim calcmode="lin" valueType="num">
                                      <p:cBhvr>
                                        <p:cTn id="41" dur="10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075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07523">
                                            <p:txEl>
                                              <p:pRg st="5" end="5"/>
                                            </p:txEl>
                                          </p:spTgt>
                                        </p:tgtEl>
                                        <p:attrNameLst>
                                          <p:attrName>style.visibility</p:attrName>
                                        </p:attrNameLst>
                                      </p:cBhvr>
                                      <p:to>
                                        <p:strVal val="visible"/>
                                      </p:to>
                                    </p:set>
                                    <p:animEffect transition="in" filter="fade">
                                      <p:cBhvr>
                                        <p:cTn id="47" dur="1000"/>
                                        <p:tgtEl>
                                          <p:spTgt spid="107523">
                                            <p:txEl>
                                              <p:pRg st="5" end="5"/>
                                            </p:txEl>
                                          </p:spTgt>
                                        </p:tgtEl>
                                      </p:cBhvr>
                                    </p:animEffect>
                                    <p:anim calcmode="lin" valueType="num">
                                      <p:cBhvr>
                                        <p:cTn id="48" dur="10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075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8547" name="Rectangle 3"/>
          <p:cNvSpPr>
            <a:spLocks noGrp="1" noChangeArrowheads="1"/>
          </p:cNvSpPr>
          <p:nvPr>
            <p:ph type="body" idx="1"/>
          </p:nvPr>
        </p:nvSpPr>
        <p:spPr/>
        <p:txBody>
          <a:bodyPr/>
          <a:lstStyle/>
          <a:p>
            <a:pPr>
              <a:lnSpc>
                <a:spcPct val="90000"/>
              </a:lnSpc>
            </a:pPr>
            <a:r>
              <a:rPr lang="en-US" altLang="en-US" sz="2600"/>
              <a:t>Neuropsychology</a:t>
            </a:r>
          </a:p>
          <a:p>
            <a:pPr>
              <a:lnSpc>
                <a:spcPct val="90000"/>
              </a:lnSpc>
            </a:pPr>
            <a:r>
              <a:rPr lang="en-US" altLang="en-US" sz="2600"/>
              <a:t>Mental health issues, neuroses, psychoses, OCD, suicide, infanticide, addictions, etc.</a:t>
            </a:r>
          </a:p>
          <a:p>
            <a:pPr>
              <a:lnSpc>
                <a:spcPct val="90000"/>
              </a:lnSpc>
            </a:pPr>
            <a:r>
              <a:rPr lang="en-US" altLang="en-US" sz="2600"/>
              <a:t>Emotions</a:t>
            </a:r>
          </a:p>
          <a:p>
            <a:pPr>
              <a:lnSpc>
                <a:spcPct val="90000"/>
              </a:lnSpc>
            </a:pPr>
            <a:r>
              <a:rPr lang="en-US" altLang="en-US" sz="2600"/>
              <a:t>Affective states that can motivate human behavior</a:t>
            </a:r>
          </a:p>
          <a:p>
            <a:pPr>
              <a:lnSpc>
                <a:spcPct val="90000"/>
              </a:lnSpc>
            </a:pPr>
            <a:r>
              <a:rPr lang="en-US" altLang="en-US" sz="2600"/>
              <a:t>Basic human emotional states: fear, anger, sorrow, joy, disgust, anticipation, surprise, and acceptance</a:t>
            </a:r>
          </a:p>
          <a:p>
            <a:pPr>
              <a:lnSpc>
                <a:spcPct val="90000"/>
              </a:lnSpc>
            </a:pPr>
            <a:r>
              <a:rPr lang="en-US" altLang="en-US" sz="2600"/>
              <a:t>More subtle variations: terror or phobia, rage, sadness, grief, depression, happiness, gladness, gratitude, etc.</a:t>
            </a:r>
          </a:p>
          <a:p>
            <a:pPr>
              <a:lnSpc>
                <a:spcPct val="90000"/>
              </a:lnSpc>
            </a:pPr>
            <a:r>
              <a:rPr lang="en-US" altLang="en-US" sz="2600"/>
              <a:t>These are cross-culturally universal</a:t>
            </a:r>
          </a:p>
          <a:p>
            <a:pPr>
              <a:lnSpc>
                <a:spcPct val="90000"/>
              </a:lnSpc>
            </a:pPr>
            <a:endParaRPr lang="en-US" altLang="en-US" sz="2600"/>
          </a:p>
        </p:txBody>
      </p:sp>
    </p:spTree>
    <p:extLst>
      <p:ext uri="{BB962C8B-B14F-4D97-AF65-F5344CB8AC3E}">
        <p14:creationId xmlns:p14="http://schemas.microsoft.com/office/powerpoint/2010/main" val="349882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Scale>
                                      <p:cBhvr>
                                        <p:cTn id="7" dur="1000" decel="50000" fill="hold">
                                          <p:stCondLst>
                                            <p:cond delay="0"/>
                                          </p:stCondLst>
                                        </p:cTn>
                                        <p:tgtEl>
                                          <p:spTgt spid="1085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547">
                                            <p:txEl>
                                              <p:pRg st="0" end="0"/>
                                            </p:txEl>
                                          </p:spTgt>
                                        </p:tgtEl>
                                        <p:attrNameLst>
                                          <p:attrName>ppt_x</p:attrName>
                                          <p:attrName>ppt_y</p:attrName>
                                        </p:attrNameLst>
                                      </p:cBhvr>
                                    </p:animMotion>
                                    <p:animEffect transition="in" filter="fade">
                                      <p:cBhvr>
                                        <p:cTn id="9" dur="1000"/>
                                        <p:tgtEl>
                                          <p:spTgt spid="1085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Effect transition="in" filter="fade">
                                      <p:cBhvr>
                                        <p:cTn id="14" dur="1000"/>
                                        <p:tgtEl>
                                          <p:spTgt spid="108547">
                                            <p:txEl>
                                              <p:pRg st="1" end="1"/>
                                            </p:txEl>
                                          </p:spTgt>
                                        </p:tgtEl>
                                      </p:cBhvr>
                                    </p:animEffect>
                                    <p:anim calcmode="lin" valueType="num">
                                      <p:cBhvr>
                                        <p:cTn id="15" dur="10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85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Effect transition="in" filter="fade">
                                      <p:cBhvr>
                                        <p:cTn id="21" dur="1000"/>
                                        <p:tgtEl>
                                          <p:spTgt spid="108547">
                                            <p:txEl>
                                              <p:pRg st="2" end="2"/>
                                            </p:txEl>
                                          </p:spTgt>
                                        </p:tgtEl>
                                      </p:cBhvr>
                                    </p:animEffect>
                                    <p:anim calcmode="lin" valueType="num">
                                      <p:cBhvr>
                                        <p:cTn id="22"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85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Effect transition="in" filter="fade">
                                      <p:cBhvr>
                                        <p:cTn id="28" dur="800" decel="100000"/>
                                        <p:tgtEl>
                                          <p:spTgt spid="108547">
                                            <p:txEl>
                                              <p:pRg st="3" end="3"/>
                                            </p:txEl>
                                          </p:spTgt>
                                        </p:tgtEl>
                                      </p:cBhvr>
                                    </p:animEffect>
                                    <p:anim calcmode="lin" valueType="num">
                                      <p:cBhvr>
                                        <p:cTn id="29" dur="800" decel="100000" fill="hold"/>
                                        <p:tgtEl>
                                          <p:spTgt spid="108547">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08547">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08547">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8547">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85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nodeType="clickEffect">
                                  <p:stCondLst>
                                    <p:cond delay="0"/>
                                  </p:stCondLst>
                                  <p:childTnLst>
                                    <p:set>
                                      <p:cBhvr>
                                        <p:cTn id="37" dur="1" fill="hold">
                                          <p:stCondLst>
                                            <p:cond delay="0"/>
                                          </p:stCondLst>
                                        </p:cTn>
                                        <p:tgtEl>
                                          <p:spTgt spid="108547">
                                            <p:txEl>
                                              <p:pRg st="4" end="4"/>
                                            </p:txEl>
                                          </p:spTgt>
                                        </p:tgtEl>
                                        <p:attrNameLst>
                                          <p:attrName>style.visibility</p:attrName>
                                        </p:attrNameLst>
                                      </p:cBhvr>
                                      <p:to>
                                        <p:strVal val="visible"/>
                                      </p:to>
                                    </p:set>
                                    <p:animEffect transition="in" filter="fade">
                                      <p:cBhvr>
                                        <p:cTn id="38" dur="800" decel="100000"/>
                                        <p:tgtEl>
                                          <p:spTgt spid="108547">
                                            <p:txEl>
                                              <p:pRg st="4" end="4"/>
                                            </p:txEl>
                                          </p:spTgt>
                                        </p:tgtEl>
                                      </p:cBhvr>
                                    </p:animEffect>
                                    <p:anim calcmode="lin" valueType="num">
                                      <p:cBhvr>
                                        <p:cTn id="39" dur="800" decel="100000" fill="hold"/>
                                        <p:tgtEl>
                                          <p:spTgt spid="108547">
                                            <p:txEl>
                                              <p:pRg st="4" end="4"/>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08547">
                                            <p:txEl>
                                              <p:pRg st="4" end="4"/>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08547">
                                            <p:txEl>
                                              <p:pRg st="4" end="4"/>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8547">
                                            <p:txEl>
                                              <p:pRg st="4" end="4"/>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85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0" presetClass="entr" presetSubtype="0" fill="hold" nodeType="clickEffect">
                                  <p:stCondLst>
                                    <p:cond delay="0"/>
                                  </p:stCondLst>
                                  <p:childTnLst>
                                    <p:set>
                                      <p:cBhvr>
                                        <p:cTn id="47" dur="1" fill="hold">
                                          <p:stCondLst>
                                            <p:cond delay="0"/>
                                          </p:stCondLst>
                                        </p:cTn>
                                        <p:tgtEl>
                                          <p:spTgt spid="108547">
                                            <p:txEl>
                                              <p:pRg st="5" end="5"/>
                                            </p:txEl>
                                          </p:spTgt>
                                        </p:tgtEl>
                                        <p:attrNameLst>
                                          <p:attrName>style.visibility</p:attrName>
                                        </p:attrNameLst>
                                      </p:cBhvr>
                                      <p:to>
                                        <p:strVal val="visible"/>
                                      </p:to>
                                    </p:set>
                                    <p:animEffect transition="in" filter="fade">
                                      <p:cBhvr>
                                        <p:cTn id="48" dur="800" decel="100000"/>
                                        <p:tgtEl>
                                          <p:spTgt spid="108547">
                                            <p:txEl>
                                              <p:pRg st="5" end="5"/>
                                            </p:txEl>
                                          </p:spTgt>
                                        </p:tgtEl>
                                      </p:cBhvr>
                                    </p:animEffect>
                                    <p:anim calcmode="lin" valueType="num">
                                      <p:cBhvr>
                                        <p:cTn id="49" dur="800" decel="100000" fill="hold"/>
                                        <p:tgtEl>
                                          <p:spTgt spid="108547">
                                            <p:txEl>
                                              <p:pRg st="5" end="5"/>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108547">
                                            <p:txEl>
                                              <p:pRg st="5" end="5"/>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108547">
                                            <p:txEl>
                                              <p:pRg st="5" end="5"/>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08547">
                                            <p:txEl>
                                              <p:pRg st="5" end="5"/>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085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nodeType="clickEffect">
                                  <p:stCondLst>
                                    <p:cond delay="0"/>
                                  </p:stCondLst>
                                  <p:childTnLst>
                                    <p:set>
                                      <p:cBhvr>
                                        <p:cTn id="57" dur="1" fill="hold">
                                          <p:stCondLst>
                                            <p:cond delay="0"/>
                                          </p:stCondLst>
                                        </p:cTn>
                                        <p:tgtEl>
                                          <p:spTgt spid="108547">
                                            <p:txEl>
                                              <p:pRg st="6" end="6"/>
                                            </p:txEl>
                                          </p:spTgt>
                                        </p:tgtEl>
                                        <p:attrNameLst>
                                          <p:attrName>style.visibility</p:attrName>
                                        </p:attrNameLst>
                                      </p:cBhvr>
                                      <p:to>
                                        <p:strVal val="visible"/>
                                      </p:to>
                                    </p:set>
                                    <p:anim calcmode="lin" valueType="num">
                                      <p:cBhvr>
                                        <p:cTn id="58" dur="1000" fill="hold"/>
                                        <p:tgtEl>
                                          <p:spTgt spid="108547">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108547">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1085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854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9571" name="Rectangle 3"/>
          <p:cNvSpPr>
            <a:spLocks noGrp="1" noChangeArrowheads="1"/>
          </p:cNvSpPr>
          <p:nvPr>
            <p:ph type="body" idx="1"/>
          </p:nvPr>
        </p:nvSpPr>
        <p:spPr/>
        <p:txBody>
          <a:bodyPr/>
          <a:lstStyle/>
          <a:p>
            <a:pPr>
              <a:lnSpc>
                <a:spcPct val="80000"/>
              </a:lnSpc>
            </a:pPr>
            <a:r>
              <a:rPr lang="en-US" altLang="en-US" sz="2400"/>
              <a:t>Human emotions are a product of millions of years of evolution during which our ancestors were placed in situations requiring them to behave and react in specific ways</a:t>
            </a:r>
          </a:p>
          <a:p>
            <a:pPr>
              <a:lnSpc>
                <a:spcPct val="80000"/>
              </a:lnSpc>
            </a:pPr>
            <a:r>
              <a:rPr lang="en-US" altLang="en-US" sz="2400"/>
              <a:t>The interactions between our thinking or rational selves and our emotional selves generate conflicting beliefs, attitudes, and behaviour</a:t>
            </a:r>
          </a:p>
          <a:p>
            <a:pPr>
              <a:lnSpc>
                <a:spcPct val="80000"/>
              </a:lnSpc>
            </a:pPr>
            <a:r>
              <a:rPr lang="en-US" altLang="en-US" sz="2400"/>
              <a:t>We need to be attentive to the fact that we are a highly emotional species</a:t>
            </a:r>
          </a:p>
          <a:p>
            <a:pPr>
              <a:lnSpc>
                <a:spcPct val="80000"/>
              </a:lnSpc>
            </a:pPr>
            <a:r>
              <a:rPr lang="en-US" altLang="en-US" sz="2400"/>
              <a:t>Discussing issues that we find emotionally charged creates an environment in which controlling our biases becomes extremely difficult e.g. abortion, euthanasia, healthcare, capital punishment, stem cell research, the Leafs….</a:t>
            </a:r>
          </a:p>
        </p:txBody>
      </p:sp>
    </p:spTree>
    <p:extLst>
      <p:ext uri="{BB962C8B-B14F-4D97-AF65-F5344CB8AC3E}">
        <p14:creationId xmlns:p14="http://schemas.microsoft.com/office/powerpoint/2010/main" val="81454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Scale>
                                      <p:cBhvr>
                                        <p:cTn id="7" dur="1000" decel="50000" fill="hold">
                                          <p:stCondLst>
                                            <p:cond delay="0"/>
                                          </p:stCondLst>
                                        </p:cTn>
                                        <p:tgtEl>
                                          <p:spTgt spid="1095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9571">
                                            <p:txEl>
                                              <p:pRg st="0" end="0"/>
                                            </p:txEl>
                                          </p:spTgt>
                                        </p:tgtEl>
                                        <p:attrNameLst>
                                          <p:attrName>ppt_x</p:attrName>
                                          <p:attrName>ppt_y</p:attrName>
                                        </p:attrNameLst>
                                      </p:cBhvr>
                                    </p:animMotion>
                                    <p:animEffect transition="in" filter="fade">
                                      <p:cBhvr>
                                        <p:cTn id="9" dur="10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Scale>
                                      <p:cBhvr>
                                        <p:cTn id="14" dur="1000" decel="50000" fill="hold">
                                          <p:stCondLst>
                                            <p:cond delay="0"/>
                                          </p:stCondLst>
                                        </p:cTn>
                                        <p:tgtEl>
                                          <p:spTgt spid="1095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9571">
                                            <p:txEl>
                                              <p:pRg st="1" end="1"/>
                                            </p:txEl>
                                          </p:spTgt>
                                        </p:tgtEl>
                                        <p:attrNameLst>
                                          <p:attrName>ppt_x</p:attrName>
                                          <p:attrName>ppt_y</p:attrName>
                                        </p:attrNameLst>
                                      </p:cBhvr>
                                    </p:animMotion>
                                    <p:animEffect transition="in" filter="fade">
                                      <p:cBhvr>
                                        <p:cTn id="16" dur="1000"/>
                                        <p:tgtEl>
                                          <p:spTgt spid="1095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09571">
                                            <p:txEl>
                                              <p:pRg st="2" end="2"/>
                                            </p:txEl>
                                          </p:spTgt>
                                        </p:tgtEl>
                                        <p:attrNameLst>
                                          <p:attrName>style.visibility</p:attrName>
                                        </p:attrNameLst>
                                      </p:cBhvr>
                                      <p:to>
                                        <p:strVal val="visible"/>
                                      </p:to>
                                    </p:set>
                                    <p:animEffect transition="in" filter="fade">
                                      <p:cBhvr>
                                        <p:cTn id="21" dur="1000"/>
                                        <p:tgtEl>
                                          <p:spTgt spid="109571">
                                            <p:txEl>
                                              <p:pRg st="2" end="2"/>
                                            </p:txEl>
                                          </p:spTgt>
                                        </p:tgtEl>
                                      </p:cBhvr>
                                    </p:animEffect>
                                    <p:anim calcmode="lin" valueType="num">
                                      <p:cBhvr>
                                        <p:cTn id="22"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109571">
                                            <p:txEl>
                                              <p:pRg st="3" end="3"/>
                                            </p:txEl>
                                          </p:spTgt>
                                        </p:tgtEl>
                                        <p:attrNameLst>
                                          <p:attrName>style.visibility</p:attrName>
                                        </p:attrNameLst>
                                      </p:cBhvr>
                                      <p:to>
                                        <p:strVal val="visible"/>
                                      </p:to>
                                    </p:set>
                                    <p:anim calcmode="lin" valueType="num">
                                      <p:cBhvr>
                                        <p:cTn id="28" dur="500" fill="hold"/>
                                        <p:tgtEl>
                                          <p:spTgt spid="109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957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09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9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0595" name="Rectangle 3"/>
          <p:cNvSpPr>
            <a:spLocks noGrp="1" noChangeArrowheads="1"/>
          </p:cNvSpPr>
          <p:nvPr>
            <p:ph type="body" idx="1"/>
          </p:nvPr>
        </p:nvSpPr>
        <p:spPr/>
        <p:txBody>
          <a:bodyPr/>
          <a:lstStyle/>
          <a:p>
            <a:r>
              <a:rPr lang="en-US" altLang="en-US"/>
              <a:t>My son’s pet </a:t>
            </a:r>
          </a:p>
          <a:p>
            <a:pPr>
              <a:buFont typeface="Wingdings" pitchFamily="2" charset="2"/>
              <a:buNone/>
            </a:pPr>
            <a:r>
              <a:rPr lang="en-US" altLang="en-US"/>
              <a:t>   tarantula: Harry</a:t>
            </a:r>
          </a:p>
          <a:p>
            <a:r>
              <a:rPr lang="en-US" altLang="en-US"/>
              <a:t>Fight or Flight</a:t>
            </a:r>
          </a:p>
        </p:txBody>
      </p:sp>
      <p:pic>
        <p:nvPicPr>
          <p:cNvPr id="110597" name="Picture 5" descr="a_08_m_dep_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63" y="1628775"/>
            <a:ext cx="4235450" cy="4478338"/>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ANd9GcRt9z5WOLTZx5vxer07mSd7r28Dvpa96v4X61tSt1IwRBN2Q1F8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695700"/>
            <a:ext cx="4751388"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20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anim calcmode="lin" valueType="num">
                                      <p:cBhvr>
                                        <p:cTn id="8" dur="1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1000"/>
                                        <p:tgtEl>
                                          <p:spTgt spid="110595">
                                            <p:txEl>
                                              <p:pRg st="1" end="1"/>
                                            </p:txEl>
                                          </p:spTgt>
                                        </p:tgtEl>
                                      </p:cBhvr>
                                    </p:animEffect>
                                    <p:anim calcmode="lin" valueType="num">
                                      <p:cBhvr>
                                        <p:cTn id="13"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0595">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0599"/>
                                        </p:tgtEl>
                                        <p:attrNameLst>
                                          <p:attrName>style.visibility</p:attrName>
                                        </p:attrNameLst>
                                      </p:cBhvr>
                                      <p:to>
                                        <p:strVal val="visible"/>
                                      </p:to>
                                    </p:set>
                                    <p:animEffect transition="in" filter="fade">
                                      <p:cBhvr>
                                        <p:cTn id="18" dur="1000"/>
                                        <p:tgtEl>
                                          <p:spTgt spid="110599"/>
                                        </p:tgtEl>
                                      </p:cBhvr>
                                    </p:animEffect>
                                    <p:anim calcmode="lin" valueType="num">
                                      <p:cBhvr>
                                        <p:cTn id="19" dur="1000" fill="hold"/>
                                        <p:tgtEl>
                                          <p:spTgt spid="110599"/>
                                        </p:tgtEl>
                                        <p:attrNameLst>
                                          <p:attrName>ppt_x</p:attrName>
                                        </p:attrNameLst>
                                      </p:cBhvr>
                                      <p:tavLst>
                                        <p:tav tm="0">
                                          <p:val>
                                            <p:strVal val="#ppt_x"/>
                                          </p:val>
                                        </p:tav>
                                        <p:tav tm="100000">
                                          <p:val>
                                            <p:strVal val="#ppt_x"/>
                                          </p:val>
                                        </p:tav>
                                      </p:tavLst>
                                    </p:anim>
                                    <p:anim calcmode="lin" valueType="num">
                                      <p:cBhvr>
                                        <p:cTn id="20" dur="1000" fill="hold"/>
                                        <p:tgtEl>
                                          <p:spTgt spid="11059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0595">
                                            <p:txEl>
                                              <p:pRg st="2" end="2"/>
                                            </p:txEl>
                                          </p:spTgt>
                                        </p:tgtEl>
                                        <p:attrNameLst>
                                          <p:attrName>style.visibility</p:attrName>
                                        </p:attrNameLst>
                                      </p:cBhvr>
                                      <p:to>
                                        <p:strVal val="visible"/>
                                      </p:to>
                                    </p:set>
                                    <p:anim calcmode="lin" valueType="num">
                                      <p:cBhvr>
                                        <p:cTn id="25" dur="500" fill="hold"/>
                                        <p:tgtEl>
                                          <p:spTgt spid="1105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059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105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05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0595">
                                            <p:txEl>
                                              <p:pRg st="2" end="2"/>
                                            </p:txEl>
                                          </p:spTgt>
                                        </p:tgtEl>
                                      </p:cBhvr>
                                    </p:animEffect>
                                  </p:childTnLst>
                                </p:cTn>
                              </p:par>
                            </p:childTnLst>
                          </p:cTn>
                        </p:par>
                        <p:par>
                          <p:cTn id="30" fill="hold" nodeType="afterGroup">
                            <p:stCondLst>
                              <p:cond delay="1100"/>
                            </p:stCondLst>
                            <p:childTnLst>
                              <p:par>
                                <p:cTn id="31" presetID="15" presetClass="entr" presetSubtype="0" fill="hold" nodeType="afterEffect">
                                  <p:stCondLst>
                                    <p:cond delay="0"/>
                                  </p:stCondLst>
                                  <p:childTnLst>
                                    <p:set>
                                      <p:cBhvr>
                                        <p:cTn id="32" dur="1" fill="hold">
                                          <p:stCondLst>
                                            <p:cond delay="0"/>
                                          </p:stCondLst>
                                        </p:cTn>
                                        <p:tgtEl>
                                          <p:spTgt spid="110597"/>
                                        </p:tgtEl>
                                        <p:attrNameLst>
                                          <p:attrName>style.visibility</p:attrName>
                                        </p:attrNameLst>
                                      </p:cBhvr>
                                      <p:to>
                                        <p:strVal val="visible"/>
                                      </p:to>
                                    </p:set>
                                    <p:anim calcmode="lin" valueType="num">
                                      <p:cBhvr>
                                        <p:cTn id="33" dur="1000" fill="hold"/>
                                        <p:tgtEl>
                                          <p:spTgt spid="110597"/>
                                        </p:tgtEl>
                                        <p:attrNameLst>
                                          <p:attrName>ppt_w</p:attrName>
                                        </p:attrNameLst>
                                      </p:cBhvr>
                                      <p:tavLst>
                                        <p:tav tm="0">
                                          <p:val>
                                            <p:fltVal val="0"/>
                                          </p:val>
                                        </p:tav>
                                        <p:tav tm="100000">
                                          <p:val>
                                            <p:strVal val="#ppt_w"/>
                                          </p:val>
                                        </p:tav>
                                      </p:tavLst>
                                    </p:anim>
                                    <p:anim calcmode="lin" valueType="num">
                                      <p:cBhvr>
                                        <p:cTn id="34" dur="1000" fill="hold"/>
                                        <p:tgtEl>
                                          <p:spTgt spid="110597"/>
                                        </p:tgtEl>
                                        <p:attrNameLst>
                                          <p:attrName>ppt_h</p:attrName>
                                        </p:attrNameLst>
                                      </p:cBhvr>
                                      <p:tavLst>
                                        <p:tav tm="0">
                                          <p:val>
                                            <p:fltVal val="0"/>
                                          </p:val>
                                        </p:tav>
                                        <p:tav tm="100000">
                                          <p:val>
                                            <p:strVal val="#ppt_h"/>
                                          </p:val>
                                        </p:tav>
                                      </p:tavLst>
                                    </p:anim>
                                    <p:anim calcmode="lin" valueType="num">
                                      <p:cBhvr>
                                        <p:cTn id="35" dur="1000" fill="hold"/>
                                        <p:tgtEl>
                                          <p:spTgt spid="11059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05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1619" name="Rectangle 3"/>
          <p:cNvSpPr>
            <a:spLocks noGrp="1" noChangeArrowheads="1"/>
          </p:cNvSpPr>
          <p:nvPr>
            <p:ph type="body" idx="1"/>
          </p:nvPr>
        </p:nvSpPr>
        <p:spPr/>
        <p:txBody>
          <a:bodyPr/>
          <a:lstStyle/>
          <a:p>
            <a:pPr>
              <a:lnSpc>
                <a:spcPct val="80000"/>
              </a:lnSpc>
            </a:pPr>
            <a:r>
              <a:rPr lang="en-US" altLang="en-US" sz="2800" dirty="0"/>
              <a:t>Sexual differences</a:t>
            </a:r>
          </a:p>
          <a:p>
            <a:pPr>
              <a:lnSpc>
                <a:spcPct val="80000"/>
              </a:lnSpc>
            </a:pPr>
            <a:r>
              <a:rPr lang="en-US" altLang="en-US" sz="2800" dirty="0"/>
              <a:t>Males and females composed of differing quantities of hormones</a:t>
            </a:r>
          </a:p>
          <a:p>
            <a:pPr>
              <a:lnSpc>
                <a:spcPct val="80000"/>
              </a:lnSpc>
            </a:pPr>
            <a:r>
              <a:rPr lang="en-US" altLang="en-US" sz="2800" dirty="0"/>
              <a:t>Dimorphism</a:t>
            </a:r>
          </a:p>
          <a:p>
            <a:pPr>
              <a:lnSpc>
                <a:spcPct val="80000"/>
              </a:lnSpc>
            </a:pPr>
            <a:r>
              <a:rPr lang="en-US" altLang="en-US" sz="2800" dirty="0"/>
              <a:t>Studies into the physiological, hormonal, and neural differences between males and females provide important information in the treatment of sex specific diseases, the function of medications, different procedures for surgeries, etc. </a:t>
            </a:r>
          </a:p>
        </p:txBody>
      </p:sp>
    </p:spTree>
    <p:extLst>
      <p:ext uri="{BB962C8B-B14F-4D97-AF65-F5344CB8AC3E}">
        <p14:creationId xmlns:p14="http://schemas.microsoft.com/office/powerpoint/2010/main" val="15731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Scale>
                                      <p:cBhvr>
                                        <p:cTn id="14" dur="1000" decel="50000" fill="hold">
                                          <p:stCondLst>
                                            <p:cond delay="0"/>
                                          </p:stCondLst>
                                        </p:cTn>
                                        <p:tgtEl>
                                          <p:spTgt spid="1116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1619">
                                            <p:txEl>
                                              <p:pRg st="1" end="1"/>
                                            </p:txEl>
                                          </p:spTgt>
                                        </p:tgtEl>
                                        <p:attrNameLst>
                                          <p:attrName>ppt_x</p:attrName>
                                          <p:attrName>ppt_y</p:attrName>
                                        </p:attrNameLst>
                                      </p:cBhvr>
                                    </p:animMotion>
                                    <p:animEffect transition="in" filter="fade">
                                      <p:cBhvr>
                                        <p:cTn id="16" dur="1000"/>
                                        <p:tgtEl>
                                          <p:spTgt spid="1116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Scale>
                                      <p:cBhvr>
                                        <p:cTn id="21" dur="1000" decel="50000" fill="hold">
                                          <p:stCondLst>
                                            <p:cond delay="0"/>
                                          </p:stCondLst>
                                        </p:cTn>
                                        <p:tgtEl>
                                          <p:spTgt spid="1116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1619">
                                            <p:txEl>
                                              <p:pRg st="2" end="2"/>
                                            </p:txEl>
                                          </p:spTgt>
                                        </p:tgtEl>
                                        <p:attrNameLst>
                                          <p:attrName>ppt_x</p:attrName>
                                          <p:attrName>ppt_y</p:attrName>
                                        </p:attrNameLst>
                                      </p:cBhvr>
                                    </p:animMotion>
                                    <p:animEffect transition="in" filter="fade">
                                      <p:cBhvr>
                                        <p:cTn id="23" dur="1000"/>
                                        <p:tgtEl>
                                          <p:spTgt spid="1116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fade">
                                      <p:cBhvr>
                                        <p:cTn id="28" dur="1000"/>
                                        <p:tgtEl>
                                          <p:spTgt spid="111619">
                                            <p:txEl>
                                              <p:pRg st="3" end="3"/>
                                            </p:txEl>
                                          </p:spTgt>
                                        </p:tgtEl>
                                      </p:cBhvr>
                                    </p:animEffect>
                                    <p:anim calcmode="lin" valueType="num">
                                      <p:cBhvr>
                                        <p:cTn id="29"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2643" name="Rectangle 3"/>
          <p:cNvSpPr>
            <a:spLocks noGrp="1" noChangeArrowheads="1"/>
          </p:cNvSpPr>
          <p:nvPr>
            <p:ph type="body" idx="1"/>
          </p:nvPr>
        </p:nvSpPr>
        <p:spPr/>
        <p:txBody>
          <a:bodyPr/>
          <a:lstStyle/>
          <a:p>
            <a:r>
              <a:rPr lang="en-US" altLang="en-US" u="sng" dirty="0"/>
              <a:t>Cultural Influences</a:t>
            </a:r>
          </a:p>
          <a:p>
            <a:r>
              <a:rPr lang="en-US" altLang="en-US" dirty="0"/>
              <a:t>Memes: any cultural artifact imaginable including one’s beliefs, habits, and customs</a:t>
            </a:r>
          </a:p>
          <a:p>
            <a:r>
              <a:rPr lang="en-US" altLang="en-US" dirty="0"/>
              <a:t>Over the last forty thousand years, the quantity of our memes has increased exponentially</a:t>
            </a:r>
          </a:p>
          <a:p>
            <a:pPr marL="0" indent="0">
              <a:buNone/>
            </a:pPr>
            <a:endParaRPr lang="en-US" altLang="en-US" dirty="0"/>
          </a:p>
        </p:txBody>
      </p:sp>
    </p:spTree>
    <p:extLst>
      <p:ext uri="{BB962C8B-B14F-4D97-AF65-F5344CB8AC3E}">
        <p14:creationId xmlns:p14="http://schemas.microsoft.com/office/powerpoint/2010/main" val="2153181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Scale>
                                      <p:cBhvr>
                                        <p:cTn id="14" dur="1000" decel="50000" fill="hold">
                                          <p:stCondLst>
                                            <p:cond delay="0"/>
                                          </p:stCondLst>
                                        </p:cTn>
                                        <p:tgtEl>
                                          <p:spTgt spid="11264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2643">
                                            <p:txEl>
                                              <p:pRg st="1" end="1"/>
                                            </p:txEl>
                                          </p:spTgt>
                                        </p:tgtEl>
                                        <p:attrNameLst>
                                          <p:attrName>ppt_x</p:attrName>
                                          <p:attrName>ppt_y</p:attrName>
                                        </p:attrNameLst>
                                      </p:cBhvr>
                                    </p:animMotion>
                                    <p:animEffect transition="in" filter="fade">
                                      <p:cBhvr>
                                        <p:cTn id="16" dur="1000"/>
                                        <p:tgtEl>
                                          <p:spTgt spid="1126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fade">
                                      <p:cBhvr>
                                        <p:cTn id="21" dur="1000"/>
                                        <p:tgtEl>
                                          <p:spTgt spid="112643">
                                            <p:txEl>
                                              <p:pRg st="2" end="2"/>
                                            </p:txEl>
                                          </p:spTgt>
                                        </p:tgtEl>
                                      </p:cBhvr>
                                    </p:animEffect>
                                    <p:anim calcmode="lin" valueType="num">
                                      <p:cBhvr>
                                        <p:cTn id="22"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3667" name="Rectangle 3"/>
          <p:cNvSpPr>
            <a:spLocks noGrp="1" noChangeArrowheads="1"/>
          </p:cNvSpPr>
          <p:nvPr>
            <p:ph type="body" idx="1"/>
          </p:nvPr>
        </p:nvSpPr>
        <p:spPr/>
        <p:txBody>
          <a:bodyPr/>
          <a:lstStyle/>
          <a:p>
            <a:r>
              <a:rPr lang="en-US" altLang="en-US" u="sng"/>
              <a:t>Social Biases</a:t>
            </a:r>
          </a:p>
          <a:p>
            <a:r>
              <a:rPr lang="en-US" altLang="en-US"/>
              <a:t>Ethnicity</a:t>
            </a:r>
          </a:p>
          <a:p>
            <a:r>
              <a:rPr lang="en-US" altLang="en-US"/>
              <a:t>Family Upbringing</a:t>
            </a:r>
          </a:p>
          <a:p>
            <a:r>
              <a:rPr lang="en-US" altLang="en-US"/>
              <a:t>Religion</a:t>
            </a:r>
          </a:p>
        </p:txBody>
      </p:sp>
      <p:pic>
        <p:nvPicPr>
          <p:cNvPr id="113669" name="Picture 5" descr="ethn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35290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3671" name="Picture 7" descr="ANd9GcQ0kYLesE4BPWikO8TfY6Ioy1o4TeJRuwLL9o4kXJFAMKicO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2076450" cy="2997200"/>
          </a:xfrm>
          <a:prstGeom prst="rect">
            <a:avLst/>
          </a:prstGeom>
          <a:noFill/>
          <a:extLst>
            <a:ext uri="{909E8E84-426E-40DD-AFC4-6F175D3DCCD1}">
              <a14:hiddenFill xmlns:a14="http://schemas.microsoft.com/office/drawing/2010/main">
                <a:solidFill>
                  <a:srgbClr val="FFFFFF"/>
                </a:solidFill>
              </a14:hiddenFill>
            </a:ext>
          </a:extLst>
        </p:spPr>
      </p:pic>
      <p:sp>
        <p:nvSpPr>
          <p:cNvPr id="113673" name="AutoShape 9" descr="2Q=="/>
          <p:cNvSpPr>
            <a:spLocks noChangeAspect="1" noChangeArrowheads="1"/>
          </p:cNvSpPr>
          <p:nvPr/>
        </p:nvSpPr>
        <p:spPr bwMode="auto">
          <a:xfrm>
            <a:off x="3509963" y="2352675"/>
            <a:ext cx="2124075" cy="21526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5" name="AutoShape 11" descr="2Q=="/>
          <p:cNvSpPr>
            <a:spLocks noChangeAspect="1" noChangeArrowheads="1"/>
          </p:cNvSpPr>
          <p:nvPr/>
        </p:nvSpPr>
        <p:spPr bwMode="auto">
          <a:xfrm>
            <a:off x="155575" y="46038"/>
            <a:ext cx="2124075" cy="21526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7" name="AutoShape 13"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9" name="AutoShape 15"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1" name="AutoShape 17" descr="2Q=="/>
          <p:cNvSpPr>
            <a:spLocks noChangeAspect="1" noChangeArrowheads="1"/>
          </p:cNvSpPr>
          <p:nvPr/>
        </p:nvSpPr>
        <p:spPr bwMode="auto">
          <a:xfrm>
            <a:off x="3519488" y="2343150"/>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3" name="AutoShape 19" descr="2Q=="/>
          <p:cNvSpPr>
            <a:spLocks noChangeAspect="1" noChangeArrowheads="1"/>
          </p:cNvSpPr>
          <p:nvPr/>
        </p:nvSpPr>
        <p:spPr bwMode="auto">
          <a:xfrm>
            <a:off x="3519488" y="2343150"/>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5" name="AutoShape 21"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3687" name="Picture 23" descr="Reli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457575"/>
            <a:ext cx="34290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77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1000"/>
                                        <p:tgtEl>
                                          <p:spTgt spid="113667">
                                            <p:txEl>
                                              <p:pRg st="0" end="0"/>
                                            </p:txEl>
                                          </p:spTgt>
                                        </p:tgtEl>
                                      </p:cBhvr>
                                    </p:animEffect>
                                    <p:anim calcmode="lin" valueType="num">
                                      <p:cBhvr>
                                        <p:cTn id="8" dur="10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3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Scale>
                                      <p:cBhvr>
                                        <p:cTn id="14" dur="1000" decel="50000" fill="hold">
                                          <p:stCondLst>
                                            <p:cond delay="0"/>
                                          </p:stCondLst>
                                        </p:cTn>
                                        <p:tgtEl>
                                          <p:spTgt spid="1136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3667">
                                            <p:txEl>
                                              <p:pRg st="1" end="1"/>
                                            </p:txEl>
                                          </p:spTgt>
                                        </p:tgtEl>
                                        <p:attrNameLst>
                                          <p:attrName>ppt_x</p:attrName>
                                          <p:attrName>ppt_y</p:attrName>
                                        </p:attrNameLst>
                                      </p:cBhvr>
                                    </p:animMotion>
                                    <p:animEffect transition="in" filter="fade">
                                      <p:cBhvr>
                                        <p:cTn id="16" dur="1000"/>
                                        <p:tgtEl>
                                          <p:spTgt spid="113667">
                                            <p:txEl>
                                              <p:pRg st="1" end="1"/>
                                            </p:txEl>
                                          </p:spTgt>
                                        </p:tgtEl>
                                      </p:cBhvr>
                                    </p:animEffect>
                                  </p:childTnLst>
                                </p:cTn>
                              </p:par>
                            </p:childTnLst>
                          </p:cTn>
                        </p:par>
                        <p:par>
                          <p:cTn id="17" fill="hold" nodeType="afterGroup">
                            <p:stCondLst>
                              <p:cond delay="1000"/>
                            </p:stCondLst>
                            <p:childTnLst>
                              <p:par>
                                <p:cTn id="18" presetID="15" presetClass="entr" presetSubtype="0" fill="hold" nodeType="afterEffect">
                                  <p:stCondLst>
                                    <p:cond delay="0"/>
                                  </p:stCondLst>
                                  <p:childTnLst>
                                    <p:set>
                                      <p:cBhvr>
                                        <p:cTn id="19" dur="1" fill="hold">
                                          <p:stCondLst>
                                            <p:cond delay="0"/>
                                          </p:stCondLst>
                                        </p:cTn>
                                        <p:tgtEl>
                                          <p:spTgt spid="113669"/>
                                        </p:tgtEl>
                                        <p:attrNameLst>
                                          <p:attrName>style.visibility</p:attrName>
                                        </p:attrNameLst>
                                      </p:cBhvr>
                                      <p:to>
                                        <p:strVal val="visible"/>
                                      </p:to>
                                    </p:set>
                                    <p:anim calcmode="lin" valueType="num">
                                      <p:cBhvr>
                                        <p:cTn id="20" dur="1000" fill="hold"/>
                                        <p:tgtEl>
                                          <p:spTgt spid="113669"/>
                                        </p:tgtEl>
                                        <p:attrNameLst>
                                          <p:attrName>ppt_w</p:attrName>
                                        </p:attrNameLst>
                                      </p:cBhvr>
                                      <p:tavLst>
                                        <p:tav tm="0">
                                          <p:val>
                                            <p:fltVal val="0"/>
                                          </p:val>
                                        </p:tav>
                                        <p:tav tm="100000">
                                          <p:val>
                                            <p:strVal val="#ppt_w"/>
                                          </p:val>
                                        </p:tav>
                                      </p:tavLst>
                                    </p:anim>
                                    <p:anim calcmode="lin" valueType="num">
                                      <p:cBhvr>
                                        <p:cTn id="21" dur="1000" fill="hold"/>
                                        <p:tgtEl>
                                          <p:spTgt spid="113669"/>
                                        </p:tgtEl>
                                        <p:attrNameLst>
                                          <p:attrName>ppt_h</p:attrName>
                                        </p:attrNameLst>
                                      </p:cBhvr>
                                      <p:tavLst>
                                        <p:tav tm="0">
                                          <p:val>
                                            <p:fltVal val="0"/>
                                          </p:val>
                                        </p:tav>
                                        <p:tav tm="100000">
                                          <p:val>
                                            <p:strVal val="#ppt_h"/>
                                          </p:val>
                                        </p:tav>
                                      </p:tavLst>
                                    </p:anim>
                                    <p:anim calcmode="lin" valueType="num">
                                      <p:cBhvr>
                                        <p:cTn id="22" dur="1000" fill="hold"/>
                                        <p:tgtEl>
                                          <p:spTgt spid="11366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36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13667">
                                            <p:txEl>
                                              <p:pRg st="2" end="2"/>
                                            </p:txEl>
                                          </p:spTgt>
                                        </p:tgtEl>
                                        <p:attrNameLst>
                                          <p:attrName>style.visibility</p:attrName>
                                        </p:attrNameLst>
                                      </p:cBhvr>
                                      <p:to>
                                        <p:strVal val="visible"/>
                                      </p:to>
                                    </p:set>
                                    <p:animScale>
                                      <p:cBhvr>
                                        <p:cTn id="28" dur="1000" decel="50000" fill="hold">
                                          <p:stCondLst>
                                            <p:cond delay="0"/>
                                          </p:stCondLst>
                                        </p:cTn>
                                        <p:tgtEl>
                                          <p:spTgt spid="1136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3667">
                                            <p:txEl>
                                              <p:pRg st="2" end="2"/>
                                            </p:txEl>
                                          </p:spTgt>
                                        </p:tgtEl>
                                        <p:attrNameLst>
                                          <p:attrName>ppt_x</p:attrName>
                                          <p:attrName>ppt_y</p:attrName>
                                        </p:attrNameLst>
                                      </p:cBhvr>
                                    </p:animMotion>
                                    <p:animEffect transition="in" filter="fade">
                                      <p:cBhvr>
                                        <p:cTn id="30" dur="1000"/>
                                        <p:tgtEl>
                                          <p:spTgt spid="113667">
                                            <p:txEl>
                                              <p:pRg st="2" end="2"/>
                                            </p:txEl>
                                          </p:spTgt>
                                        </p:tgtEl>
                                      </p:cBhvr>
                                    </p:animEffect>
                                  </p:childTnLst>
                                </p:cTn>
                              </p:par>
                            </p:childTnLst>
                          </p:cTn>
                        </p:par>
                        <p:par>
                          <p:cTn id="31" fill="hold" nodeType="afterGroup">
                            <p:stCondLst>
                              <p:cond delay="1000"/>
                            </p:stCondLst>
                            <p:childTnLst>
                              <p:par>
                                <p:cTn id="32" presetID="42" presetClass="entr" presetSubtype="0" fill="hold" nodeType="afterEffect">
                                  <p:stCondLst>
                                    <p:cond delay="0"/>
                                  </p:stCondLst>
                                  <p:childTnLst>
                                    <p:set>
                                      <p:cBhvr>
                                        <p:cTn id="33" dur="1" fill="hold">
                                          <p:stCondLst>
                                            <p:cond delay="0"/>
                                          </p:stCondLst>
                                        </p:cTn>
                                        <p:tgtEl>
                                          <p:spTgt spid="113671"/>
                                        </p:tgtEl>
                                        <p:attrNameLst>
                                          <p:attrName>style.visibility</p:attrName>
                                        </p:attrNameLst>
                                      </p:cBhvr>
                                      <p:to>
                                        <p:strVal val="visible"/>
                                      </p:to>
                                    </p:set>
                                    <p:animEffect transition="in" filter="fade">
                                      <p:cBhvr>
                                        <p:cTn id="34" dur="1000"/>
                                        <p:tgtEl>
                                          <p:spTgt spid="113671"/>
                                        </p:tgtEl>
                                      </p:cBhvr>
                                    </p:animEffect>
                                    <p:anim calcmode="lin" valueType="num">
                                      <p:cBhvr>
                                        <p:cTn id="35" dur="1000" fill="hold"/>
                                        <p:tgtEl>
                                          <p:spTgt spid="113671"/>
                                        </p:tgtEl>
                                        <p:attrNameLst>
                                          <p:attrName>ppt_x</p:attrName>
                                        </p:attrNameLst>
                                      </p:cBhvr>
                                      <p:tavLst>
                                        <p:tav tm="0">
                                          <p:val>
                                            <p:strVal val="#ppt_x"/>
                                          </p:val>
                                        </p:tav>
                                        <p:tav tm="100000">
                                          <p:val>
                                            <p:strVal val="#ppt_x"/>
                                          </p:val>
                                        </p:tav>
                                      </p:tavLst>
                                    </p:anim>
                                    <p:anim calcmode="lin" valueType="num">
                                      <p:cBhvr>
                                        <p:cTn id="36" dur="1000" fill="hold"/>
                                        <p:tgtEl>
                                          <p:spTgt spid="11367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113667">
                                            <p:txEl>
                                              <p:pRg st="3" end="3"/>
                                            </p:txEl>
                                          </p:spTgt>
                                        </p:tgtEl>
                                        <p:attrNameLst>
                                          <p:attrName>style.visibility</p:attrName>
                                        </p:attrNameLst>
                                      </p:cBhvr>
                                      <p:to>
                                        <p:strVal val="visible"/>
                                      </p:to>
                                    </p:set>
                                    <p:animEffect transition="in" filter="fade">
                                      <p:cBhvr>
                                        <p:cTn id="41" dur="1000"/>
                                        <p:tgtEl>
                                          <p:spTgt spid="113667">
                                            <p:txEl>
                                              <p:pRg st="3" end="3"/>
                                            </p:txEl>
                                          </p:spTgt>
                                        </p:tgtEl>
                                      </p:cBhvr>
                                    </p:animEffect>
                                    <p:anim calcmode="lin" valueType="num">
                                      <p:cBhvr>
                                        <p:cTn id="42" dur="10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13667">
                                            <p:txEl>
                                              <p:pRg st="3" end="3"/>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000"/>
                            </p:stCondLst>
                            <p:childTnLst>
                              <p:par>
                                <p:cTn id="45" presetID="42" presetClass="entr" presetSubtype="0" fill="hold" nodeType="afterEffect">
                                  <p:stCondLst>
                                    <p:cond delay="0"/>
                                  </p:stCondLst>
                                  <p:childTnLst>
                                    <p:set>
                                      <p:cBhvr>
                                        <p:cTn id="46" dur="1" fill="hold">
                                          <p:stCondLst>
                                            <p:cond delay="0"/>
                                          </p:stCondLst>
                                        </p:cTn>
                                        <p:tgtEl>
                                          <p:spTgt spid="113687"/>
                                        </p:tgtEl>
                                        <p:attrNameLst>
                                          <p:attrName>style.visibility</p:attrName>
                                        </p:attrNameLst>
                                      </p:cBhvr>
                                      <p:to>
                                        <p:strVal val="visible"/>
                                      </p:to>
                                    </p:set>
                                    <p:animEffect transition="in" filter="fade">
                                      <p:cBhvr>
                                        <p:cTn id="47" dur="1000"/>
                                        <p:tgtEl>
                                          <p:spTgt spid="113687"/>
                                        </p:tgtEl>
                                      </p:cBhvr>
                                    </p:animEffect>
                                    <p:anim calcmode="lin" valueType="num">
                                      <p:cBhvr>
                                        <p:cTn id="48" dur="1000" fill="hold"/>
                                        <p:tgtEl>
                                          <p:spTgt spid="113687"/>
                                        </p:tgtEl>
                                        <p:attrNameLst>
                                          <p:attrName>ppt_x</p:attrName>
                                        </p:attrNameLst>
                                      </p:cBhvr>
                                      <p:tavLst>
                                        <p:tav tm="0">
                                          <p:val>
                                            <p:strVal val="#ppt_x"/>
                                          </p:val>
                                        </p:tav>
                                        <p:tav tm="100000">
                                          <p:val>
                                            <p:strVal val="#ppt_x"/>
                                          </p:val>
                                        </p:tav>
                                      </p:tavLst>
                                    </p:anim>
                                    <p:anim calcmode="lin" valueType="num">
                                      <p:cBhvr>
                                        <p:cTn id="49" dur="1000" fill="hold"/>
                                        <p:tgtEl>
                                          <p:spTgt spid="1136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The ABC’s of Critical Thinking</a:t>
            </a:r>
          </a:p>
        </p:txBody>
      </p:sp>
      <p:sp>
        <p:nvSpPr>
          <p:cNvPr id="93187" name="Rectangle 3"/>
          <p:cNvSpPr>
            <a:spLocks noGrp="1" noChangeArrowheads="1"/>
          </p:cNvSpPr>
          <p:nvPr>
            <p:ph type="body" idx="1"/>
          </p:nvPr>
        </p:nvSpPr>
        <p:spPr>
          <a:xfrm>
            <a:off x="457200" y="1295400"/>
            <a:ext cx="8229600" cy="5791200"/>
          </a:xfrm>
        </p:spPr>
        <p:txBody>
          <a:bodyPr/>
          <a:lstStyle/>
          <a:p>
            <a:r>
              <a:rPr lang="en-US" altLang="en-US" dirty="0"/>
              <a:t>What is Critical Thinking?</a:t>
            </a:r>
          </a:p>
          <a:p>
            <a:r>
              <a:rPr lang="en-US" altLang="en-US" dirty="0"/>
              <a:t>Careful reflection on how and why you believe what you do?</a:t>
            </a:r>
          </a:p>
          <a:p>
            <a:r>
              <a:rPr lang="en-US" altLang="en-US" dirty="0"/>
              <a:t>How is Critical Thinking done?</a:t>
            </a:r>
          </a:p>
          <a:p>
            <a:r>
              <a:rPr lang="en-US" altLang="en-US" dirty="0"/>
              <a:t>By analyzing information according to a specific skill set</a:t>
            </a:r>
          </a:p>
          <a:p>
            <a:r>
              <a:rPr lang="en-US" altLang="en-US" dirty="0"/>
              <a:t>Why is Critical Thinking important?</a:t>
            </a:r>
          </a:p>
          <a:p>
            <a:r>
              <a:rPr lang="en-US" altLang="en-US" dirty="0"/>
              <a:t>Because what you think often influences how you behave which affects others whose beliefs and actions affect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Scale>
                                      <p:cBhvr>
                                        <p:cTn id="7" dur="1000" decel="50000" fill="hold">
                                          <p:stCondLst>
                                            <p:cond delay="0"/>
                                          </p:stCondLst>
                                        </p:cTn>
                                        <p:tgtEl>
                                          <p:spTgt spid="931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3187">
                                            <p:txEl>
                                              <p:pRg st="0" end="0"/>
                                            </p:txEl>
                                          </p:spTgt>
                                        </p:tgtEl>
                                        <p:attrNameLst>
                                          <p:attrName>ppt_x</p:attrName>
                                          <p:attrName>ppt_y</p:attrName>
                                        </p:attrNameLst>
                                      </p:cBhvr>
                                    </p:animMotion>
                                    <p:animEffect transition="in" filter="fade">
                                      <p:cBhvr>
                                        <p:cTn id="9" dur="1000"/>
                                        <p:tgtEl>
                                          <p:spTgt spid="931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Effect transition="in" filter="fade">
                                      <p:cBhvr>
                                        <p:cTn id="14" dur="1000"/>
                                        <p:tgtEl>
                                          <p:spTgt spid="93187">
                                            <p:txEl>
                                              <p:pRg st="1" end="1"/>
                                            </p:txEl>
                                          </p:spTgt>
                                        </p:tgtEl>
                                      </p:cBhvr>
                                    </p:animEffect>
                                    <p:anim calcmode="lin" valueType="num">
                                      <p:cBhvr>
                                        <p:cTn id="15"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Effect transition="in" filter="fade">
                                      <p:cBhvr>
                                        <p:cTn id="21" dur="1000"/>
                                        <p:tgtEl>
                                          <p:spTgt spid="93187">
                                            <p:txEl>
                                              <p:pRg st="2" end="2"/>
                                            </p:txEl>
                                          </p:spTgt>
                                        </p:tgtEl>
                                      </p:cBhvr>
                                    </p:animEffect>
                                    <p:anim calcmode="lin" valueType="num">
                                      <p:cBhvr>
                                        <p:cTn id="22"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1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Effect transition="in" filter="fade">
                                      <p:cBhvr>
                                        <p:cTn id="28" dur="1000"/>
                                        <p:tgtEl>
                                          <p:spTgt spid="93187">
                                            <p:txEl>
                                              <p:pRg st="3" end="3"/>
                                            </p:txEl>
                                          </p:spTgt>
                                        </p:tgtEl>
                                      </p:cBhvr>
                                    </p:animEffect>
                                    <p:anim calcmode="lin" valueType="num">
                                      <p:cBhvr>
                                        <p:cTn id="29" dur="10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31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Scale>
                                      <p:cBhvr>
                                        <p:cTn id="35" dur="1000" decel="50000" fill="hold">
                                          <p:stCondLst>
                                            <p:cond delay="0"/>
                                          </p:stCondLst>
                                        </p:cTn>
                                        <p:tgtEl>
                                          <p:spTgt spid="9318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3187">
                                            <p:txEl>
                                              <p:pRg st="4" end="4"/>
                                            </p:txEl>
                                          </p:spTgt>
                                        </p:tgtEl>
                                        <p:attrNameLst>
                                          <p:attrName>ppt_x</p:attrName>
                                          <p:attrName>ppt_y</p:attrName>
                                        </p:attrNameLst>
                                      </p:cBhvr>
                                    </p:animMotion>
                                    <p:animEffect transition="in" filter="fade">
                                      <p:cBhvr>
                                        <p:cTn id="37" dur="1000"/>
                                        <p:tgtEl>
                                          <p:spTgt spid="931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Effect transition="in" filter="fade">
                                      <p:cBhvr>
                                        <p:cTn id="42" dur="1000"/>
                                        <p:tgtEl>
                                          <p:spTgt spid="93187">
                                            <p:txEl>
                                              <p:pRg st="5" end="5"/>
                                            </p:txEl>
                                          </p:spTgt>
                                        </p:tgtEl>
                                      </p:cBhvr>
                                    </p:animEffect>
                                    <p:anim calcmode="lin" valueType="num">
                                      <p:cBhvr>
                                        <p:cTn id="43" dur="10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31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4691" name="Rectangle 3"/>
          <p:cNvSpPr>
            <a:spLocks noGrp="1" noChangeArrowheads="1"/>
          </p:cNvSpPr>
          <p:nvPr>
            <p:ph type="body" idx="1"/>
          </p:nvPr>
        </p:nvSpPr>
        <p:spPr/>
        <p:txBody>
          <a:bodyPr/>
          <a:lstStyle/>
          <a:p>
            <a:r>
              <a:rPr lang="en-US" altLang="en-US"/>
              <a:t>Geographic Location</a:t>
            </a:r>
          </a:p>
          <a:p>
            <a:r>
              <a:rPr lang="en-US" altLang="en-US"/>
              <a:t>Education</a:t>
            </a:r>
          </a:p>
          <a:p>
            <a:r>
              <a:rPr lang="en-US" altLang="en-US"/>
              <a:t>Friends</a:t>
            </a:r>
          </a:p>
          <a:p>
            <a:r>
              <a:rPr lang="en-US" altLang="en-US"/>
              <a:t>Media</a:t>
            </a:r>
          </a:p>
        </p:txBody>
      </p:sp>
      <p:pic>
        <p:nvPicPr>
          <p:cNvPr id="114693" name="Picture 5" descr="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2205038"/>
            <a:ext cx="30956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best_friends%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192588"/>
            <a:ext cx="4343400" cy="2665412"/>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ANd9GcSL2Hwh5Dbfsucf-QGDORIIxFbl2mo6NY11XF_D5ywOUs7wnBi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8150"/>
            <a:ext cx="37084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14699" name="Picture 11" descr="Themes-of-World-Ge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700213"/>
            <a:ext cx="3159125" cy="25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5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46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46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46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4691">
                                            <p:txEl>
                                              <p:pRg st="0" end="0"/>
                                            </p:txEl>
                                          </p:spTgt>
                                        </p:tgtEl>
                                      </p:cBhvr>
                                    </p:animEffect>
                                  </p:childTnLst>
                                </p:cTn>
                              </p:par>
                            </p:childTnLst>
                          </p:cTn>
                        </p:par>
                        <p:par>
                          <p:cTn id="12" fill="hold" nodeType="afterGroup">
                            <p:stCondLst>
                              <p:cond delay="1350"/>
                            </p:stCondLst>
                            <p:childTnLst>
                              <p:par>
                                <p:cTn id="13" presetID="15" presetClass="entr" presetSubtype="0" fill="hold" nodeType="afterEffect">
                                  <p:stCondLst>
                                    <p:cond delay="0"/>
                                  </p:stCondLst>
                                  <p:childTnLst>
                                    <p:set>
                                      <p:cBhvr>
                                        <p:cTn id="14" dur="1" fill="hold">
                                          <p:stCondLst>
                                            <p:cond delay="0"/>
                                          </p:stCondLst>
                                        </p:cTn>
                                        <p:tgtEl>
                                          <p:spTgt spid="114699"/>
                                        </p:tgtEl>
                                        <p:attrNameLst>
                                          <p:attrName>style.visibility</p:attrName>
                                        </p:attrNameLst>
                                      </p:cBhvr>
                                      <p:to>
                                        <p:strVal val="visible"/>
                                      </p:to>
                                    </p:set>
                                    <p:anim calcmode="lin" valueType="num">
                                      <p:cBhvr>
                                        <p:cTn id="15" dur="1000" fill="hold"/>
                                        <p:tgtEl>
                                          <p:spTgt spid="114699"/>
                                        </p:tgtEl>
                                        <p:attrNameLst>
                                          <p:attrName>ppt_w</p:attrName>
                                        </p:attrNameLst>
                                      </p:cBhvr>
                                      <p:tavLst>
                                        <p:tav tm="0">
                                          <p:val>
                                            <p:fltVal val="0"/>
                                          </p:val>
                                        </p:tav>
                                        <p:tav tm="100000">
                                          <p:val>
                                            <p:strVal val="#ppt_w"/>
                                          </p:val>
                                        </p:tav>
                                      </p:tavLst>
                                    </p:anim>
                                    <p:anim calcmode="lin" valueType="num">
                                      <p:cBhvr>
                                        <p:cTn id="16" dur="1000" fill="hold"/>
                                        <p:tgtEl>
                                          <p:spTgt spid="114699"/>
                                        </p:tgtEl>
                                        <p:attrNameLst>
                                          <p:attrName>ppt_h</p:attrName>
                                        </p:attrNameLst>
                                      </p:cBhvr>
                                      <p:tavLst>
                                        <p:tav tm="0">
                                          <p:val>
                                            <p:fltVal val="0"/>
                                          </p:val>
                                        </p:tav>
                                        <p:tav tm="100000">
                                          <p:val>
                                            <p:strVal val="#ppt_h"/>
                                          </p:val>
                                        </p:tav>
                                      </p:tavLst>
                                    </p:anim>
                                    <p:anim calcmode="lin" valueType="num">
                                      <p:cBhvr>
                                        <p:cTn id="17" dur="1000" fill="hold"/>
                                        <p:tgtEl>
                                          <p:spTgt spid="11469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46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4691">
                                            <p:txEl>
                                              <p:pRg st="1" end="1"/>
                                            </p:txEl>
                                          </p:spTgt>
                                        </p:tgtEl>
                                        <p:attrNameLst>
                                          <p:attrName>style.visibility</p:attrName>
                                        </p:attrNameLst>
                                      </p:cBhvr>
                                      <p:to>
                                        <p:strVal val="visible"/>
                                      </p:to>
                                    </p:set>
                                    <p:anim calcmode="lin" valueType="num">
                                      <p:cBhvr additive="base">
                                        <p:cTn id="2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30" presetClass="entr" presetSubtype="0" fill="hold" nodeType="afterEffect">
                                  <p:stCondLst>
                                    <p:cond delay="0"/>
                                  </p:stCondLst>
                                  <p:childTnLst>
                                    <p:set>
                                      <p:cBhvr>
                                        <p:cTn id="27" dur="1" fill="hold">
                                          <p:stCondLst>
                                            <p:cond delay="0"/>
                                          </p:stCondLst>
                                        </p:cTn>
                                        <p:tgtEl>
                                          <p:spTgt spid="114693"/>
                                        </p:tgtEl>
                                        <p:attrNameLst>
                                          <p:attrName>style.visibility</p:attrName>
                                        </p:attrNameLst>
                                      </p:cBhvr>
                                      <p:to>
                                        <p:strVal val="visible"/>
                                      </p:to>
                                    </p:set>
                                    <p:animEffect transition="in" filter="fade">
                                      <p:cBhvr>
                                        <p:cTn id="28" dur="800" decel="100000"/>
                                        <p:tgtEl>
                                          <p:spTgt spid="114693"/>
                                        </p:tgtEl>
                                      </p:cBhvr>
                                    </p:animEffect>
                                    <p:anim calcmode="lin" valueType="num">
                                      <p:cBhvr>
                                        <p:cTn id="29" dur="800" decel="100000" fill="hold"/>
                                        <p:tgtEl>
                                          <p:spTgt spid="114693"/>
                                        </p:tgtEl>
                                        <p:attrNameLst>
                                          <p:attrName>style.rotation</p:attrName>
                                        </p:attrNameLst>
                                      </p:cBhvr>
                                      <p:tavLst>
                                        <p:tav tm="0">
                                          <p:val>
                                            <p:fltVal val="-90"/>
                                          </p:val>
                                        </p:tav>
                                        <p:tav tm="100000">
                                          <p:val>
                                            <p:fltVal val="0"/>
                                          </p:val>
                                        </p:tav>
                                      </p:tavLst>
                                    </p:anim>
                                    <p:anim calcmode="lin" valueType="num">
                                      <p:cBhvr>
                                        <p:cTn id="30" dur="800" decel="100000" fill="hold"/>
                                        <p:tgtEl>
                                          <p:spTgt spid="114693"/>
                                        </p:tgtEl>
                                        <p:attrNameLst>
                                          <p:attrName>ppt_x</p:attrName>
                                        </p:attrNameLst>
                                      </p:cBhvr>
                                      <p:tavLst>
                                        <p:tav tm="0">
                                          <p:val>
                                            <p:strVal val="#ppt_x+0.4"/>
                                          </p:val>
                                        </p:tav>
                                        <p:tav tm="100000">
                                          <p:val>
                                            <p:strVal val="#ppt_x-0.05"/>
                                          </p:val>
                                        </p:tav>
                                      </p:tavLst>
                                    </p:anim>
                                    <p:anim calcmode="lin" valueType="num">
                                      <p:cBhvr>
                                        <p:cTn id="31" dur="800" decel="100000" fill="hold"/>
                                        <p:tgtEl>
                                          <p:spTgt spid="11469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469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4693"/>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presetSubtype="0" fill="hold" nodeType="clickEffect">
                                  <p:stCondLst>
                                    <p:cond delay="0"/>
                                  </p:stCondLst>
                                  <p:childTnLst>
                                    <p:set>
                                      <p:cBhvr>
                                        <p:cTn id="37" dur="1" fill="hold">
                                          <p:stCondLst>
                                            <p:cond delay="0"/>
                                          </p:stCondLst>
                                        </p:cTn>
                                        <p:tgtEl>
                                          <p:spTgt spid="114691">
                                            <p:txEl>
                                              <p:pRg st="2" end="2"/>
                                            </p:txEl>
                                          </p:spTgt>
                                        </p:tgtEl>
                                        <p:attrNameLst>
                                          <p:attrName>style.visibility</p:attrName>
                                        </p:attrNameLst>
                                      </p:cBhvr>
                                      <p:to>
                                        <p:strVal val="visible"/>
                                      </p:to>
                                    </p:set>
                                    <p:animScale>
                                      <p:cBhvr>
                                        <p:cTn id="38" dur="1000" decel="50000" fill="hold">
                                          <p:stCondLst>
                                            <p:cond delay="0"/>
                                          </p:stCondLst>
                                        </p:cTn>
                                        <p:tgtEl>
                                          <p:spTgt spid="1146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14691">
                                            <p:txEl>
                                              <p:pRg st="2" end="2"/>
                                            </p:txEl>
                                          </p:spTgt>
                                        </p:tgtEl>
                                        <p:attrNameLst>
                                          <p:attrName>ppt_x</p:attrName>
                                          <p:attrName>ppt_y</p:attrName>
                                        </p:attrNameLst>
                                      </p:cBhvr>
                                    </p:animMotion>
                                    <p:animEffect transition="in" filter="fade">
                                      <p:cBhvr>
                                        <p:cTn id="40" dur="1000"/>
                                        <p:tgtEl>
                                          <p:spTgt spid="114691">
                                            <p:txEl>
                                              <p:pRg st="2" end="2"/>
                                            </p:txEl>
                                          </p:spTgt>
                                        </p:tgtEl>
                                      </p:cBhvr>
                                    </p:animEffect>
                                  </p:childTnLst>
                                </p:cTn>
                              </p:par>
                            </p:childTnLst>
                          </p:cTn>
                        </p:par>
                        <p:par>
                          <p:cTn id="41" fill="hold" nodeType="afterGroup">
                            <p:stCondLst>
                              <p:cond delay="1000"/>
                            </p:stCondLst>
                            <p:childTnLst>
                              <p:par>
                                <p:cTn id="42" presetID="15" presetClass="entr" presetSubtype="0" fill="hold" nodeType="afterEffect">
                                  <p:stCondLst>
                                    <p:cond delay="0"/>
                                  </p:stCondLst>
                                  <p:childTnLst>
                                    <p:set>
                                      <p:cBhvr>
                                        <p:cTn id="43" dur="1" fill="hold">
                                          <p:stCondLst>
                                            <p:cond delay="0"/>
                                          </p:stCondLst>
                                        </p:cTn>
                                        <p:tgtEl>
                                          <p:spTgt spid="114695"/>
                                        </p:tgtEl>
                                        <p:attrNameLst>
                                          <p:attrName>style.visibility</p:attrName>
                                        </p:attrNameLst>
                                      </p:cBhvr>
                                      <p:to>
                                        <p:strVal val="visible"/>
                                      </p:to>
                                    </p:set>
                                    <p:anim calcmode="lin" valueType="num">
                                      <p:cBhvr>
                                        <p:cTn id="44" dur="1000" fill="hold"/>
                                        <p:tgtEl>
                                          <p:spTgt spid="114695"/>
                                        </p:tgtEl>
                                        <p:attrNameLst>
                                          <p:attrName>ppt_w</p:attrName>
                                        </p:attrNameLst>
                                      </p:cBhvr>
                                      <p:tavLst>
                                        <p:tav tm="0">
                                          <p:val>
                                            <p:fltVal val="0"/>
                                          </p:val>
                                        </p:tav>
                                        <p:tav tm="100000">
                                          <p:val>
                                            <p:strVal val="#ppt_w"/>
                                          </p:val>
                                        </p:tav>
                                      </p:tavLst>
                                    </p:anim>
                                    <p:anim calcmode="lin" valueType="num">
                                      <p:cBhvr>
                                        <p:cTn id="45" dur="1000" fill="hold"/>
                                        <p:tgtEl>
                                          <p:spTgt spid="114695"/>
                                        </p:tgtEl>
                                        <p:attrNameLst>
                                          <p:attrName>ppt_h</p:attrName>
                                        </p:attrNameLst>
                                      </p:cBhvr>
                                      <p:tavLst>
                                        <p:tav tm="0">
                                          <p:val>
                                            <p:fltVal val="0"/>
                                          </p:val>
                                        </p:tav>
                                        <p:tav tm="100000">
                                          <p:val>
                                            <p:strVal val="#ppt_h"/>
                                          </p:val>
                                        </p:tav>
                                      </p:tavLst>
                                    </p:anim>
                                    <p:anim calcmode="lin" valueType="num">
                                      <p:cBhvr>
                                        <p:cTn id="46" dur="1000" fill="hold"/>
                                        <p:tgtEl>
                                          <p:spTgt spid="114695"/>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46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2" presetClass="entr" presetSubtype="0" fill="hold" nodeType="clickEffect">
                                  <p:stCondLst>
                                    <p:cond delay="0"/>
                                  </p:stCondLst>
                                  <p:childTnLst>
                                    <p:set>
                                      <p:cBhvr>
                                        <p:cTn id="51" dur="1" fill="hold">
                                          <p:stCondLst>
                                            <p:cond delay="0"/>
                                          </p:stCondLst>
                                        </p:cTn>
                                        <p:tgtEl>
                                          <p:spTgt spid="114691">
                                            <p:txEl>
                                              <p:pRg st="3" end="3"/>
                                            </p:txEl>
                                          </p:spTgt>
                                        </p:tgtEl>
                                        <p:attrNameLst>
                                          <p:attrName>style.visibility</p:attrName>
                                        </p:attrNameLst>
                                      </p:cBhvr>
                                      <p:to>
                                        <p:strVal val="visible"/>
                                      </p:to>
                                    </p:set>
                                    <p:animScale>
                                      <p:cBhvr>
                                        <p:cTn id="52" dur="1000" decel="50000" fill="hold">
                                          <p:stCondLst>
                                            <p:cond delay="0"/>
                                          </p:stCondLst>
                                        </p:cTn>
                                        <p:tgtEl>
                                          <p:spTgt spid="1146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4691">
                                            <p:txEl>
                                              <p:pRg st="3" end="3"/>
                                            </p:txEl>
                                          </p:spTgt>
                                        </p:tgtEl>
                                        <p:attrNameLst>
                                          <p:attrName>ppt_x</p:attrName>
                                          <p:attrName>ppt_y</p:attrName>
                                        </p:attrNameLst>
                                      </p:cBhvr>
                                    </p:animMotion>
                                    <p:animEffect transition="in" filter="fade">
                                      <p:cBhvr>
                                        <p:cTn id="54" dur="1000"/>
                                        <p:tgtEl>
                                          <p:spTgt spid="114691">
                                            <p:txEl>
                                              <p:pRg st="3" end="3"/>
                                            </p:txEl>
                                          </p:spTgt>
                                        </p:tgtEl>
                                      </p:cBhvr>
                                    </p:animEffect>
                                  </p:childTnLst>
                                </p:cTn>
                              </p:par>
                            </p:childTnLst>
                          </p:cTn>
                        </p:par>
                        <p:par>
                          <p:cTn id="55" fill="hold" nodeType="afterGroup">
                            <p:stCondLst>
                              <p:cond delay="1000"/>
                            </p:stCondLst>
                            <p:childTnLst>
                              <p:par>
                                <p:cTn id="56" presetID="42" presetClass="entr" presetSubtype="0" fill="hold" nodeType="afterEffect">
                                  <p:stCondLst>
                                    <p:cond delay="0"/>
                                  </p:stCondLst>
                                  <p:childTnLst>
                                    <p:set>
                                      <p:cBhvr>
                                        <p:cTn id="57" dur="1" fill="hold">
                                          <p:stCondLst>
                                            <p:cond delay="0"/>
                                          </p:stCondLst>
                                        </p:cTn>
                                        <p:tgtEl>
                                          <p:spTgt spid="114697"/>
                                        </p:tgtEl>
                                        <p:attrNameLst>
                                          <p:attrName>style.visibility</p:attrName>
                                        </p:attrNameLst>
                                      </p:cBhvr>
                                      <p:to>
                                        <p:strVal val="visible"/>
                                      </p:to>
                                    </p:set>
                                    <p:animEffect transition="in" filter="fade">
                                      <p:cBhvr>
                                        <p:cTn id="58" dur="1000"/>
                                        <p:tgtEl>
                                          <p:spTgt spid="114697"/>
                                        </p:tgtEl>
                                      </p:cBhvr>
                                    </p:animEffect>
                                    <p:anim calcmode="lin" valueType="num">
                                      <p:cBhvr>
                                        <p:cTn id="59" dur="1000" fill="hold"/>
                                        <p:tgtEl>
                                          <p:spTgt spid="114697"/>
                                        </p:tgtEl>
                                        <p:attrNameLst>
                                          <p:attrName>ppt_x</p:attrName>
                                        </p:attrNameLst>
                                      </p:cBhvr>
                                      <p:tavLst>
                                        <p:tav tm="0">
                                          <p:val>
                                            <p:strVal val="#ppt_x"/>
                                          </p:val>
                                        </p:tav>
                                        <p:tav tm="100000">
                                          <p:val>
                                            <p:strVal val="#ppt_x"/>
                                          </p:val>
                                        </p:tav>
                                      </p:tavLst>
                                    </p:anim>
                                    <p:anim calcmode="lin" valueType="num">
                                      <p:cBhvr>
                                        <p:cTn id="60" dur="1000" fill="hold"/>
                                        <p:tgtEl>
                                          <p:spTgt spid="1146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altLang="en-US" sz="3600"/>
              <a:t>The ABC’s of Critical Thinking</a:t>
            </a:r>
          </a:p>
        </p:txBody>
      </p:sp>
      <p:sp>
        <p:nvSpPr>
          <p:cNvPr id="25603" name="Rectangle 3"/>
          <p:cNvSpPr>
            <a:spLocks noGrp="1" noChangeArrowheads="1"/>
          </p:cNvSpPr>
          <p:nvPr>
            <p:ph type="body" idx="1"/>
          </p:nvPr>
        </p:nvSpPr>
        <p:spPr>
          <a:noFill/>
          <a:ln/>
        </p:spPr>
        <p:txBody>
          <a:bodyPr/>
          <a:lstStyle/>
          <a:p>
            <a:r>
              <a:rPr lang="en-US" altLang="en-US"/>
              <a:t>Biases act like filters through which we attempt to make sense of the world</a:t>
            </a:r>
          </a:p>
        </p:txBody>
      </p:sp>
      <p:pic>
        <p:nvPicPr>
          <p:cNvPr id="25605" name="Picture 5" descr="C:\Documents\Six Steps\Heather Thomson's Images\Final Tiff Images\Image 8.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Scale>
                                      <p:cBhvr>
                                        <p:cTn id="7" dur="1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3">
                                            <p:txEl>
                                              <p:pRg st="0" end="0"/>
                                            </p:txEl>
                                          </p:spTgt>
                                        </p:tgtEl>
                                        <p:attrNameLst>
                                          <p:attrName>ppt_x</p:attrName>
                                          <p:attrName>ppt_y</p:attrName>
                                        </p:attrNameLst>
                                      </p:cBhvr>
                                    </p:animMotion>
                                    <p:animEffect transition="in" filter="fade">
                                      <p:cBhvr>
                                        <p:cTn id="9" dur="1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B2B2B2"/>
                </a:solidFill>
                <a:effectLst/>
              </a:rPr>
              <a:t>Six Steps to Better Thinking</a:t>
            </a:r>
            <a:endParaRPr lang="en-US" dirty="0"/>
          </a:p>
        </p:txBody>
      </p:sp>
      <p:pic>
        <p:nvPicPr>
          <p:cNvPr id="30723" name="Picture 5" descr="C:\Documents\Six Steps\Heather Thomson's Images\Final Tiff Images\Image 9.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2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ltLang="en-US" sz="3600"/>
              <a:t>The ABC’s of Critical Thinking</a:t>
            </a:r>
          </a:p>
        </p:txBody>
      </p:sp>
      <p:sp>
        <p:nvSpPr>
          <p:cNvPr id="27651" name="Rectangle 3"/>
          <p:cNvSpPr>
            <a:spLocks noGrp="1" noChangeArrowheads="1"/>
          </p:cNvSpPr>
          <p:nvPr>
            <p:ph type="body" idx="1"/>
          </p:nvPr>
        </p:nvSpPr>
        <p:spPr>
          <a:noFill/>
          <a:ln/>
        </p:spPr>
        <p:txBody>
          <a:bodyPr/>
          <a:lstStyle/>
          <a:p>
            <a:r>
              <a:rPr lang="en-US" altLang="en-US"/>
              <a:t>The most difficult part of becoming a good critical thinker is to acknowledge any biases in yourself that may distort your reasoning</a:t>
            </a:r>
          </a:p>
          <a:p>
            <a:r>
              <a:rPr lang="en-US" altLang="en-US"/>
              <a:t>The better we understand our biases, the more reflective we will be when discussing important issues  </a:t>
            </a:r>
          </a:p>
          <a:p>
            <a:r>
              <a:rPr lang="en-US" altLang="en-US"/>
              <a:t>B is for Biases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Scale>
                                      <p:cBhvr>
                                        <p:cTn id="7" dur="1000" decel="50000" fill="hold">
                                          <p:stCondLst>
                                            <p:cond delay="0"/>
                                          </p:stCondLst>
                                        </p:cTn>
                                        <p:tgtEl>
                                          <p:spTgt spid="276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1">
                                            <p:txEl>
                                              <p:pRg st="0" end="0"/>
                                            </p:txEl>
                                          </p:spTgt>
                                        </p:tgtEl>
                                        <p:attrNameLst>
                                          <p:attrName>ppt_x</p:attrName>
                                          <p:attrName>ppt_y</p:attrName>
                                        </p:attrNameLst>
                                      </p:cBhvr>
                                    </p:animMotion>
                                    <p:animEffect transition="in" filter="fade">
                                      <p:cBhvr>
                                        <p:cTn id="9" dur="10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Scale>
                                      <p:cBhvr>
                                        <p:cTn id="14" dur="1000" decel="50000" fill="hold">
                                          <p:stCondLst>
                                            <p:cond delay="0"/>
                                          </p:stCondLst>
                                        </p:cTn>
                                        <p:tgtEl>
                                          <p:spTgt spid="276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7651">
                                            <p:txEl>
                                              <p:pRg st="1" end="1"/>
                                            </p:txEl>
                                          </p:spTgt>
                                        </p:tgtEl>
                                        <p:attrNameLst>
                                          <p:attrName>ppt_x</p:attrName>
                                          <p:attrName>ppt_y</p:attrName>
                                        </p:attrNameLst>
                                      </p:cBhvr>
                                    </p:animMotion>
                                    <p:animEffect transition="in" filter="fade">
                                      <p:cBhvr>
                                        <p:cTn id="16" dur="1000"/>
                                        <p:tgtEl>
                                          <p:spTgt spid="27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500" fill="hold"/>
                                        <p:tgtEl>
                                          <p:spTgt spid="276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6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6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ltLang="en-US" sz="3600"/>
              <a:t>The ABC’s of Critical Thinking</a:t>
            </a:r>
          </a:p>
        </p:txBody>
      </p:sp>
      <p:sp>
        <p:nvSpPr>
          <p:cNvPr id="29699" name="Rectangle 3"/>
          <p:cNvSpPr>
            <a:spLocks noGrp="1" noChangeArrowheads="1"/>
          </p:cNvSpPr>
          <p:nvPr>
            <p:ph type="body" idx="1"/>
          </p:nvPr>
        </p:nvSpPr>
        <p:spPr>
          <a:noFill/>
          <a:ln/>
        </p:spPr>
        <p:txBody>
          <a:bodyPr/>
          <a:lstStyle/>
          <a:p>
            <a:r>
              <a:rPr lang="en-US" altLang="en-US" sz="2800"/>
              <a:t>C is for Context </a:t>
            </a:r>
          </a:p>
          <a:p>
            <a:r>
              <a:rPr lang="en-US" altLang="en-US" sz="2800"/>
              <a:t>Context = Time, Place, and Circumstance  </a:t>
            </a:r>
          </a:p>
        </p:txBody>
      </p:sp>
      <p:pic>
        <p:nvPicPr>
          <p:cNvPr id="297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781300"/>
            <a:ext cx="3452812"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924175"/>
            <a:ext cx="38227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Scale>
                                      <p:cBhvr>
                                        <p:cTn id="7" dur="1000" decel="50000" fill="hold">
                                          <p:stCondLst>
                                            <p:cond delay="0"/>
                                          </p:stCondLst>
                                        </p:cTn>
                                        <p:tgtEl>
                                          <p:spTgt spid="29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9">
                                            <p:txEl>
                                              <p:pRg st="0" end="0"/>
                                            </p:txEl>
                                          </p:spTgt>
                                        </p:tgtEl>
                                        <p:attrNameLst>
                                          <p:attrName>ppt_x</p:attrName>
                                          <p:attrName>ppt_y</p:attrName>
                                        </p:attrNameLst>
                                      </p:cBhvr>
                                    </p:animMotion>
                                    <p:animEffect transition="in" filter="fade">
                                      <p:cBhvr>
                                        <p:cTn id="9" dur="1000"/>
                                        <p:tgtEl>
                                          <p:spTgt spid="29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 calcmode="lin" valueType="num">
                                      <p:cBhvr>
                                        <p:cTn id="14" dur="500" fill="hold"/>
                                        <p:tgtEl>
                                          <p:spTgt spid="296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96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96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30" presetClass="entr" presetSubtype="0"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800" decel="100000"/>
                                        <p:tgtEl>
                                          <p:spTgt spid="29700"/>
                                        </p:tgtEl>
                                      </p:cBhvr>
                                    </p:animEffect>
                                    <p:anim calcmode="lin" valueType="num">
                                      <p:cBhvr>
                                        <p:cTn id="22" dur="800" decel="100000" fill="hold"/>
                                        <p:tgtEl>
                                          <p:spTgt spid="29700"/>
                                        </p:tgtEl>
                                        <p:attrNameLst>
                                          <p:attrName>style.rotation</p:attrName>
                                        </p:attrNameLst>
                                      </p:cBhvr>
                                      <p:tavLst>
                                        <p:tav tm="0">
                                          <p:val>
                                            <p:fltVal val="-90"/>
                                          </p:val>
                                        </p:tav>
                                        <p:tav tm="100000">
                                          <p:val>
                                            <p:fltVal val="0"/>
                                          </p:val>
                                        </p:tav>
                                      </p:tavLst>
                                    </p:anim>
                                    <p:anim calcmode="lin" valueType="num">
                                      <p:cBhvr>
                                        <p:cTn id="23" dur="800" decel="100000" fill="hold"/>
                                        <p:tgtEl>
                                          <p:spTgt spid="29700"/>
                                        </p:tgtEl>
                                        <p:attrNameLst>
                                          <p:attrName>ppt_x</p:attrName>
                                        </p:attrNameLst>
                                      </p:cBhvr>
                                      <p:tavLst>
                                        <p:tav tm="0">
                                          <p:val>
                                            <p:strVal val="#ppt_x+0.4"/>
                                          </p:val>
                                        </p:tav>
                                        <p:tav tm="100000">
                                          <p:val>
                                            <p:strVal val="#ppt_x-0.05"/>
                                          </p:val>
                                        </p:tav>
                                      </p:tavLst>
                                    </p:anim>
                                    <p:anim calcmode="lin" valueType="num">
                                      <p:cBhvr>
                                        <p:cTn id="24" dur="800" decel="100000" fill="hold"/>
                                        <p:tgtEl>
                                          <p:spTgt spid="2970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970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9700"/>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1500"/>
                            </p:stCondLst>
                            <p:childTnLst>
                              <p:par>
                                <p:cTn id="28" presetID="30" presetClass="entr" presetSubtype="0" fill="hold" nodeType="afterEffect">
                                  <p:stCondLst>
                                    <p:cond delay="0"/>
                                  </p:stCondLst>
                                  <p:childTnLst>
                                    <p:set>
                                      <p:cBhvr>
                                        <p:cTn id="29" dur="1" fill="hold">
                                          <p:stCondLst>
                                            <p:cond delay="0"/>
                                          </p:stCondLst>
                                        </p:cTn>
                                        <p:tgtEl>
                                          <p:spTgt spid="29701"/>
                                        </p:tgtEl>
                                        <p:attrNameLst>
                                          <p:attrName>style.visibility</p:attrName>
                                        </p:attrNameLst>
                                      </p:cBhvr>
                                      <p:to>
                                        <p:strVal val="visible"/>
                                      </p:to>
                                    </p:set>
                                    <p:animEffect transition="in" filter="fade">
                                      <p:cBhvr>
                                        <p:cTn id="30" dur="800" decel="100000"/>
                                        <p:tgtEl>
                                          <p:spTgt spid="29701"/>
                                        </p:tgtEl>
                                      </p:cBhvr>
                                    </p:animEffect>
                                    <p:anim calcmode="lin" valueType="num">
                                      <p:cBhvr>
                                        <p:cTn id="31" dur="800" decel="100000" fill="hold"/>
                                        <p:tgtEl>
                                          <p:spTgt spid="29701"/>
                                        </p:tgtEl>
                                        <p:attrNameLst>
                                          <p:attrName>style.rotation</p:attrName>
                                        </p:attrNameLst>
                                      </p:cBhvr>
                                      <p:tavLst>
                                        <p:tav tm="0">
                                          <p:val>
                                            <p:fltVal val="-90"/>
                                          </p:val>
                                        </p:tav>
                                        <p:tav tm="100000">
                                          <p:val>
                                            <p:fltVal val="0"/>
                                          </p:val>
                                        </p:tav>
                                      </p:tavLst>
                                    </p:anim>
                                    <p:anim calcmode="lin" valueType="num">
                                      <p:cBhvr>
                                        <p:cTn id="32" dur="800" decel="100000" fill="hold"/>
                                        <p:tgtEl>
                                          <p:spTgt spid="29701"/>
                                        </p:tgtEl>
                                        <p:attrNameLst>
                                          <p:attrName>ppt_x</p:attrName>
                                        </p:attrNameLst>
                                      </p:cBhvr>
                                      <p:tavLst>
                                        <p:tav tm="0">
                                          <p:val>
                                            <p:strVal val="#ppt_x+0.4"/>
                                          </p:val>
                                        </p:tav>
                                        <p:tav tm="100000">
                                          <p:val>
                                            <p:strVal val="#ppt_x-0.05"/>
                                          </p:val>
                                        </p:tav>
                                      </p:tavLst>
                                    </p:anim>
                                    <p:anim calcmode="lin" valueType="num">
                                      <p:cBhvr>
                                        <p:cTn id="33" dur="800" decel="100000" fill="hold"/>
                                        <p:tgtEl>
                                          <p:spTgt spid="2970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970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97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ltLang="en-US" sz="3600"/>
              <a:t>The ABC’s of Critical Thinking</a:t>
            </a:r>
          </a:p>
        </p:txBody>
      </p:sp>
      <p:sp>
        <p:nvSpPr>
          <p:cNvPr id="31747" name="Rectangle 3"/>
          <p:cNvSpPr>
            <a:spLocks noGrp="1" noChangeArrowheads="1"/>
          </p:cNvSpPr>
          <p:nvPr>
            <p:ph type="body" idx="1"/>
          </p:nvPr>
        </p:nvSpPr>
        <p:spPr>
          <a:noFill/>
          <a:ln/>
        </p:spPr>
        <p:txBody>
          <a:bodyPr/>
          <a:lstStyle/>
          <a:p>
            <a:pPr>
              <a:lnSpc>
                <a:spcPct val="90000"/>
              </a:lnSpc>
            </a:pPr>
            <a:r>
              <a:rPr lang="en-US" altLang="en-US" dirty="0">
                <a:effectLst/>
              </a:rPr>
              <a:t>These factors, along with other factual forms of background information, will allow you to more fairly assess information</a:t>
            </a:r>
          </a:p>
          <a:p>
            <a:pPr>
              <a:lnSpc>
                <a:spcPct val="90000"/>
              </a:lnSpc>
            </a:pPr>
            <a:r>
              <a:rPr lang="en-US" altLang="en-US" dirty="0">
                <a:effectLst/>
              </a:rPr>
              <a:t>“The Roof Is on Fire” (Bloodhound Gang)</a:t>
            </a:r>
          </a:p>
          <a:p>
            <a:pPr>
              <a:lnSpc>
                <a:spcPct val="90000"/>
              </a:lnSpc>
            </a:pPr>
            <a:r>
              <a:rPr lang="en-US" altLang="en-US" dirty="0">
                <a:effectLst/>
              </a:rPr>
              <a:t>Important to identify context related to arguments or information </a:t>
            </a:r>
          </a:p>
          <a:p>
            <a:pPr>
              <a:lnSpc>
                <a:spcPct val="90000"/>
              </a:lnSpc>
            </a:pPr>
            <a:r>
              <a:rPr lang="en-US" altLang="en-US" dirty="0">
                <a:effectLst/>
              </a:rPr>
              <a:t>Otherwise, we may judge and react unfairly and too quickly</a:t>
            </a:r>
          </a:p>
          <a:p>
            <a:pPr>
              <a:lnSpc>
                <a:spcPct val="90000"/>
              </a:lnSpc>
            </a:pPr>
            <a:r>
              <a:rPr lang="en-US" altLang="en-US" dirty="0">
                <a:effectLst/>
              </a:rPr>
              <a:t>Strawman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Scale>
                                      <p:cBhvr>
                                        <p:cTn id="7" dur="1000" decel="50000" fill="hold">
                                          <p:stCondLst>
                                            <p:cond delay="0"/>
                                          </p:stCondLst>
                                        </p:cTn>
                                        <p:tgtEl>
                                          <p:spTgt spid="317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7">
                                            <p:txEl>
                                              <p:pRg st="0" end="0"/>
                                            </p:txEl>
                                          </p:spTgt>
                                        </p:tgtEl>
                                        <p:attrNameLst>
                                          <p:attrName>ppt_x</p:attrName>
                                          <p:attrName>ppt_y</p:attrName>
                                        </p:attrNameLst>
                                      </p:cBhvr>
                                    </p:animMotion>
                                    <p:animEffect transition="in" filter="fade">
                                      <p:cBhvr>
                                        <p:cTn id="9" dur="10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500" fill="hold"/>
                                        <p:tgtEl>
                                          <p:spTgt spid="317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17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17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1000"/>
                                        <p:tgtEl>
                                          <p:spTgt spid="31747">
                                            <p:txEl>
                                              <p:pRg st="2" end="2"/>
                                            </p:txEl>
                                          </p:spTgt>
                                        </p:tgtEl>
                                      </p:cBhvr>
                                    </p:animEffect>
                                    <p:anim calcmode="lin" valueType="num">
                                      <p:cBhvr>
                                        <p:cTn id="23"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Effect transition="in" filter="fade">
                                      <p:cBhvr>
                                        <p:cTn id="29" dur="800" decel="100000"/>
                                        <p:tgtEl>
                                          <p:spTgt spid="31747">
                                            <p:txEl>
                                              <p:pRg st="3" end="3"/>
                                            </p:txEl>
                                          </p:spTgt>
                                        </p:tgtEl>
                                      </p:cBhvr>
                                    </p:animEffect>
                                    <p:anim calcmode="lin" valueType="num">
                                      <p:cBhvr>
                                        <p:cTn id="30" dur="800" decel="100000" fill="hold"/>
                                        <p:tgtEl>
                                          <p:spTgt spid="31747">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1747">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1747">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1747">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17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 calcmode="lin" valueType="num">
                                      <p:cBhvr>
                                        <p:cTn id="39" dur="500" fill="hold"/>
                                        <p:tgtEl>
                                          <p:spTgt spid="317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17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17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0835" name="Rectangle 3"/>
          <p:cNvSpPr>
            <a:spLocks noGrp="1" noChangeArrowheads="1"/>
          </p:cNvSpPr>
          <p:nvPr>
            <p:ph type="body" idx="1"/>
          </p:nvPr>
        </p:nvSpPr>
        <p:spPr/>
        <p:txBody>
          <a:bodyPr/>
          <a:lstStyle/>
          <a:p>
            <a:r>
              <a:rPr lang="en-US" altLang="en-US">
                <a:effectLst/>
              </a:rPr>
              <a:t>All of language is embroiled within a context in which we try to convey not only what it is we’re thinking but also how we’re feeling and what the setting is in which these interactions are taking place</a:t>
            </a:r>
          </a:p>
          <a:p>
            <a:r>
              <a:rPr lang="en-US" altLang="en-US">
                <a:effectLst/>
              </a:rPr>
              <a:t>Context allows us to better understand the reasons why someone might think and act in a particular way</a:t>
            </a:r>
          </a:p>
        </p:txBody>
      </p:sp>
    </p:spTree>
    <p:extLst>
      <p:ext uri="{BB962C8B-B14F-4D97-AF65-F5344CB8AC3E}">
        <p14:creationId xmlns:p14="http://schemas.microsoft.com/office/powerpoint/2010/main" val="13919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Scale>
                                      <p:cBhvr>
                                        <p:cTn id="7" dur="1000" decel="50000" fill="hold">
                                          <p:stCondLst>
                                            <p:cond delay="0"/>
                                          </p:stCondLst>
                                        </p:cTn>
                                        <p:tgtEl>
                                          <p:spTgt spid="1208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0835">
                                            <p:txEl>
                                              <p:pRg st="0" end="0"/>
                                            </p:txEl>
                                          </p:spTgt>
                                        </p:tgtEl>
                                        <p:attrNameLst>
                                          <p:attrName>ppt_x</p:attrName>
                                          <p:attrName>ppt_y</p:attrName>
                                        </p:attrNameLst>
                                      </p:cBhvr>
                                    </p:animMotion>
                                    <p:animEffect transition="in" filter="fade">
                                      <p:cBhvr>
                                        <p:cTn id="9" dur="1000"/>
                                        <p:tgtEl>
                                          <p:spTgt spid="1208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0835">
                                            <p:txEl>
                                              <p:pRg st="1" end="1"/>
                                            </p:txEl>
                                          </p:spTgt>
                                        </p:tgtEl>
                                        <p:attrNameLst>
                                          <p:attrName>style.visibility</p:attrName>
                                        </p:attrNameLst>
                                      </p:cBhvr>
                                      <p:to>
                                        <p:strVal val="visible"/>
                                      </p:to>
                                    </p:set>
                                    <p:animScale>
                                      <p:cBhvr>
                                        <p:cTn id="14" dur="1000" decel="50000" fill="hold">
                                          <p:stCondLst>
                                            <p:cond delay="0"/>
                                          </p:stCondLst>
                                        </p:cTn>
                                        <p:tgtEl>
                                          <p:spTgt spid="1208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0835">
                                            <p:txEl>
                                              <p:pRg st="1" end="1"/>
                                            </p:txEl>
                                          </p:spTgt>
                                        </p:tgtEl>
                                        <p:attrNameLst>
                                          <p:attrName>ppt_x</p:attrName>
                                          <p:attrName>ppt_y</p:attrName>
                                        </p:attrNameLst>
                                      </p:cBhvr>
                                    </p:animMotion>
                                    <p:animEffect transition="in" filter="fade">
                                      <p:cBhvr>
                                        <p:cTn id="16" dur="1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1859" name="Rectangle 3"/>
          <p:cNvSpPr>
            <a:spLocks noGrp="1" noChangeArrowheads="1"/>
          </p:cNvSpPr>
          <p:nvPr>
            <p:ph type="body" idx="1"/>
          </p:nvPr>
        </p:nvSpPr>
        <p:spPr/>
        <p:txBody>
          <a:bodyPr/>
          <a:lstStyle/>
          <a:p>
            <a:pPr>
              <a:lnSpc>
                <a:spcPct val="80000"/>
              </a:lnSpc>
            </a:pPr>
            <a:r>
              <a:rPr lang="en-US" altLang="en-US" sz="2800"/>
              <a:t>Spock just not himself lately</a:t>
            </a:r>
          </a:p>
          <a:p>
            <a:pPr>
              <a:lnSpc>
                <a:spcPct val="80000"/>
              </a:lnSpc>
            </a:pPr>
            <a:r>
              <a:rPr lang="en-US" altLang="en-US" sz="2800"/>
              <a:t>Spock diverts the ship to his home </a:t>
            </a:r>
          </a:p>
          <a:p>
            <a:pPr>
              <a:lnSpc>
                <a:spcPct val="80000"/>
              </a:lnSpc>
              <a:buFont typeface="Wingdings" pitchFamily="2" charset="2"/>
              <a:buNone/>
            </a:pPr>
            <a:r>
              <a:rPr lang="en-US" altLang="en-US" sz="2800"/>
              <a:t>   planet against the orders of Captain </a:t>
            </a:r>
          </a:p>
          <a:p>
            <a:pPr>
              <a:lnSpc>
                <a:spcPct val="80000"/>
              </a:lnSpc>
              <a:buFont typeface="Wingdings" pitchFamily="2" charset="2"/>
              <a:buNone/>
            </a:pPr>
            <a:r>
              <a:rPr lang="en-US" altLang="en-US" sz="2800"/>
              <a:t>   Kirk</a:t>
            </a:r>
          </a:p>
          <a:p>
            <a:pPr>
              <a:lnSpc>
                <a:spcPct val="80000"/>
              </a:lnSpc>
            </a:pPr>
            <a:r>
              <a:rPr lang="en-US" altLang="en-US" sz="2800"/>
              <a:t>Why would such a logical being defy orders</a:t>
            </a:r>
          </a:p>
          <a:p>
            <a:pPr>
              <a:lnSpc>
                <a:spcPct val="80000"/>
              </a:lnSpc>
              <a:buFont typeface="Wingdings" pitchFamily="2" charset="2"/>
              <a:buNone/>
            </a:pPr>
            <a:r>
              <a:rPr lang="en-US" altLang="en-US" sz="2800"/>
              <a:t>   from Kirk?</a:t>
            </a:r>
          </a:p>
          <a:p>
            <a:pPr>
              <a:lnSpc>
                <a:spcPct val="80000"/>
              </a:lnSpc>
            </a:pPr>
            <a:r>
              <a:rPr lang="en-US" altLang="en-US" sz="2800"/>
              <a:t>Context: Spock must return to his home</a:t>
            </a:r>
          </a:p>
          <a:p>
            <a:pPr>
              <a:lnSpc>
                <a:spcPct val="80000"/>
              </a:lnSpc>
              <a:buFont typeface="Wingdings" pitchFamily="2" charset="2"/>
              <a:buNone/>
            </a:pPr>
            <a:r>
              <a:rPr lang="en-US" altLang="en-US" sz="2800"/>
              <a:t>   planet (Vulcan) within </a:t>
            </a:r>
          </a:p>
          <a:p>
            <a:pPr>
              <a:lnSpc>
                <a:spcPct val="80000"/>
              </a:lnSpc>
              <a:buFont typeface="Wingdings" pitchFamily="2" charset="2"/>
              <a:buNone/>
            </a:pPr>
            <a:r>
              <a:rPr lang="en-US" altLang="en-US" sz="2800"/>
              <a:t>   eight days to take part in </a:t>
            </a:r>
          </a:p>
          <a:p>
            <a:pPr>
              <a:lnSpc>
                <a:spcPct val="80000"/>
              </a:lnSpc>
              <a:buFont typeface="Wingdings" pitchFamily="2" charset="2"/>
              <a:buNone/>
            </a:pPr>
            <a:r>
              <a:rPr lang="en-US" altLang="en-US" sz="2800"/>
              <a:t>   Pon farr: a mating ritual,</a:t>
            </a:r>
          </a:p>
          <a:p>
            <a:pPr>
              <a:lnSpc>
                <a:spcPct val="80000"/>
              </a:lnSpc>
              <a:buFont typeface="Wingdings" pitchFamily="2" charset="2"/>
              <a:buNone/>
            </a:pPr>
            <a:r>
              <a:rPr lang="en-US" altLang="en-US" sz="2800"/>
              <a:t>   or he will die</a:t>
            </a:r>
          </a:p>
          <a:p>
            <a:pPr>
              <a:lnSpc>
                <a:spcPct val="80000"/>
              </a:lnSpc>
              <a:buFont typeface="Wingdings" pitchFamily="2" charset="2"/>
              <a:buNone/>
            </a:pPr>
            <a:endParaRPr lang="en-US" altLang="en-US" sz="2800"/>
          </a:p>
        </p:txBody>
      </p:sp>
      <p:pic>
        <p:nvPicPr>
          <p:cNvPr id="121863" name="Picture 7" descr="sp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508500"/>
            <a:ext cx="4140200" cy="2563813"/>
          </a:xfrm>
          <a:prstGeom prst="rect">
            <a:avLst/>
          </a:prstGeom>
          <a:noFill/>
          <a:extLst>
            <a:ext uri="{909E8E84-426E-40DD-AFC4-6F175D3DCCD1}">
              <a14:hiddenFill xmlns:a14="http://schemas.microsoft.com/office/drawing/2010/main">
                <a:solidFill>
                  <a:srgbClr val="FFFFFF"/>
                </a:solidFill>
              </a14:hiddenFill>
            </a:ext>
          </a:extLst>
        </p:spPr>
      </p:pic>
      <p:pic>
        <p:nvPicPr>
          <p:cNvPr id="121865" name="Picture 9" descr="17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5" y="1412875"/>
            <a:ext cx="2568575" cy="192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7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500" fill="hold"/>
                                        <p:tgtEl>
                                          <p:spTgt spid="1218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18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18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18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1859">
                                            <p:txEl>
                                              <p:pRg st="0" end="0"/>
                                            </p:txEl>
                                          </p:spTgt>
                                        </p:tgtEl>
                                      </p:cBhvr>
                                    </p:animEffect>
                                  </p:childTnLst>
                                </p:cTn>
                              </p:par>
                            </p:childTnLst>
                          </p:cTn>
                        </p:par>
                        <p:par>
                          <p:cTn id="12" fill="hold" nodeType="afterGroup">
                            <p:stCondLst>
                              <p:cond delay="1700"/>
                            </p:stCondLst>
                            <p:childTnLst>
                              <p:par>
                                <p:cTn id="13" presetID="30" presetClass="entr" presetSubtype="0" fill="hold" nodeType="afterEffect">
                                  <p:stCondLst>
                                    <p:cond delay="0"/>
                                  </p:stCondLst>
                                  <p:childTnLst>
                                    <p:set>
                                      <p:cBhvr>
                                        <p:cTn id="14" dur="1" fill="hold">
                                          <p:stCondLst>
                                            <p:cond delay="0"/>
                                          </p:stCondLst>
                                        </p:cTn>
                                        <p:tgtEl>
                                          <p:spTgt spid="121863"/>
                                        </p:tgtEl>
                                        <p:attrNameLst>
                                          <p:attrName>style.visibility</p:attrName>
                                        </p:attrNameLst>
                                      </p:cBhvr>
                                      <p:to>
                                        <p:strVal val="visible"/>
                                      </p:to>
                                    </p:set>
                                    <p:animEffect transition="in" filter="fade">
                                      <p:cBhvr>
                                        <p:cTn id="15" dur="800" decel="100000"/>
                                        <p:tgtEl>
                                          <p:spTgt spid="121863"/>
                                        </p:tgtEl>
                                      </p:cBhvr>
                                    </p:animEffect>
                                    <p:anim calcmode="lin" valueType="num">
                                      <p:cBhvr>
                                        <p:cTn id="16" dur="800" decel="100000" fill="hold"/>
                                        <p:tgtEl>
                                          <p:spTgt spid="121863"/>
                                        </p:tgtEl>
                                        <p:attrNameLst>
                                          <p:attrName>style.rotation</p:attrName>
                                        </p:attrNameLst>
                                      </p:cBhvr>
                                      <p:tavLst>
                                        <p:tav tm="0">
                                          <p:val>
                                            <p:fltVal val="-90"/>
                                          </p:val>
                                        </p:tav>
                                        <p:tav tm="100000">
                                          <p:val>
                                            <p:fltVal val="0"/>
                                          </p:val>
                                        </p:tav>
                                      </p:tavLst>
                                    </p:anim>
                                    <p:anim calcmode="lin" valueType="num">
                                      <p:cBhvr>
                                        <p:cTn id="17" dur="800" decel="100000" fill="hold"/>
                                        <p:tgtEl>
                                          <p:spTgt spid="121863"/>
                                        </p:tgtEl>
                                        <p:attrNameLst>
                                          <p:attrName>ppt_x</p:attrName>
                                        </p:attrNameLst>
                                      </p:cBhvr>
                                      <p:tavLst>
                                        <p:tav tm="0">
                                          <p:val>
                                            <p:strVal val="#ppt_x+0.4"/>
                                          </p:val>
                                        </p:tav>
                                        <p:tav tm="100000">
                                          <p:val>
                                            <p:strVal val="#ppt_x-0.05"/>
                                          </p:val>
                                        </p:tav>
                                      </p:tavLst>
                                    </p:anim>
                                    <p:anim calcmode="lin" valueType="num">
                                      <p:cBhvr>
                                        <p:cTn id="18" dur="800" decel="100000" fill="hold"/>
                                        <p:tgtEl>
                                          <p:spTgt spid="12186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186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186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121859">
                                            <p:txEl>
                                              <p:pRg st="1" end="1"/>
                                            </p:txEl>
                                          </p:spTgt>
                                        </p:tgtEl>
                                        <p:attrNameLst>
                                          <p:attrName>style.visibility</p:attrName>
                                        </p:attrNameLst>
                                      </p:cBhvr>
                                      <p:to>
                                        <p:strVal val="visible"/>
                                      </p:to>
                                    </p:set>
                                    <p:animScale>
                                      <p:cBhvr>
                                        <p:cTn id="25" dur="1000" decel="50000" fill="hold">
                                          <p:stCondLst>
                                            <p:cond delay="0"/>
                                          </p:stCondLst>
                                        </p:cTn>
                                        <p:tgtEl>
                                          <p:spTgt spid="12185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1859">
                                            <p:txEl>
                                              <p:pRg st="1" end="1"/>
                                            </p:txEl>
                                          </p:spTgt>
                                        </p:tgtEl>
                                        <p:attrNameLst>
                                          <p:attrName>ppt_x</p:attrName>
                                          <p:attrName>ppt_y</p:attrName>
                                        </p:attrNameLst>
                                      </p:cBhvr>
                                    </p:animMotion>
                                    <p:animEffect transition="in" filter="fade">
                                      <p:cBhvr>
                                        <p:cTn id="27" dur="1000"/>
                                        <p:tgtEl>
                                          <p:spTgt spid="121859">
                                            <p:txEl>
                                              <p:pRg st="1" end="1"/>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121859">
                                            <p:txEl>
                                              <p:pRg st="2" end="2"/>
                                            </p:txEl>
                                          </p:spTgt>
                                        </p:tgtEl>
                                        <p:attrNameLst>
                                          <p:attrName>style.visibility</p:attrName>
                                        </p:attrNameLst>
                                      </p:cBhvr>
                                      <p:to>
                                        <p:strVal val="visible"/>
                                      </p:to>
                                    </p:set>
                                    <p:animScale>
                                      <p:cBhvr>
                                        <p:cTn id="30" dur="1000" decel="50000" fill="hold">
                                          <p:stCondLst>
                                            <p:cond delay="0"/>
                                          </p:stCondLst>
                                        </p:cTn>
                                        <p:tgtEl>
                                          <p:spTgt spid="1218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1859">
                                            <p:txEl>
                                              <p:pRg st="2" end="2"/>
                                            </p:txEl>
                                          </p:spTgt>
                                        </p:tgtEl>
                                        <p:attrNameLst>
                                          <p:attrName>ppt_x</p:attrName>
                                          <p:attrName>ppt_y</p:attrName>
                                        </p:attrNameLst>
                                      </p:cBhvr>
                                    </p:animMotion>
                                    <p:animEffect transition="in" filter="fade">
                                      <p:cBhvr>
                                        <p:cTn id="32" dur="1000"/>
                                        <p:tgtEl>
                                          <p:spTgt spid="121859">
                                            <p:txEl>
                                              <p:pRg st="2" end="2"/>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121859">
                                            <p:txEl>
                                              <p:pRg st="3" end="3"/>
                                            </p:txEl>
                                          </p:spTgt>
                                        </p:tgtEl>
                                        <p:attrNameLst>
                                          <p:attrName>style.visibility</p:attrName>
                                        </p:attrNameLst>
                                      </p:cBhvr>
                                      <p:to>
                                        <p:strVal val="visible"/>
                                      </p:to>
                                    </p:set>
                                    <p:animScale>
                                      <p:cBhvr>
                                        <p:cTn id="35" dur="1000" decel="50000" fill="hold">
                                          <p:stCondLst>
                                            <p:cond delay="0"/>
                                          </p:stCondLst>
                                        </p:cTn>
                                        <p:tgtEl>
                                          <p:spTgt spid="12185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21859">
                                            <p:txEl>
                                              <p:pRg st="3" end="3"/>
                                            </p:txEl>
                                          </p:spTgt>
                                        </p:tgtEl>
                                        <p:attrNameLst>
                                          <p:attrName>ppt_x</p:attrName>
                                          <p:attrName>ppt_y</p:attrName>
                                        </p:attrNameLst>
                                      </p:cBhvr>
                                    </p:animMotion>
                                    <p:animEffect transition="in" filter="fade">
                                      <p:cBhvr>
                                        <p:cTn id="37" dur="1000"/>
                                        <p:tgtEl>
                                          <p:spTgt spid="121859">
                                            <p:txEl>
                                              <p:pRg st="3" end="3"/>
                                            </p:txEl>
                                          </p:spTgt>
                                        </p:tgtEl>
                                      </p:cBhvr>
                                    </p:animEffect>
                                  </p:childTnLst>
                                </p:cTn>
                              </p:par>
                            </p:childTnLst>
                          </p:cTn>
                        </p:par>
                        <p:par>
                          <p:cTn id="38" fill="hold" nodeType="afterGroup">
                            <p:stCondLst>
                              <p:cond delay="1000"/>
                            </p:stCondLst>
                            <p:childTnLst>
                              <p:par>
                                <p:cTn id="39" presetID="30" presetClass="entr" presetSubtype="0" fill="hold" nodeType="afterEffect">
                                  <p:stCondLst>
                                    <p:cond delay="0"/>
                                  </p:stCondLst>
                                  <p:childTnLst>
                                    <p:set>
                                      <p:cBhvr>
                                        <p:cTn id="40" dur="1" fill="hold">
                                          <p:stCondLst>
                                            <p:cond delay="0"/>
                                          </p:stCondLst>
                                        </p:cTn>
                                        <p:tgtEl>
                                          <p:spTgt spid="121865"/>
                                        </p:tgtEl>
                                        <p:attrNameLst>
                                          <p:attrName>style.visibility</p:attrName>
                                        </p:attrNameLst>
                                      </p:cBhvr>
                                      <p:to>
                                        <p:strVal val="visible"/>
                                      </p:to>
                                    </p:set>
                                    <p:animEffect transition="in" filter="fade">
                                      <p:cBhvr>
                                        <p:cTn id="41" dur="800" decel="100000"/>
                                        <p:tgtEl>
                                          <p:spTgt spid="121865"/>
                                        </p:tgtEl>
                                      </p:cBhvr>
                                    </p:animEffect>
                                    <p:anim calcmode="lin" valueType="num">
                                      <p:cBhvr>
                                        <p:cTn id="42" dur="800" decel="100000" fill="hold"/>
                                        <p:tgtEl>
                                          <p:spTgt spid="121865"/>
                                        </p:tgtEl>
                                        <p:attrNameLst>
                                          <p:attrName>style.rotation</p:attrName>
                                        </p:attrNameLst>
                                      </p:cBhvr>
                                      <p:tavLst>
                                        <p:tav tm="0">
                                          <p:val>
                                            <p:fltVal val="-90"/>
                                          </p:val>
                                        </p:tav>
                                        <p:tav tm="100000">
                                          <p:val>
                                            <p:fltVal val="0"/>
                                          </p:val>
                                        </p:tav>
                                      </p:tavLst>
                                    </p:anim>
                                    <p:anim calcmode="lin" valueType="num">
                                      <p:cBhvr>
                                        <p:cTn id="43" dur="800" decel="100000" fill="hold"/>
                                        <p:tgtEl>
                                          <p:spTgt spid="121865"/>
                                        </p:tgtEl>
                                        <p:attrNameLst>
                                          <p:attrName>ppt_x</p:attrName>
                                        </p:attrNameLst>
                                      </p:cBhvr>
                                      <p:tavLst>
                                        <p:tav tm="0">
                                          <p:val>
                                            <p:strVal val="#ppt_x+0.4"/>
                                          </p:val>
                                        </p:tav>
                                        <p:tav tm="100000">
                                          <p:val>
                                            <p:strVal val="#ppt_x-0.05"/>
                                          </p:val>
                                        </p:tav>
                                      </p:tavLst>
                                    </p:anim>
                                    <p:anim calcmode="lin" valueType="num">
                                      <p:cBhvr>
                                        <p:cTn id="44" dur="800" decel="100000" fill="hold"/>
                                        <p:tgtEl>
                                          <p:spTgt spid="12186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2186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21865"/>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nodeType="clickEffect">
                                  <p:stCondLst>
                                    <p:cond delay="0"/>
                                  </p:stCondLst>
                                  <p:childTnLst>
                                    <p:set>
                                      <p:cBhvr>
                                        <p:cTn id="50" dur="1" fill="hold">
                                          <p:stCondLst>
                                            <p:cond delay="0"/>
                                          </p:stCondLst>
                                        </p:cTn>
                                        <p:tgtEl>
                                          <p:spTgt spid="121859">
                                            <p:txEl>
                                              <p:pRg st="4" end="4"/>
                                            </p:txEl>
                                          </p:spTgt>
                                        </p:tgtEl>
                                        <p:attrNameLst>
                                          <p:attrName>style.visibility</p:attrName>
                                        </p:attrNameLst>
                                      </p:cBhvr>
                                      <p:to>
                                        <p:strVal val="visible"/>
                                      </p:to>
                                    </p:set>
                                    <p:animScale>
                                      <p:cBhvr>
                                        <p:cTn id="51" dur="1000" decel="50000" fill="hold">
                                          <p:stCondLst>
                                            <p:cond delay="0"/>
                                          </p:stCondLst>
                                        </p:cTn>
                                        <p:tgtEl>
                                          <p:spTgt spid="1218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1859">
                                            <p:txEl>
                                              <p:pRg st="4" end="4"/>
                                            </p:txEl>
                                          </p:spTgt>
                                        </p:tgtEl>
                                        <p:attrNameLst>
                                          <p:attrName>ppt_x</p:attrName>
                                          <p:attrName>ppt_y</p:attrName>
                                        </p:attrNameLst>
                                      </p:cBhvr>
                                    </p:animMotion>
                                    <p:animEffect transition="in" filter="fade">
                                      <p:cBhvr>
                                        <p:cTn id="53" dur="1000"/>
                                        <p:tgtEl>
                                          <p:spTgt spid="121859">
                                            <p:txEl>
                                              <p:pRg st="4" end="4"/>
                                            </p:txEl>
                                          </p:spTgt>
                                        </p:tgtEl>
                                      </p:cBhvr>
                                    </p:animEffect>
                                  </p:childTnLst>
                                </p:cTn>
                              </p:par>
                              <p:par>
                                <p:cTn id="54" presetID="52" presetClass="entr" presetSubtype="0" fill="hold" nodeType="withEffect">
                                  <p:stCondLst>
                                    <p:cond delay="0"/>
                                  </p:stCondLst>
                                  <p:childTnLst>
                                    <p:set>
                                      <p:cBhvr>
                                        <p:cTn id="55" dur="1" fill="hold">
                                          <p:stCondLst>
                                            <p:cond delay="0"/>
                                          </p:stCondLst>
                                        </p:cTn>
                                        <p:tgtEl>
                                          <p:spTgt spid="121859">
                                            <p:txEl>
                                              <p:pRg st="5" end="5"/>
                                            </p:txEl>
                                          </p:spTgt>
                                        </p:tgtEl>
                                        <p:attrNameLst>
                                          <p:attrName>style.visibility</p:attrName>
                                        </p:attrNameLst>
                                      </p:cBhvr>
                                      <p:to>
                                        <p:strVal val="visible"/>
                                      </p:to>
                                    </p:set>
                                    <p:animScale>
                                      <p:cBhvr>
                                        <p:cTn id="56" dur="1000" decel="50000" fill="hold">
                                          <p:stCondLst>
                                            <p:cond delay="0"/>
                                          </p:stCondLst>
                                        </p:cTn>
                                        <p:tgtEl>
                                          <p:spTgt spid="12185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1859">
                                            <p:txEl>
                                              <p:pRg st="5" end="5"/>
                                            </p:txEl>
                                          </p:spTgt>
                                        </p:tgtEl>
                                        <p:attrNameLst>
                                          <p:attrName>ppt_x</p:attrName>
                                          <p:attrName>ppt_y</p:attrName>
                                        </p:attrNameLst>
                                      </p:cBhvr>
                                    </p:animMotion>
                                    <p:animEffect transition="in" filter="fade">
                                      <p:cBhvr>
                                        <p:cTn id="58" dur="1000"/>
                                        <p:tgtEl>
                                          <p:spTgt spid="121859">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nodeType="clickEffect">
                                  <p:stCondLst>
                                    <p:cond delay="0"/>
                                  </p:stCondLst>
                                  <p:iterate type="lt">
                                    <p:tmPct val="10000"/>
                                  </p:iterate>
                                  <p:childTnLst>
                                    <p:set>
                                      <p:cBhvr>
                                        <p:cTn id="62" dur="1" fill="hold">
                                          <p:stCondLst>
                                            <p:cond delay="0"/>
                                          </p:stCondLst>
                                        </p:cTn>
                                        <p:tgtEl>
                                          <p:spTgt spid="121859">
                                            <p:txEl>
                                              <p:pRg st="6" end="6"/>
                                            </p:txEl>
                                          </p:spTgt>
                                        </p:tgtEl>
                                        <p:attrNameLst>
                                          <p:attrName>style.visibility</p:attrName>
                                        </p:attrNameLst>
                                      </p:cBhvr>
                                      <p:to>
                                        <p:strVal val="visible"/>
                                      </p:to>
                                    </p:set>
                                    <p:anim calcmode="lin" valueType="num">
                                      <p:cBhvr>
                                        <p:cTn id="63" dur="500" fill="hold"/>
                                        <p:tgtEl>
                                          <p:spTgt spid="12185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21859">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12185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2185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21859">
                                            <p:txEl>
                                              <p:pRg st="6" end="6"/>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121859">
                                            <p:txEl>
                                              <p:pRg st="7" end="7"/>
                                            </p:txEl>
                                          </p:spTgt>
                                        </p:tgtEl>
                                        <p:attrNameLst>
                                          <p:attrName>style.visibility</p:attrName>
                                        </p:attrNameLst>
                                      </p:cBhvr>
                                      <p:to>
                                        <p:strVal val="visible"/>
                                      </p:to>
                                    </p:set>
                                    <p:anim calcmode="lin" valueType="num">
                                      <p:cBhvr>
                                        <p:cTn id="70" dur="500" fill="hold"/>
                                        <p:tgtEl>
                                          <p:spTgt spid="12185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1859">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12185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185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21859">
                                            <p:txEl>
                                              <p:pRg st="7" end="7"/>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121859">
                                            <p:txEl>
                                              <p:pRg st="8" end="8"/>
                                            </p:txEl>
                                          </p:spTgt>
                                        </p:tgtEl>
                                        <p:attrNameLst>
                                          <p:attrName>style.visibility</p:attrName>
                                        </p:attrNameLst>
                                      </p:cBhvr>
                                      <p:to>
                                        <p:strVal val="visible"/>
                                      </p:to>
                                    </p:set>
                                    <p:anim calcmode="lin" valueType="num">
                                      <p:cBhvr>
                                        <p:cTn id="77" dur="500" fill="hold"/>
                                        <p:tgtEl>
                                          <p:spTgt spid="12185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21859">
                                            <p:txEl>
                                              <p:pRg st="8" end="8"/>
                                            </p:txEl>
                                          </p:spTgt>
                                        </p:tgtEl>
                                        <p:attrNameLst>
                                          <p:attrName>ppt_y</p:attrName>
                                        </p:attrNameLst>
                                      </p:cBhvr>
                                      <p:tavLst>
                                        <p:tav tm="0">
                                          <p:val>
                                            <p:strVal val="#ppt_y"/>
                                          </p:val>
                                        </p:tav>
                                        <p:tav tm="100000">
                                          <p:val>
                                            <p:strVal val="#ppt_y"/>
                                          </p:val>
                                        </p:tav>
                                      </p:tavLst>
                                    </p:anim>
                                    <p:anim calcmode="lin" valueType="num">
                                      <p:cBhvr>
                                        <p:cTn id="79" dur="500" fill="hold"/>
                                        <p:tgtEl>
                                          <p:spTgt spid="12185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2185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21859">
                                            <p:txEl>
                                              <p:pRg st="8" end="8"/>
                                            </p:txEl>
                                          </p:spTgt>
                                        </p:tgtEl>
                                      </p:cBhvr>
                                    </p:animEffect>
                                  </p:childTnLst>
                                </p:cTn>
                              </p:par>
                              <p:par>
                                <p:cTn id="82" presetID="41" presetClass="entr" presetSubtype="0" fill="hold" nodeType="withEffect">
                                  <p:stCondLst>
                                    <p:cond delay="0"/>
                                  </p:stCondLst>
                                  <p:iterate type="lt">
                                    <p:tmPct val="10000"/>
                                  </p:iterate>
                                  <p:childTnLst>
                                    <p:set>
                                      <p:cBhvr>
                                        <p:cTn id="83" dur="1" fill="hold">
                                          <p:stCondLst>
                                            <p:cond delay="0"/>
                                          </p:stCondLst>
                                        </p:cTn>
                                        <p:tgtEl>
                                          <p:spTgt spid="121859">
                                            <p:txEl>
                                              <p:pRg st="9" end="9"/>
                                            </p:txEl>
                                          </p:spTgt>
                                        </p:tgtEl>
                                        <p:attrNameLst>
                                          <p:attrName>style.visibility</p:attrName>
                                        </p:attrNameLst>
                                      </p:cBhvr>
                                      <p:to>
                                        <p:strVal val="visible"/>
                                      </p:to>
                                    </p:set>
                                    <p:anim calcmode="lin" valueType="num">
                                      <p:cBhvr>
                                        <p:cTn id="84" dur="500" fill="hold"/>
                                        <p:tgtEl>
                                          <p:spTgt spid="121859">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21859">
                                            <p:txEl>
                                              <p:pRg st="9" end="9"/>
                                            </p:txEl>
                                          </p:spTgt>
                                        </p:tgtEl>
                                        <p:attrNameLst>
                                          <p:attrName>ppt_y</p:attrName>
                                        </p:attrNameLst>
                                      </p:cBhvr>
                                      <p:tavLst>
                                        <p:tav tm="0">
                                          <p:val>
                                            <p:strVal val="#ppt_y"/>
                                          </p:val>
                                        </p:tav>
                                        <p:tav tm="100000">
                                          <p:val>
                                            <p:strVal val="#ppt_y"/>
                                          </p:val>
                                        </p:tav>
                                      </p:tavLst>
                                    </p:anim>
                                    <p:anim calcmode="lin" valueType="num">
                                      <p:cBhvr>
                                        <p:cTn id="86" dur="500" fill="hold"/>
                                        <p:tgtEl>
                                          <p:spTgt spid="121859">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21859">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21859">
                                            <p:txEl>
                                              <p:pRg st="9" end="9"/>
                                            </p:txEl>
                                          </p:spTgt>
                                        </p:tgtEl>
                                      </p:cBhvr>
                                    </p:animEffect>
                                  </p:childTnLst>
                                </p:cTn>
                              </p:par>
                              <p:par>
                                <p:cTn id="89" presetID="41" presetClass="entr" presetSubtype="0" fill="hold" nodeType="withEffect">
                                  <p:stCondLst>
                                    <p:cond delay="0"/>
                                  </p:stCondLst>
                                  <p:iterate type="lt">
                                    <p:tmPct val="10000"/>
                                  </p:iterate>
                                  <p:childTnLst>
                                    <p:set>
                                      <p:cBhvr>
                                        <p:cTn id="90" dur="1" fill="hold">
                                          <p:stCondLst>
                                            <p:cond delay="0"/>
                                          </p:stCondLst>
                                        </p:cTn>
                                        <p:tgtEl>
                                          <p:spTgt spid="121859">
                                            <p:txEl>
                                              <p:pRg st="10" end="10"/>
                                            </p:txEl>
                                          </p:spTgt>
                                        </p:tgtEl>
                                        <p:attrNameLst>
                                          <p:attrName>style.visibility</p:attrName>
                                        </p:attrNameLst>
                                      </p:cBhvr>
                                      <p:to>
                                        <p:strVal val="visible"/>
                                      </p:to>
                                    </p:set>
                                    <p:anim calcmode="lin" valueType="num">
                                      <p:cBhvr>
                                        <p:cTn id="91" dur="500" fill="hold"/>
                                        <p:tgtEl>
                                          <p:spTgt spid="121859">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1859">
                                            <p:txEl>
                                              <p:pRg st="10" end="10"/>
                                            </p:txEl>
                                          </p:spTgt>
                                        </p:tgtEl>
                                        <p:attrNameLst>
                                          <p:attrName>ppt_y</p:attrName>
                                        </p:attrNameLst>
                                      </p:cBhvr>
                                      <p:tavLst>
                                        <p:tav tm="0">
                                          <p:val>
                                            <p:strVal val="#ppt_y"/>
                                          </p:val>
                                        </p:tav>
                                        <p:tav tm="100000">
                                          <p:val>
                                            <p:strVal val="#ppt_y"/>
                                          </p:val>
                                        </p:tav>
                                      </p:tavLst>
                                    </p:anim>
                                    <p:anim calcmode="lin" valueType="num">
                                      <p:cBhvr>
                                        <p:cTn id="93" dur="500" fill="hold"/>
                                        <p:tgtEl>
                                          <p:spTgt spid="121859">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1859">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18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2883" name="Rectangle 3"/>
          <p:cNvSpPr>
            <a:spLocks noGrp="1" noChangeArrowheads="1"/>
          </p:cNvSpPr>
          <p:nvPr>
            <p:ph type="body" idx="1"/>
          </p:nvPr>
        </p:nvSpPr>
        <p:spPr/>
        <p:txBody>
          <a:bodyPr/>
          <a:lstStyle/>
          <a:p>
            <a:r>
              <a:rPr lang="en-US" altLang="en-US" dirty="0"/>
              <a:t>How then, do we try to understand the actions of others elsewhere?</a:t>
            </a:r>
          </a:p>
          <a:p>
            <a:r>
              <a:rPr lang="en-US" altLang="en-US" dirty="0"/>
              <a:t>For example: the Middle East, the Congo, the United States….</a:t>
            </a:r>
          </a:p>
        </p:txBody>
      </p:sp>
      <p:pic>
        <p:nvPicPr>
          <p:cNvPr id="122885" name="Picture 5" descr="Demonstrations-spread-to--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0888"/>
            <a:ext cx="3384550" cy="2297112"/>
          </a:xfrm>
          <a:prstGeom prst="rect">
            <a:avLst/>
          </a:prstGeom>
          <a:noFill/>
          <a:extLst>
            <a:ext uri="{909E8E84-426E-40DD-AFC4-6F175D3DCCD1}">
              <a14:hiddenFill xmlns:a14="http://schemas.microsoft.com/office/drawing/2010/main">
                <a:solidFill>
                  <a:srgbClr val="FFFFFF"/>
                </a:solidFill>
              </a14:hiddenFill>
            </a:ext>
          </a:extLst>
        </p:spPr>
      </p:pic>
      <p:pic>
        <p:nvPicPr>
          <p:cNvPr id="122887" name="Picture 7" descr="child_soldiers_in_the_co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378200" cy="25003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232909"/>
            <a:ext cx="3314218" cy="224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0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Scale>
                                      <p:cBhvr>
                                        <p:cTn id="7" dur="1000" decel="50000" fill="hold">
                                          <p:stCondLst>
                                            <p:cond delay="0"/>
                                          </p:stCondLst>
                                        </p:cTn>
                                        <p:tgtEl>
                                          <p:spTgt spid="1228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2883">
                                            <p:txEl>
                                              <p:pRg st="0" end="0"/>
                                            </p:txEl>
                                          </p:spTgt>
                                        </p:tgtEl>
                                        <p:attrNameLst>
                                          <p:attrName>ppt_x</p:attrName>
                                          <p:attrName>ppt_y</p:attrName>
                                        </p:attrNameLst>
                                      </p:cBhvr>
                                    </p:animMotion>
                                    <p:animEffect transition="in" filter="fade">
                                      <p:cBhvr>
                                        <p:cTn id="9" dur="1000"/>
                                        <p:tgtEl>
                                          <p:spTgt spid="1228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22883">
                                            <p:txEl>
                                              <p:pRg st="1" end="1"/>
                                            </p:txEl>
                                          </p:spTgt>
                                        </p:tgtEl>
                                        <p:attrNameLst>
                                          <p:attrName>style.visibility</p:attrName>
                                        </p:attrNameLst>
                                      </p:cBhvr>
                                      <p:to>
                                        <p:strVal val="visible"/>
                                      </p:to>
                                    </p:set>
                                    <p:anim calcmode="lin" valueType="num">
                                      <p:cBhvr>
                                        <p:cTn id="14" dur="500" fill="hold"/>
                                        <p:tgtEl>
                                          <p:spTgt spid="1228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288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228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28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2883">
                                            <p:txEl>
                                              <p:pRg st="1" end="1"/>
                                            </p:txEl>
                                          </p:spTgt>
                                        </p:tgtEl>
                                      </p:cBhvr>
                                    </p:animEffect>
                                  </p:childTnLst>
                                </p:cTn>
                              </p:par>
                            </p:childTnLst>
                          </p:cTn>
                        </p:par>
                        <p:par>
                          <p:cTn id="19" fill="hold" nodeType="afterGroup">
                            <p:stCondLst>
                              <p:cond delay="3000"/>
                            </p:stCondLst>
                            <p:childTnLst>
                              <p:par>
                                <p:cTn id="20" presetID="42" presetClass="entr" presetSubtype="0" fill="hold"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fade">
                                      <p:cBhvr>
                                        <p:cTn id="22" dur="1000"/>
                                        <p:tgtEl>
                                          <p:spTgt spid="122885"/>
                                        </p:tgtEl>
                                      </p:cBhvr>
                                    </p:animEffect>
                                    <p:anim calcmode="lin" valueType="num">
                                      <p:cBhvr>
                                        <p:cTn id="23" dur="1000" fill="hold"/>
                                        <p:tgtEl>
                                          <p:spTgt spid="122885"/>
                                        </p:tgtEl>
                                        <p:attrNameLst>
                                          <p:attrName>ppt_x</p:attrName>
                                        </p:attrNameLst>
                                      </p:cBhvr>
                                      <p:tavLst>
                                        <p:tav tm="0">
                                          <p:val>
                                            <p:strVal val="#ppt_x"/>
                                          </p:val>
                                        </p:tav>
                                        <p:tav tm="100000">
                                          <p:val>
                                            <p:strVal val="#ppt_x"/>
                                          </p:val>
                                        </p:tav>
                                      </p:tavLst>
                                    </p:anim>
                                    <p:anim calcmode="lin" valueType="num">
                                      <p:cBhvr>
                                        <p:cTn id="24" dur="1000" fill="hold"/>
                                        <p:tgtEl>
                                          <p:spTgt spid="12288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4000"/>
                            </p:stCondLst>
                            <p:childTnLst>
                              <p:par>
                                <p:cTn id="26" presetID="47" presetClass="entr" presetSubtype="0" fill="hold" nodeType="afterEffect">
                                  <p:stCondLst>
                                    <p:cond delay="0"/>
                                  </p:stCondLst>
                                  <p:childTnLst>
                                    <p:set>
                                      <p:cBhvr>
                                        <p:cTn id="27" dur="1" fill="hold">
                                          <p:stCondLst>
                                            <p:cond delay="0"/>
                                          </p:stCondLst>
                                        </p:cTn>
                                        <p:tgtEl>
                                          <p:spTgt spid="122887"/>
                                        </p:tgtEl>
                                        <p:attrNameLst>
                                          <p:attrName>style.visibility</p:attrName>
                                        </p:attrNameLst>
                                      </p:cBhvr>
                                      <p:to>
                                        <p:strVal val="visible"/>
                                      </p:to>
                                    </p:set>
                                    <p:animEffect transition="in" filter="fade">
                                      <p:cBhvr>
                                        <p:cTn id="28" dur="1000"/>
                                        <p:tgtEl>
                                          <p:spTgt spid="122887"/>
                                        </p:tgtEl>
                                      </p:cBhvr>
                                    </p:animEffect>
                                    <p:anim calcmode="lin" valueType="num">
                                      <p:cBhvr>
                                        <p:cTn id="29" dur="1000" fill="hold"/>
                                        <p:tgtEl>
                                          <p:spTgt spid="122887"/>
                                        </p:tgtEl>
                                        <p:attrNameLst>
                                          <p:attrName>ppt_x</p:attrName>
                                        </p:attrNameLst>
                                      </p:cBhvr>
                                      <p:tavLst>
                                        <p:tav tm="0">
                                          <p:val>
                                            <p:strVal val="#ppt_x"/>
                                          </p:val>
                                        </p:tav>
                                        <p:tav tm="100000">
                                          <p:val>
                                            <p:strVal val="#ppt_x"/>
                                          </p:val>
                                        </p:tav>
                                      </p:tavLst>
                                    </p:anim>
                                    <p:anim calcmode="lin" valueType="num">
                                      <p:cBhvr>
                                        <p:cTn id="30" dur="1000" fill="hold"/>
                                        <p:tgtEl>
                                          <p:spTgt spid="1228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3907" name="Rectangle 3"/>
          <p:cNvSpPr>
            <a:spLocks noGrp="1" noChangeArrowheads="1"/>
          </p:cNvSpPr>
          <p:nvPr>
            <p:ph type="body" idx="1"/>
          </p:nvPr>
        </p:nvSpPr>
        <p:spPr/>
        <p:txBody>
          <a:bodyPr/>
          <a:lstStyle/>
          <a:p>
            <a:r>
              <a:rPr lang="en-US" altLang="en-US" sz="2800">
                <a:effectLst/>
              </a:rPr>
              <a:t>My privileged view of trying to understand what is happening in other parts of the world has limited contextual background</a:t>
            </a:r>
          </a:p>
          <a:p>
            <a:r>
              <a:rPr lang="en-US" altLang="en-US" sz="2800">
                <a:effectLst/>
              </a:rPr>
              <a:t>Since I am removed from their world, and I experience it through the filtered and biased views of television news editors (as well through the filters of my own biases), I may not be getting the complete story and may find myself divorced from some of the contextual nature of the activities that are taking place</a:t>
            </a:r>
          </a:p>
        </p:txBody>
      </p:sp>
    </p:spTree>
    <p:extLst>
      <p:ext uri="{BB962C8B-B14F-4D97-AF65-F5344CB8AC3E}">
        <p14:creationId xmlns:p14="http://schemas.microsoft.com/office/powerpoint/2010/main" val="1732949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Scale>
                                      <p:cBhvr>
                                        <p:cTn id="7" dur="1000" decel="50000" fill="hold">
                                          <p:stCondLst>
                                            <p:cond delay="0"/>
                                          </p:stCondLst>
                                        </p:cTn>
                                        <p:tgtEl>
                                          <p:spTgt spid="12390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3907">
                                            <p:txEl>
                                              <p:pRg st="0" end="0"/>
                                            </p:txEl>
                                          </p:spTgt>
                                        </p:tgtEl>
                                        <p:attrNameLst>
                                          <p:attrName>ppt_x</p:attrName>
                                          <p:attrName>ppt_y</p:attrName>
                                        </p:attrNameLst>
                                      </p:cBhvr>
                                    </p:animMotion>
                                    <p:animEffect transition="in" filter="fade">
                                      <p:cBhvr>
                                        <p:cTn id="9" dur="1000"/>
                                        <p:tgtEl>
                                          <p:spTgt spid="1239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3907">
                                            <p:txEl>
                                              <p:pRg st="1" end="1"/>
                                            </p:txEl>
                                          </p:spTgt>
                                        </p:tgtEl>
                                        <p:attrNameLst>
                                          <p:attrName>style.visibility</p:attrName>
                                        </p:attrNameLst>
                                      </p:cBhvr>
                                      <p:to>
                                        <p:strVal val="visible"/>
                                      </p:to>
                                    </p:set>
                                    <p:animScale>
                                      <p:cBhvr>
                                        <p:cTn id="14" dur="1000" decel="50000" fill="hold">
                                          <p:stCondLst>
                                            <p:cond delay="0"/>
                                          </p:stCondLst>
                                        </p:cTn>
                                        <p:tgtEl>
                                          <p:spTgt spid="12390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3907">
                                            <p:txEl>
                                              <p:pRg st="1" end="1"/>
                                            </p:txEl>
                                          </p:spTgt>
                                        </p:tgtEl>
                                        <p:attrNameLst>
                                          <p:attrName>ppt_x</p:attrName>
                                          <p:attrName>ppt_y</p:attrName>
                                        </p:attrNameLst>
                                      </p:cBhvr>
                                    </p:animMotion>
                                    <p:animEffect transition="in" filter="fade">
                                      <p:cBhvr>
                                        <p:cTn id="16" dur="1000"/>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altLang="en-US" sz="3600"/>
              <a:t>The ABC’s of Critical Thinking</a:t>
            </a:r>
          </a:p>
        </p:txBody>
      </p:sp>
      <p:sp>
        <p:nvSpPr>
          <p:cNvPr id="7171" name="Rectangle 3"/>
          <p:cNvSpPr>
            <a:spLocks noGrp="1" noChangeArrowheads="1"/>
          </p:cNvSpPr>
          <p:nvPr>
            <p:ph type="body" idx="1"/>
          </p:nvPr>
        </p:nvSpPr>
        <p:spPr>
          <a:xfrm>
            <a:off x="468313" y="1628775"/>
            <a:ext cx="8229600" cy="4530725"/>
          </a:xfrm>
          <a:noFill/>
          <a:ln/>
        </p:spPr>
        <p:txBody>
          <a:bodyPr/>
          <a:lstStyle/>
          <a:p>
            <a:pPr marL="609600" indent="-609600"/>
            <a:r>
              <a:rPr lang="en-US" altLang="en-US"/>
              <a:t>The ABCs (DEFs) of Critical Thinking</a:t>
            </a:r>
          </a:p>
          <a:p>
            <a:pPr marL="609600" indent="-609600"/>
            <a:r>
              <a:rPr lang="en-US" altLang="en-US"/>
              <a:t>A is for Argument</a:t>
            </a:r>
          </a:p>
          <a:p>
            <a:pPr marL="609600" indent="-609600"/>
            <a:r>
              <a:rPr lang="en-US" altLang="en-US"/>
              <a:t>B is for Bias</a:t>
            </a:r>
          </a:p>
          <a:p>
            <a:pPr marL="609600" indent="-609600"/>
            <a:r>
              <a:rPr lang="en-US" altLang="en-US"/>
              <a:t>C is for Context</a:t>
            </a:r>
          </a:p>
          <a:p>
            <a:pPr marL="609600" indent="-609600"/>
            <a:r>
              <a:rPr lang="en-US" altLang="en-US"/>
              <a:t>D is for Diagramming</a:t>
            </a:r>
          </a:p>
          <a:p>
            <a:pPr marL="609600" indent="-609600"/>
            <a:r>
              <a:rPr lang="en-US" altLang="en-US"/>
              <a:t>E is for Evidence</a:t>
            </a:r>
          </a:p>
          <a:p>
            <a:pPr marL="609600" indent="-609600"/>
            <a:r>
              <a:rPr lang="en-US" altLang="en-US"/>
              <a:t>F is for Fallacies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Scale>
                                      <p:cBhvr>
                                        <p:cTn id="15" dur="1000" decel="50000" fill="hold">
                                          <p:stCondLst>
                                            <p:cond delay="0"/>
                                          </p:stCondLst>
                                        </p:cTn>
                                        <p:tgtEl>
                                          <p:spTgt spid="7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171">
                                            <p:txEl>
                                              <p:pRg st="1" end="1"/>
                                            </p:txEl>
                                          </p:spTgt>
                                        </p:tgtEl>
                                        <p:attrNameLst>
                                          <p:attrName>ppt_x</p:attrName>
                                          <p:attrName>ppt_y</p:attrName>
                                        </p:attrNameLst>
                                      </p:cBhvr>
                                    </p:animMotion>
                                    <p:animEffect transition="in" filter="fade">
                                      <p:cBhvr>
                                        <p:cTn id="17" dur="10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Scale>
                                      <p:cBhvr>
                                        <p:cTn id="22" dur="1000" decel="50000" fill="hold">
                                          <p:stCondLst>
                                            <p:cond delay="0"/>
                                          </p:stCondLst>
                                        </p:cTn>
                                        <p:tgtEl>
                                          <p:spTgt spid="7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171">
                                            <p:txEl>
                                              <p:pRg st="2" end="2"/>
                                            </p:txEl>
                                          </p:spTgt>
                                        </p:tgtEl>
                                        <p:attrNameLst>
                                          <p:attrName>ppt_x</p:attrName>
                                          <p:attrName>ppt_y</p:attrName>
                                        </p:attrNameLst>
                                      </p:cBhvr>
                                    </p:animMotion>
                                    <p:animEffect transition="in" filter="fade">
                                      <p:cBhvr>
                                        <p:cTn id="24" dur="1000"/>
                                        <p:tgtEl>
                                          <p:spTgt spid="717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Scale>
                                      <p:cBhvr>
                                        <p:cTn id="29" dur="1000" decel="50000" fill="hold">
                                          <p:stCondLst>
                                            <p:cond delay="0"/>
                                          </p:stCondLst>
                                        </p:cTn>
                                        <p:tgtEl>
                                          <p:spTgt spid="7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171">
                                            <p:txEl>
                                              <p:pRg st="3" end="3"/>
                                            </p:txEl>
                                          </p:spTgt>
                                        </p:tgtEl>
                                        <p:attrNameLst>
                                          <p:attrName>ppt_x</p:attrName>
                                          <p:attrName>ppt_y</p:attrName>
                                        </p:attrNameLst>
                                      </p:cBhvr>
                                    </p:animMotion>
                                    <p:animEffect transition="in" filter="fade">
                                      <p:cBhvr>
                                        <p:cTn id="31" dur="1000"/>
                                        <p:tgtEl>
                                          <p:spTgt spid="717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Scale>
                                      <p:cBhvr>
                                        <p:cTn id="36" dur="1000" decel="50000" fill="hold">
                                          <p:stCondLst>
                                            <p:cond delay="0"/>
                                          </p:stCondLst>
                                        </p:cTn>
                                        <p:tgtEl>
                                          <p:spTgt spid="71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171">
                                            <p:txEl>
                                              <p:pRg st="4" end="4"/>
                                            </p:txEl>
                                          </p:spTgt>
                                        </p:tgtEl>
                                        <p:attrNameLst>
                                          <p:attrName>ppt_x</p:attrName>
                                          <p:attrName>ppt_y</p:attrName>
                                        </p:attrNameLst>
                                      </p:cBhvr>
                                    </p:animMotion>
                                    <p:animEffect transition="in" filter="fade">
                                      <p:cBhvr>
                                        <p:cTn id="38" dur="1000"/>
                                        <p:tgtEl>
                                          <p:spTgt spid="7171">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Scale>
                                      <p:cBhvr>
                                        <p:cTn id="43" dur="1000" decel="50000" fill="hold">
                                          <p:stCondLst>
                                            <p:cond delay="0"/>
                                          </p:stCondLst>
                                        </p:cTn>
                                        <p:tgtEl>
                                          <p:spTgt spid="71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171">
                                            <p:txEl>
                                              <p:pRg st="5" end="5"/>
                                            </p:txEl>
                                          </p:spTgt>
                                        </p:tgtEl>
                                        <p:attrNameLst>
                                          <p:attrName>ppt_x</p:attrName>
                                          <p:attrName>ppt_y</p:attrName>
                                        </p:attrNameLst>
                                      </p:cBhvr>
                                    </p:animMotion>
                                    <p:animEffect transition="in" filter="fade">
                                      <p:cBhvr>
                                        <p:cTn id="45" dur="1000"/>
                                        <p:tgtEl>
                                          <p:spTgt spid="7171">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7171">
                                            <p:txEl>
                                              <p:pRg st="6" end="6"/>
                                            </p:txEl>
                                          </p:spTgt>
                                        </p:tgtEl>
                                        <p:attrNameLst>
                                          <p:attrName>style.visibility</p:attrName>
                                        </p:attrNameLst>
                                      </p:cBhvr>
                                      <p:to>
                                        <p:strVal val="visible"/>
                                      </p:to>
                                    </p:set>
                                    <p:animScale>
                                      <p:cBhvr>
                                        <p:cTn id="50" dur="1000" decel="50000" fill="hold">
                                          <p:stCondLst>
                                            <p:cond delay="0"/>
                                          </p:stCondLst>
                                        </p:cTn>
                                        <p:tgtEl>
                                          <p:spTgt spid="717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7171">
                                            <p:txEl>
                                              <p:pRg st="6" end="6"/>
                                            </p:txEl>
                                          </p:spTgt>
                                        </p:tgtEl>
                                        <p:attrNameLst>
                                          <p:attrName>ppt_x</p:attrName>
                                          <p:attrName>ppt_y</p:attrName>
                                        </p:attrNameLst>
                                      </p:cBhvr>
                                    </p:animMotion>
                                    <p:animEffect transition="in" filter="fade">
                                      <p:cBhvr>
                                        <p:cTn id="52"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4931" name="Rectangle 3"/>
          <p:cNvSpPr>
            <a:spLocks noGrp="1" noChangeArrowheads="1"/>
          </p:cNvSpPr>
          <p:nvPr>
            <p:ph type="body" idx="1"/>
          </p:nvPr>
        </p:nvSpPr>
        <p:spPr/>
        <p:txBody>
          <a:bodyPr/>
          <a:lstStyle/>
          <a:p>
            <a:r>
              <a:rPr lang="en-US" altLang="en-US" sz="2800">
                <a:effectLst/>
              </a:rPr>
              <a:t>We need to be careful when interpreting information to make sure we have established enough background information to be able to acknowledge the context in which the information is being presented</a:t>
            </a:r>
          </a:p>
          <a:p>
            <a:r>
              <a:rPr lang="en-US" altLang="en-US" sz="2800">
                <a:effectLst/>
              </a:rPr>
              <a:t>In this way, when context is sufficient, we can more fairly interpret what is being presented and why the information is being presented in the way it is</a:t>
            </a:r>
          </a:p>
        </p:txBody>
      </p:sp>
    </p:spTree>
    <p:extLst>
      <p:ext uri="{BB962C8B-B14F-4D97-AF65-F5344CB8AC3E}">
        <p14:creationId xmlns:p14="http://schemas.microsoft.com/office/powerpoint/2010/main" val="419033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Scale>
                                      <p:cBhvr>
                                        <p:cTn id="7" dur="1000" decel="50000" fill="hold">
                                          <p:stCondLst>
                                            <p:cond delay="0"/>
                                          </p:stCondLst>
                                        </p:cTn>
                                        <p:tgtEl>
                                          <p:spTgt spid="1249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4931">
                                            <p:txEl>
                                              <p:pRg st="0" end="0"/>
                                            </p:txEl>
                                          </p:spTgt>
                                        </p:tgtEl>
                                        <p:attrNameLst>
                                          <p:attrName>ppt_x</p:attrName>
                                          <p:attrName>ppt_y</p:attrName>
                                        </p:attrNameLst>
                                      </p:cBhvr>
                                    </p:animMotion>
                                    <p:animEffect transition="in" filter="fade">
                                      <p:cBhvr>
                                        <p:cTn id="9" dur="1000"/>
                                        <p:tgtEl>
                                          <p:spTgt spid="1249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Scale>
                                      <p:cBhvr>
                                        <p:cTn id="14" dur="1000" decel="50000" fill="hold">
                                          <p:stCondLst>
                                            <p:cond delay="0"/>
                                          </p:stCondLst>
                                        </p:cTn>
                                        <p:tgtEl>
                                          <p:spTgt spid="1249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4931">
                                            <p:txEl>
                                              <p:pRg st="1" end="1"/>
                                            </p:txEl>
                                          </p:spTgt>
                                        </p:tgtEl>
                                        <p:attrNameLst>
                                          <p:attrName>ppt_x</p:attrName>
                                          <p:attrName>ppt_y</p:attrName>
                                        </p:attrNameLst>
                                      </p:cBhvr>
                                    </p:animMotion>
                                    <p:animEffect transition="in" filter="fade">
                                      <p:cBhvr>
                                        <p:cTn id="16" dur="1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5955" name="Rectangle 3"/>
          <p:cNvSpPr>
            <a:spLocks noGrp="1" noChangeArrowheads="1"/>
          </p:cNvSpPr>
          <p:nvPr>
            <p:ph type="body" idx="1"/>
          </p:nvPr>
        </p:nvSpPr>
        <p:spPr/>
        <p:txBody>
          <a:bodyPr/>
          <a:lstStyle/>
          <a:p>
            <a:pPr>
              <a:lnSpc>
                <a:spcPct val="90000"/>
              </a:lnSpc>
            </a:pPr>
            <a:r>
              <a:rPr lang="en-US" altLang="en-US" sz="2400"/>
              <a:t>Thought Experiment: Would you consume human remains?</a:t>
            </a:r>
          </a:p>
          <a:p>
            <a:pPr>
              <a:lnSpc>
                <a:spcPct val="90000"/>
              </a:lnSpc>
            </a:pPr>
            <a:r>
              <a:rPr lang="en-US" altLang="en-US" sz="2400" i="1"/>
              <a:t>Alive</a:t>
            </a:r>
          </a:p>
          <a:p>
            <a:pPr>
              <a:lnSpc>
                <a:spcPct val="90000"/>
              </a:lnSpc>
            </a:pPr>
            <a:r>
              <a:rPr lang="en-US" altLang="en-US" sz="2400"/>
              <a:t>On Oct. 13, 1972, a Uruguayan  </a:t>
            </a:r>
          </a:p>
          <a:p>
            <a:pPr>
              <a:lnSpc>
                <a:spcPct val="90000"/>
              </a:lnSpc>
              <a:buFont typeface="Wingdings" pitchFamily="2" charset="2"/>
              <a:buNone/>
            </a:pPr>
            <a:r>
              <a:rPr lang="en-US" altLang="en-US" sz="2400"/>
              <a:t>    rugby team crosses the Andes to </a:t>
            </a:r>
          </a:p>
          <a:p>
            <a:pPr>
              <a:lnSpc>
                <a:spcPct val="90000"/>
              </a:lnSpc>
              <a:buFont typeface="Wingdings" pitchFamily="2" charset="2"/>
              <a:buNone/>
            </a:pPr>
            <a:r>
              <a:rPr lang="en-US" altLang="en-US" sz="2400"/>
              <a:t>    play a game in Chile</a:t>
            </a:r>
          </a:p>
          <a:p>
            <a:pPr>
              <a:lnSpc>
                <a:spcPct val="90000"/>
              </a:lnSpc>
            </a:pPr>
            <a:r>
              <a:rPr lang="en-US" altLang="en-US" sz="2400"/>
              <a:t>The plane crashes</a:t>
            </a:r>
          </a:p>
          <a:p>
            <a:pPr>
              <a:lnSpc>
                <a:spcPct val="90000"/>
              </a:lnSpc>
            </a:pPr>
            <a:r>
              <a:rPr lang="en-US" altLang="en-US" sz="2400"/>
              <a:t>45 people were onboard when it </a:t>
            </a:r>
          </a:p>
          <a:p>
            <a:pPr>
              <a:lnSpc>
                <a:spcPct val="90000"/>
              </a:lnSpc>
              <a:buFont typeface="Wingdings" pitchFamily="2" charset="2"/>
              <a:buNone/>
            </a:pPr>
            <a:r>
              <a:rPr lang="en-US" altLang="en-US" sz="2400"/>
              <a:t>    crashed and 33 survived</a:t>
            </a:r>
          </a:p>
          <a:p>
            <a:pPr>
              <a:lnSpc>
                <a:spcPct val="90000"/>
              </a:lnSpc>
            </a:pPr>
            <a:r>
              <a:rPr lang="en-US" altLang="en-US" sz="2400"/>
              <a:t> When they were rescued on Dec. 23 </a:t>
            </a:r>
          </a:p>
          <a:p>
            <a:pPr>
              <a:lnSpc>
                <a:spcPct val="90000"/>
              </a:lnSpc>
              <a:buFont typeface="Wingdings" pitchFamily="2" charset="2"/>
              <a:buNone/>
            </a:pPr>
            <a:r>
              <a:rPr lang="en-US" altLang="en-US" sz="2400"/>
              <a:t>    72 days after the crash, only 16 were alive </a:t>
            </a:r>
          </a:p>
          <a:p>
            <a:pPr>
              <a:lnSpc>
                <a:spcPct val="90000"/>
              </a:lnSpc>
            </a:pPr>
            <a:endParaRPr lang="en-US" altLang="en-US" sz="2400"/>
          </a:p>
        </p:txBody>
      </p:sp>
      <p:pic>
        <p:nvPicPr>
          <p:cNvPr id="125957" name="Picture 5" descr="a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288" y="2781300"/>
            <a:ext cx="2833687"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9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595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59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59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59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125955">
                                            <p:txEl>
                                              <p:pRg st="1" end="1"/>
                                            </p:txEl>
                                          </p:spTgt>
                                        </p:tgtEl>
                                        <p:attrNameLst>
                                          <p:attrName>style.visibility</p:attrName>
                                        </p:attrNameLst>
                                      </p:cBhvr>
                                      <p:to>
                                        <p:strVal val="visible"/>
                                      </p:to>
                                    </p:set>
                                    <p:animEffect transition="in" filter="fade">
                                      <p:cBhvr>
                                        <p:cTn id="16" dur="1000"/>
                                        <p:tgtEl>
                                          <p:spTgt spid="125955">
                                            <p:txEl>
                                              <p:pRg st="1" end="1"/>
                                            </p:txEl>
                                          </p:spTgt>
                                        </p:tgtEl>
                                      </p:cBhvr>
                                    </p:animEffect>
                                    <p:anim calcmode="lin" valueType="num">
                                      <p:cBhvr>
                                        <p:cTn id="17" dur="10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25955">
                                            <p:txEl>
                                              <p:pRg st="1" end="1"/>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5957"/>
                                        </p:tgtEl>
                                        <p:attrNameLst>
                                          <p:attrName>style.visibility</p:attrName>
                                        </p:attrNameLst>
                                      </p:cBhvr>
                                      <p:to>
                                        <p:strVal val="visible"/>
                                      </p:to>
                                    </p:set>
                                    <p:animEffect transition="in" filter="fade">
                                      <p:cBhvr>
                                        <p:cTn id="22" dur="1000"/>
                                        <p:tgtEl>
                                          <p:spTgt spid="125957"/>
                                        </p:tgtEl>
                                      </p:cBhvr>
                                    </p:animEffect>
                                    <p:anim calcmode="lin" valueType="num">
                                      <p:cBhvr>
                                        <p:cTn id="23" dur="1000" fill="hold"/>
                                        <p:tgtEl>
                                          <p:spTgt spid="125957"/>
                                        </p:tgtEl>
                                        <p:attrNameLst>
                                          <p:attrName>ppt_x</p:attrName>
                                        </p:attrNameLst>
                                      </p:cBhvr>
                                      <p:tavLst>
                                        <p:tav tm="0">
                                          <p:val>
                                            <p:strVal val="#ppt_x"/>
                                          </p:val>
                                        </p:tav>
                                        <p:tav tm="100000">
                                          <p:val>
                                            <p:strVal val="#ppt_x"/>
                                          </p:val>
                                        </p:tav>
                                      </p:tavLst>
                                    </p:anim>
                                    <p:anim calcmode="lin" valueType="num">
                                      <p:cBhvr>
                                        <p:cTn id="24" dur="1000" fill="hold"/>
                                        <p:tgtEl>
                                          <p:spTgt spid="125957"/>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125955">
                                            <p:txEl>
                                              <p:pRg st="2" end="2"/>
                                            </p:txEl>
                                          </p:spTgt>
                                        </p:tgtEl>
                                        <p:attrNameLst>
                                          <p:attrName>style.visibility</p:attrName>
                                        </p:attrNameLst>
                                      </p:cBhvr>
                                      <p:to>
                                        <p:strVal val="visible"/>
                                      </p:to>
                                    </p:set>
                                    <p:animEffect transition="in" filter="fade">
                                      <p:cBhvr>
                                        <p:cTn id="29" dur="800" decel="100000"/>
                                        <p:tgtEl>
                                          <p:spTgt spid="125955">
                                            <p:txEl>
                                              <p:pRg st="2" end="2"/>
                                            </p:txEl>
                                          </p:spTgt>
                                        </p:tgtEl>
                                      </p:cBhvr>
                                    </p:animEffect>
                                    <p:anim calcmode="lin" valueType="num">
                                      <p:cBhvr>
                                        <p:cTn id="30" dur="800" decel="100000" fill="hold"/>
                                        <p:tgtEl>
                                          <p:spTgt spid="125955">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125955">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125955">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25955">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25955">
                                            <p:txEl>
                                              <p:pRg st="2" end="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125955">
                                            <p:txEl>
                                              <p:pRg st="3" end="3"/>
                                            </p:txEl>
                                          </p:spTgt>
                                        </p:tgtEl>
                                        <p:attrNameLst>
                                          <p:attrName>style.visibility</p:attrName>
                                        </p:attrNameLst>
                                      </p:cBhvr>
                                      <p:to>
                                        <p:strVal val="visible"/>
                                      </p:to>
                                    </p:set>
                                    <p:animEffect transition="in" filter="fade">
                                      <p:cBhvr>
                                        <p:cTn id="37" dur="800" decel="100000"/>
                                        <p:tgtEl>
                                          <p:spTgt spid="125955">
                                            <p:txEl>
                                              <p:pRg st="3" end="3"/>
                                            </p:txEl>
                                          </p:spTgt>
                                        </p:tgtEl>
                                      </p:cBhvr>
                                    </p:animEffect>
                                    <p:anim calcmode="lin" valueType="num">
                                      <p:cBhvr>
                                        <p:cTn id="38" dur="800" decel="100000" fill="hold"/>
                                        <p:tgtEl>
                                          <p:spTgt spid="12595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2595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2595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595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5955">
                                            <p:txEl>
                                              <p:pRg st="3" end="3"/>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125955">
                                            <p:txEl>
                                              <p:pRg st="4" end="4"/>
                                            </p:txEl>
                                          </p:spTgt>
                                        </p:tgtEl>
                                        <p:attrNameLst>
                                          <p:attrName>style.visibility</p:attrName>
                                        </p:attrNameLst>
                                      </p:cBhvr>
                                      <p:to>
                                        <p:strVal val="visible"/>
                                      </p:to>
                                    </p:set>
                                    <p:animEffect transition="in" filter="fade">
                                      <p:cBhvr>
                                        <p:cTn id="45" dur="800" decel="100000"/>
                                        <p:tgtEl>
                                          <p:spTgt spid="125955">
                                            <p:txEl>
                                              <p:pRg st="4" end="4"/>
                                            </p:txEl>
                                          </p:spTgt>
                                        </p:tgtEl>
                                      </p:cBhvr>
                                    </p:animEffect>
                                    <p:anim calcmode="lin" valueType="num">
                                      <p:cBhvr>
                                        <p:cTn id="46" dur="800" decel="100000" fill="hold"/>
                                        <p:tgtEl>
                                          <p:spTgt spid="125955">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25955">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25955">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25955">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2595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125955">
                                            <p:txEl>
                                              <p:pRg st="5" end="5"/>
                                            </p:txEl>
                                          </p:spTgt>
                                        </p:tgtEl>
                                        <p:attrNameLst>
                                          <p:attrName>style.visibility</p:attrName>
                                        </p:attrNameLst>
                                      </p:cBhvr>
                                      <p:to>
                                        <p:strVal val="visible"/>
                                      </p:to>
                                    </p:set>
                                    <p:animEffect transition="in" filter="fade">
                                      <p:cBhvr>
                                        <p:cTn id="55" dur="1000"/>
                                        <p:tgtEl>
                                          <p:spTgt spid="125955">
                                            <p:txEl>
                                              <p:pRg st="5" end="5"/>
                                            </p:txEl>
                                          </p:spTgt>
                                        </p:tgtEl>
                                      </p:cBhvr>
                                    </p:animEffect>
                                    <p:anim calcmode="lin" valueType="num">
                                      <p:cBhvr>
                                        <p:cTn id="56" dur="10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1259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2" presetClass="entr" presetSubtype="0" fill="hold" nodeType="clickEffect">
                                  <p:stCondLst>
                                    <p:cond delay="0"/>
                                  </p:stCondLst>
                                  <p:childTnLst>
                                    <p:set>
                                      <p:cBhvr>
                                        <p:cTn id="61" dur="1" fill="hold">
                                          <p:stCondLst>
                                            <p:cond delay="0"/>
                                          </p:stCondLst>
                                        </p:cTn>
                                        <p:tgtEl>
                                          <p:spTgt spid="125955">
                                            <p:txEl>
                                              <p:pRg st="6" end="6"/>
                                            </p:txEl>
                                          </p:spTgt>
                                        </p:tgtEl>
                                        <p:attrNameLst>
                                          <p:attrName>style.visibility</p:attrName>
                                        </p:attrNameLst>
                                      </p:cBhvr>
                                      <p:to>
                                        <p:strVal val="visible"/>
                                      </p:to>
                                    </p:set>
                                    <p:animScale>
                                      <p:cBhvr>
                                        <p:cTn id="62" dur="1000" decel="50000" fill="hold">
                                          <p:stCondLst>
                                            <p:cond delay="0"/>
                                          </p:stCondLst>
                                        </p:cTn>
                                        <p:tgtEl>
                                          <p:spTgt spid="12595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25955">
                                            <p:txEl>
                                              <p:pRg st="6" end="6"/>
                                            </p:txEl>
                                          </p:spTgt>
                                        </p:tgtEl>
                                        <p:attrNameLst>
                                          <p:attrName>ppt_x</p:attrName>
                                          <p:attrName>ppt_y</p:attrName>
                                        </p:attrNameLst>
                                      </p:cBhvr>
                                    </p:animMotion>
                                    <p:animEffect transition="in" filter="fade">
                                      <p:cBhvr>
                                        <p:cTn id="64" dur="1000"/>
                                        <p:tgtEl>
                                          <p:spTgt spid="125955">
                                            <p:txEl>
                                              <p:pRg st="6" end="6"/>
                                            </p:txEl>
                                          </p:spTgt>
                                        </p:tgtEl>
                                      </p:cBhvr>
                                    </p:animEffect>
                                  </p:childTnLst>
                                </p:cTn>
                              </p:par>
                              <p:par>
                                <p:cTn id="65" presetID="52" presetClass="entr" presetSubtype="0" fill="hold" nodeType="withEffect">
                                  <p:stCondLst>
                                    <p:cond delay="0"/>
                                  </p:stCondLst>
                                  <p:childTnLst>
                                    <p:set>
                                      <p:cBhvr>
                                        <p:cTn id="66" dur="1" fill="hold">
                                          <p:stCondLst>
                                            <p:cond delay="0"/>
                                          </p:stCondLst>
                                        </p:cTn>
                                        <p:tgtEl>
                                          <p:spTgt spid="125955">
                                            <p:txEl>
                                              <p:pRg st="7" end="7"/>
                                            </p:txEl>
                                          </p:spTgt>
                                        </p:tgtEl>
                                        <p:attrNameLst>
                                          <p:attrName>style.visibility</p:attrName>
                                        </p:attrNameLst>
                                      </p:cBhvr>
                                      <p:to>
                                        <p:strVal val="visible"/>
                                      </p:to>
                                    </p:set>
                                    <p:animScale>
                                      <p:cBhvr>
                                        <p:cTn id="67" dur="1000" decel="50000" fill="hold">
                                          <p:stCondLst>
                                            <p:cond delay="0"/>
                                          </p:stCondLst>
                                        </p:cTn>
                                        <p:tgtEl>
                                          <p:spTgt spid="12595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125955">
                                            <p:txEl>
                                              <p:pRg st="7" end="7"/>
                                            </p:txEl>
                                          </p:spTgt>
                                        </p:tgtEl>
                                        <p:attrNameLst>
                                          <p:attrName>ppt_x</p:attrName>
                                          <p:attrName>ppt_y</p:attrName>
                                        </p:attrNameLst>
                                      </p:cBhvr>
                                    </p:animMotion>
                                    <p:animEffect transition="in" filter="fade">
                                      <p:cBhvr>
                                        <p:cTn id="69" dur="1000"/>
                                        <p:tgtEl>
                                          <p:spTgt spid="125955">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2" presetClass="entr" presetSubtype="0" fill="hold" nodeType="clickEffect">
                                  <p:stCondLst>
                                    <p:cond delay="0"/>
                                  </p:stCondLst>
                                  <p:childTnLst>
                                    <p:set>
                                      <p:cBhvr>
                                        <p:cTn id="73" dur="1" fill="hold">
                                          <p:stCondLst>
                                            <p:cond delay="0"/>
                                          </p:stCondLst>
                                        </p:cTn>
                                        <p:tgtEl>
                                          <p:spTgt spid="125955">
                                            <p:txEl>
                                              <p:pRg st="8" end="8"/>
                                            </p:txEl>
                                          </p:spTgt>
                                        </p:tgtEl>
                                        <p:attrNameLst>
                                          <p:attrName>style.visibility</p:attrName>
                                        </p:attrNameLst>
                                      </p:cBhvr>
                                      <p:to>
                                        <p:strVal val="visible"/>
                                      </p:to>
                                    </p:set>
                                    <p:animScale>
                                      <p:cBhvr>
                                        <p:cTn id="74" dur="1000" decel="50000" fill="hold">
                                          <p:stCondLst>
                                            <p:cond delay="0"/>
                                          </p:stCondLst>
                                        </p:cTn>
                                        <p:tgtEl>
                                          <p:spTgt spid="12595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25955">
                                            <p:txEl>
                                              <p:pRg st="8" end="8"/>
                                            </p:txEl>
                                          </p:spTgt>
                                        </p:tgtEl>
                                        <p:attrNameLst>
                                          <p:attrName>ppt_x</p:attrName>
                                          <p:attrName>ppt_y</p:attrName>
                                        </p:attrNameLst>
                                      </p:cBhvr>
                                    </p:animMotion>
                                    <p:animEffect transition="in" filter="fade">
                                      <p:cBhvr>
                                        <p:cTn id="76" dur="1000"/>
                                        <p:tgtEl>
                                          <p:spTgt spid="125955">
                                            <p:txEl>
                                              <p:pRg st="8" end="8"/>
                                            </p:txEl>
                                          </p:spTgt>
                                        </p:tgtEl>
                                      </p:cBhvr>
                                    </p:animEffect>
                                  </p:childTnLst>
                                </p:cTn>
                              </p:par>
                              <p:par>
                                <p:cTn id="77" presetID="52" presetClass="entr" presetSubtype="0" fill="hold" nodeType="withEffect">
                                  <p:stCondLst>
                                    <p:cond delay="0"/>
                                  </p:stCondLst>
                                  <p:childTnLst>
                                    <p:set>
                                      <p:cBhvr>
                                        <p:cTn id="78" dur="1" fill="hold">
                                          <p:stCondLst>
                                            <p:cond delay="0"/>
                                          </p:stCondLst>
                                        </p:cTn>
                                        <p:tgtEl>
                                          <p:spTgt spid="125955">
                                            <p:txEl>
                                              <p:pRg st="9" end="9"/>
                                            </p:txEl>
                                          </p:spTgt>
                                        </p:tgtEl>
                                        <p:attrNameLst>
                                          <p:attrName>style.visibility</p:attrName>
                                        </p:attrNameLst>
                                      </p:cBhvr>
                                      <p:to>
                                        <p:strVal val="visible"/>
                                      </p:to>
                                    </p:set>
                                    <p:animScale>
                                      <p:cBhvr>
                                        <p:cTn id="79" dur="1000" decel="50000" fill="hold">
                                          <p:stCondLst>
                                            <p:cond delay="0"/>
                                          </p:stCondLst>
                                        </p:cTn>
                                        <p:tgtEl>
                                          <p:spTgt spid="125955">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5955">
                                            <p:txEl>
                                              <p:pRg st="9" end="9"/>
                                            </p:txEl>
                                          </p:spTgt>
                                        </p:tgtEl>
                                        <p:attrNameLst>
                                          <p:attrName>ppt_x</p:attrName>
                                          <p:attrName>ppt_y</p:attrName>
                                        </p:attrNameLst>
                                      </p:cBhvr>
                                    </p:animMotion>
                                    <p:animEffect transition="in" filter="fade">
                                      <p:cBhvr>
                                        <p:cTn id="81" dur="10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p:spPr>
        <p:txBody>
          <a:bodyPr/>
          <a:lstStyle/>
          <a:p>
            <a:r>
              <a:rPr lang="en-US" altLang="en-US" sz="3600" dirty="0"/>
              <a:t>The ABC’s of Critical Thinking</a:t>
            </a:r>
          </a:p>
        </p:txBody>
      </p:sp>
      <p:sp>
        <p:nvSpPr>
          <p:cNvPr id="41987" name="Rectangle 3"/>
          <p:cNvSpPr>
            <a:spLocks noGrp="1" noChangeArrowheads="1"/>
          </p:cNvSpPr>
          <p:nvPr>
            <p:ph type="body" idx="1"/>
          </p:nvPr>
        </p:nvSpPr>
        <p:spPr>
          <a:noFill/>
          <a:ln/>
        </p:spPr>
        <p:txBody>
          <a:bodyPr/>
          <a:lstStyle/>
          <a:p>
            <a:r>
              <a:rPr lang="en-US" altLang="en-US">
                <a:effectLst/>
              </a:rPr>
              <a:t>How many times have you said or heard the phrase: “That was taken out of context.”</a:t>
            </a:r>
          </a:p>
          <a:p>
            <a:r>
              <a:rPr lang="en-US" altLang="en-US">
                <a:effectLst/>
              </a:rPr>
              <a:t>Refers to an unfair interpretation of an issue due either to a lack of factual information or a misunderstanding of the surroundings or circumstances in which the information was situated</a:t>
            </a:r>
          </a:p>
          <a:p>
            <a:endParaRPr lang="en-US"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ABC’s of Critical Thinking</a:t>
            </a:r>
            <a:endParaRPr lang="en-US" dirty="0"/>
          </a:p>
        </p:txBody>
      </p:sp>
      <p:sp>
        <p:nvSpPr>
          <p:cNvPr id="3" name="Content Placeholder 2"/>
          <p:cNvSpPr>
            <a:spLocks noGrp="1"/>
          </p:cNvSpPr>
          <p:nvPr>
            <p:ph idx="1"/>
          </p:nvPr>
        </p:nvSpPr>
        <p:spPr>
          <a:xfrm>
            <a:off x="457200" y="1600200"/>
            <a:ext cx="8229600" cy="4953000"/>
          </a:xfrm>
        </p:spPr>
        <p:txBody>
          <a:bodyPr/>
          <a:lstStyle/>
          <a:p>
            <a:r>
              <a:rPr lang="en-US" sz="2600" dirty="0">
                <a:effectLst/>
              </a:rPr>
              <a:t>Context Example:</a:t>
            </a:r>
          </a:p>
          <a:p>
            <a:r>
              <a:rPr lang="en-US" sz="2600" dirty="0">
                <a:effectLst/>
              </a:rPr>
              <a:t>Chicago Cubs Baseball </a:t>
            </a:r>
            <a:r>
              <a:rPr lang="en-US" sz="2400" dirty="0">
                <a:effectLst/>
                <a:latin typeface="+mj-lt"/>
              </a:rPr>
              <a:t>Game: </a:t>
            </a:r>
            <a:r>
              <a:rPr lang="en-US" sz="2400" dirty="0">
                <a:effectLst/>
              </a:rPr>
              <a:t>Terrible Grown Man Steals Foul Ball From Little Kid at Cubs Game</a:t>
            </a:r>
            <a:endParaRPr lang="en-US" sz="2600" dirty="0">
              <a:effectLst/>
            </a:endParaRPr>
          </a:p>
          <a:p>
            <a:r>
              <a:rPr lang="en-US" sz="2600" u="sng" dirty="0">
                <a:effectLst/>
                <a:hlinkClick r:id="rId2"/>
              </a:rPr>
              <a:t>https://www.youtube.com/watch?v=t35eyHNTxYY</a:t>
            </a:r>
            <a:endParaRPr lang="en-US" sz="2600" dirty="0">
              <a:effectLst/>
            </a:endParaRPr>
          </a:p>
          <a:p>
            <a:r>
              <a:rPr lang="en-US" sz="2600" dirty="0">
                <a:effectLst/>
              </a:rPr>
              <a:t>At first glance, it would seem that the man was acting senselessly. However, context reveals that he already gave the kid a ball earlier as well as one to another kid:</a:t>
            </a:r>
          </a:p>
          <a:p>
            <a:r>
              <a:rPr lang="en-US" sz="2600" u="sng" dirty="0">
                <a:effectLst/>
                <a:hlinkClick r:id="rId3"/>
              </a:rPr>
              <a:t>https://deadspin.com/sounds-like-everyone-should-lay-off-that-cubs-fan-who-1827798042</a:t>
            </a:r>
            <a:endParaRPr lang="en-US" sz="2600" dirty="0">
              <a:effectLst/>
            </a:endParaRPr>
          </a:p>
          <a:p>
            <a:pPr marL="0" indent="0">
              <a:buNone/>
            </a:pPr>
            <a:endParaRPr lang="en-US" dirty="0"/>
          </a:p>
        </p:txBody>
      </p:sp>
    </p:spTree>
    <p:extLst>
      <p:ext uri="{BB962C8B-B14F-4D97-AF65-F5344CB8AC3E}">
        <p14:creationId xmlns:p14="http://schemas.microsoft.com/office/powerpoint/2010/main" val="4151102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ABC’s of Critical Thinking</a:t>
            </a:r>
            <a:endParaRPr lang="en-US" dirty="0"/>
          </a:p>
        </p:txBody>
      </p:sp>
      <p:sp>
        <p:nvSpPr>
          <p:cNvPr id="3" name="Content Placeholder 2"/>
          <p:cNvSpPr>
            <a:spLocks noGrp="1"/>
          </p:cNvSpPr>
          <p:nvPr>
            <p:ph idx="1"/>
          </p:nvPr>
        </p:nvSpPr>
        <p:spPr/>
        <p:txBody>
          <a:bodyPr/>
          <a:lstStyle/>
          <a:p>
            <a:pPr lvl="0"/>
            <a:r>
              <a:rPr lang="en-US" dirty="0">
                <a:effectLst/>
              </a:rPr>
              <a:t>Context Example: Fox News stated that the Philadelphia Eagles were protesting the American National anthem by kneeling instead of standing. However, the pictures taken were of the players who were praying prior to the game. Oops. </a:t>
            </a:r>
          </a:p>
          <a:p>
            <a:endParaRPr lang="en-US" dirty="0"/>
          </a:p>
        </p:txBody>
      </p:sp>
    </p:spTree>
    <p:extLst>
      <p:ext uri="{BB962C8B-B14F-4D97-AF65-F5344CB8AC3E}">
        <p14:creationId xmlns:p14="http://schemas.microsoft.com/office/powerpoint/2010/main" val="330557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34147" name="Rectangle 3"/>
          <p:cNvSpPr>
            <a:spLocks noGrp="1" noChangeArrowheads="1"/>
          </p:cNvSpPr>
          <p:nvPr>
            <p:ph type="body" idx="1"/>
          </p:nvPr>
        </p:nvSpPr>
        <p:spPr/>
        <p:txBody>
          <a:bodyPr/>
          <a:lstStyle/>
          <a:p>
            <a:pPr>
              <a:lnSpc>
                <a:spcPct val="80000"/>
              </a:lnSpc>
            </a:pPr>
            <a:r>
              <a:rPr lang="en-US" altLang="en-US" sz="2400">
                <a:effectLst/>
              </a:rPr>
              <a:t>Scenario: Evan, his mother (Mary), the cat, and the broken cookie jar</a:t>
            </a:r>
          </a:p>
          <a:p>
            <a:pPr>
              <a:lnSpc>
                <a:spcPct val="80000"/>
              </a:lnSpc>
            </a:pPr>
            <a:r>
              <a:rPr lang="en-US" altLang="en-US" sz="2400">
                <a:effectLst/>
              </a:rPr>
              <a:t>Mary is more justified in believing Evan is responsible for the broken cookie jar unless and until new evidence is presented or discovered</a:t>
            </a:r>
          </a:p>
          <a:p>
            <a:pPr>
              <a:lnSpc>
                <a:spcPct val="80000"/>
              </a:lnSpc>
            </a:pPr>
            <a:r>
              <a:rPr lang="en-US" altLang="en-US" sz="2400">
                <a:effectLst/>
              </a:rPr>
              <a:t>Sitcoms: “You mean that was your sister and not some other woman you’ve been seeing?! Oh, honey, can you ever forgive me?”</a:t>
            </a:r>
          </a:p>
          <a:p>
            <a:pPr>
              <a:lnSpc>
                <a:spcPct val="80000"/>
              </a:lnSpc>
            </a:pPr>
            <a:r>
              <a:rPr lang="en-US" altLang="en-US" sz="2400">
                <a:effectLst/>
              </a:rPr>
              <a:t>Determining the facts, the context in which those facts take place and unfold, and recognizing our biases,will go a long way in making us more responsible critical thinkers</a:t>
            </a:r>
          </a:p>
          <a:p>
            <a:pPr>
              <a:lnSpc>
                <a:spcPct val="80000"/>
              </a:lnSpc>
            </a:pPr>
            <a:r>
              <a:rPr lang="en-US" altLang="en-US" sz="2400">
                <a:effectLst/>
              </a:rPr>
              <a:t>This will lead to greater fairness when acting on the information</a:t>
            </a:r>
          </a:p>
          <a:p>
            <a:pPr>
              <a:lnSpc>
                <a:spcPct val="80000"/>
              </a:lnSpc>
            </a:pPr>
            <a:r>
              <a:rPr lang="en-US" altLang="en-US" sz="2400">
                <a:effectLst/>
              </a:rPr>
              <a:t>Believe it or not, fairness is a principle best shared equally among all—including rivals</a:t>
            </a:r>
          </a:p>
          <a:p>
            <a:pPr>
              <a:lnSpc>
                <a:spcPct val="80000"/>
              </a:lnSpc>
            </a:pPr>
            <a:endParaRPr lang="en-US" altLang="en-US" sz="2400">
              <a:effectLst/>
            </a:endParaRPr>
          </a:p>
        </p:txBody>
      </p:sp>
    </p:spTree>
    <p:extLst>
      <p:ext uri="{BB962C8B-B14F-4D97-AF65-F5344CB8AC3E}">
        <p14:creationId xmlns:p14="http://schemas.microsoft.com/office/powerpoint/2010/main" val="297520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Scale>
                                      <p:cBhvr>
                                        <p:cTn id="7" dur="1000" decel="50000" fill="hold">
                                          <p:stCondLst>
                                            <p:cond delay="0"/>
                                          </p:stCondLst>
                                        </p:cTn>
                                        <p:tgtEl>
                                          <p:spTgt spid="134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4147">
                                            <p:txEl>
                                              <p:pRg st="0" end="0"/>
                                            </p:txEl>
                                          </p:spTgt>
                                        </p:tgtEl>
                                        <p:attrNameLst>
                                          <p:attrName>ppt_x</p:attrName>
                                          <p:attrName>ppt_y</p:attrName>
                                        </p:attrNameLst>
                                      </p:cBhvr>
                                    </p:animMotion>
                                    <p:animEffect transition="in" filter="fade">
                                      <p:cBhvr>
                                        <p:cTn id="9" dur="1000"/>
                                        <p:tgtEl>
                                          <p:spTgt spid="134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4147">
                                            <p:txEl>
                                              <p:pRg st="1" end="1"/>
                                            </p:txEl>
                                          </p:spTgt>
                                        </p:tgtEl>
                                        <p:attrNameLst>
                                          <p:attrName>style.visibility</p:attrName>
                                        </p:attrNameLst>
                                      </p:cBhvr>
                                      <p:to>
                                        <p:strVal val="visible"/>
                                      </p:to>
                                    </p:set>
                                    <p:animScale>
                                      <p:cBhvr>
                                        <p:cTn id="14" dur="1000" decel="50000" fill="hold">
                                          <p:stCondLst>
                                            <p:cond delay="0"/>
                                          </p:stCondLst>
                                        </p:cTn>
                                        <p:tgtEl>
                                          <p:spTgt spid="134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4147">
                                            <p:txEl>
                                              <p:pRg st="1" end="1"/>
                                            </p:txEl>
                                          </p:spTgt>
                                        </p:tgtEl>
                                        <p:attrNameLst>
                                          <p:attrName>ppt_x</p:attrName>
                                          <p:attrName>ppt_y</p:attrName>
                                        </p:attrNameLst>
                                      </p:cBhvr>
                                    </p:animMotion>
                                    <p:animEffect transition="in" filter="fade">
                                      <p:cBhvr>
                                        <p:cTn id="16" dur="1000"/>
                                        <p:tgtEl>
                                          <p:spTgt spid="134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34147">
                                            <p:txEl>
                                              <p:pRg st="2" end="2"/>
                                            </p:txEl>
                                          </p:spTgt>
                                        </p:tgtEl>
                                        <p:attrNameLst>
                                          <p:attrName>style.visibility</p:attrName>
                                        </p:attrNameLst>
                                      </p:cBhvr>
                                      <p:to>
                                        <p:strVal val="visible"/>
                                      </p:to>
                                    </p:set>
                                    <p:animScale>
                                      <p:cBhvr>
                                        <p:cTn id="21" dur="1000" decel="50000" fill="hold">
                                          <p:stCondLst>
                                            <p:cond delay="0"/>
                                          </p:stCondLst>
                                        </p:cTn>
                                        <p:tgtEl>
                                          <p:spTgt spid="1341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4147">
                                            <p:txEl>
                                              <p:pRg st="2" end="2"/>
                                            </p:txEl>
                                          </p:spTgt>
                                        </p:tgtEl>
                                        <p:attrNameLst>
                                          <p:attrName>ppt_x</p:attrName>
                                          <p:attrName>ppt_y</p:attrName>
                                        </p:attrNameLst>
                                      </p:cBhvr>
                                    </p:animMotion>
                                    <p:animEffect transition="in" filter="fade">
                                      <p:cBhvr>
                                        <p:cTn id="23" dur="1000"/>
                                        <p:tgtEl>
                                          <p:spTgt spid="134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34147">
                                            <p:txEl>
                                              <p:pRg st="3" end="3"/>
                                            </p:txEl>
                                          </p:spTgt>
                                        </p:tgtEl>
                                        <p:attrNameLst>
                                          <p:attrName>style.visibility</p:attrName>
                                        </p:attrNameLst>
                                      </p:cBhvr>
                                      <p:to>
                                        <p:strVal val="visible"/>
                                      </p:to>
                                    </p:set>
                                    <p:animScale>
                                      <p:cBhvr>
                                        <p:cTn id="28" dur="1000" decel="50000" fill="hold">
                                          <p:stCondLst>
                                            <p:cond delay="0"/>
                                          </p:stCondLst>
                                        </p:cTn>
                                        <p:tgtEl>
                                          <p:spTgt spid="1341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4147">
                                            <p:txEl>
                                              <p:pRg st="3" end="3"/>
                                            </p:txEl>
                                          </p:spTgt>
                                        </p:tgtEl>
                                        <p:attrNameLst>
                                          <p:attrName>ppt_x</p:attrName>
                                          <p:attrName>ppt_y</p:attrName>
                                        </p:attrNameLst>
                                      </p:cBhvr>
                                    </p:animMotion>
                                    <p:animEffect transition="in" filter="fade">
                                      <p:cBhvr>
                                        <p:cTn id="30" dur="1000"/>
                                        <p:tgtEl>
                                          <p:spTgt spid="134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34147">
                                            <p:txEl>
                                              <p:pRg st="4" end="4"/>
                                            </p:txEl>
                                          </p:spTgt>
                                        </p:tgtEl>
                                        <p:attrNameLst>
                                          <p:attrName>style.visibility</p:attrName>
                                        </p:attrNameLst>
                                      </p:cBhvr>
                                      <p:to>
                                        <p:strVal val="visible"/>
                                      </p:to>
                                    </p:set>
                                    <p:animScale>
                                      <p:cBhvr>
                                        <p:cTn id="35" dur="1000" decel="50000" fill="hold">
                                          <p:stCondLst>
                                            <p:cond delay="0"/>
                                          </p:stCondLst>
                                        </p:cTn>
                                        <p:tgtEl>
                                          <p:spTgt spid="13414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34147">
                                            <p:txEl>
                                              <p:pRg st="4" end="4"/>
                                            </p:txEl>
                                          </p:spTgt>
                                        </p:tgtEl>
                                        <p:attrNameLst>
                                          <p:attrName>ppt_x</p:attrName>
                                          <p:attrName>ppt_y</p:attrName>
                                        </p:attrNameLst>
                                      </p:cBhvr>
                                    </p:animMotion>
                                    <p:animEffect transition="in" filter="fade">
                                      <p:cBhvr>
                                        <p:cTn id="37" dur="1000"/>
                                        <p:tgtEl>
                                          <p:spTgt spid="1341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34147">
                                            <p:txEl>
                                              <p:pRg st="5" end="5"/>
                                            </p:txEl>
                                          </p:spTgt>
                                        </p:tgtEl>
                                        <p:attrNameLst>
                                          <p:attrName>style.visibility</p:attrName>
                                        </p:attrNameLst>
                                      </p:cBhvr>
                                      <p:to>
                                        <p:strVal val="visible"/>
                                      </p:to>
                                    </p:set>
                                    <p:animScale>
                                      <p:cBhvr>
                                        <p:cTn id="42" dur="1000" decel="50000" fill="hold">
                                          <p:stCondLst>
                                            <p:cond delay="0"/>
                                          </p:stCondLst>
                                        </p:cTn>
                                        <p:tgtEl>
                                          <p:spTgt spid="13414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4147">
                                            <p:txEl>
                                              <p:pRg st="5" end="5"/>
                                            </p:txEl>
                                          </p:spTgt>
                                        </p:tgtEl>
                                        <p:attrNameLst>
                                          <p:attrName>ppt_x</p:attrName>
                                          <p:attrName>ppt_y</p:attrName>
                                        </p:attrNameLst>
                                      </p:cBhvr>
                                    </p:animMotion>
                                    <p:animEffect transition="in" filter="fade">
                                      <p:cBhvr>
                                        <p:cTn id="44" dur="1000"/>
                                        <p:tgtEl>
                                          <p:spTgt spid="134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35171" name="Rectangle 3"/>
          <p:cNvSpPr>
            <a:spLocks noGrp="1" noChangeArrowheads="1"/>
          </p:cNvSpPr>
          <p:nvPr>
            <p:ph type="body" idx="1"/>
          </p:nvPr>
        </p:nvSpPr>
        <p:spPr/>
        <p:txBody>
          <a:bodyPr/>
          <a:lstStyle/>
          <a:p>
            <a:pPr>
              <a:lnSpc>
                <a:spcPct val="80000"/>
              </a:lnSpc>
            </a:pPr>
            <a:r>
              <a:rPr lang="en-US" altLang="en-US" sz="2800">
                <a:effectLst/>
              </a:rPr>
              <a:t>Context and enough relevant information is dependent upon the conditional that one believes to be in possession of enough relevant information and the context in which that information is found</a:t>
            </a:r>
          </a:p>
          <a:p>
            <a:pPr>
              <a:lnSpc>
                <a:spcPct val="80000"/>
              </a:lnSpc>
            </a:pPr>
            <a:r>
              <a:rPr lang="en-US" altLang="en-US" sz="2800">
                <a:effectLst/>
              </a:rPr>
              <a:t>The conditional can be stated in various forms, as shown in the list that follows, but they all mean the same thing:</a:t>
            </a:r>
          </a:p>
          <a:p>
            <a:pPr lvl="1">
              <a:lnSpc>
                <a:spcPct val="80000"/>
              </a:lnSpc>
            </a:pPr>
            <a:r>
              <a:rPr lang="en-US" altLang="en-US" sz="2400">
                <a:effectLst/>
              </a:rPr>
              <a:t>1. “Based on the information I have before me and the context in which it is placed, . . .”</a:t>
            </a:r>
          </a:p>
          <a:p>
            <a:pPr lvl="1">
              <a:lnSpc>
                <a:spcPct val="80000"/>
              </a:lnSpc>
            </a:pPr>
            <a:r>
              <a:rPr lang="en-US" altLang="en-US" sz="2400">
                <a:effectLst/>
              </a:rPr>
              <a:t>2. “All things considered, . . .”</a:t>
            </a:r>
          </a:p>
          <a:p>
            <a:pPr lvl="1">
              <a:lnSpc>
                <a:spcPct val="80000"/>
              </a:lnSpc>
            </a:pPr>
            <a:r>
              <a:rPr lang="en-US" altLang="en-US" sz="2400">
                <a:effectLst/>
              </a:rPr>
              <a:t>3. “Given what I now know, . . .”</a:t>
            </a:r>
          </a:p>
        </p:txBody>
      </p:sp>
    </p:spTree>
    <p:extLst>
      <p:ext uri="{BB962C8B-B14F-4D97-AF65-F5344CB8AC3E}">
        <p14:creationId xmlns:p14="http://schemas.microsoft.com/office/powerpoint/2010/main" val="240321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Scale>
                                      <p:cBhvr>
                                        <p:cTn id="7" dur="1000" decel="50000" fill="hold">
                                          <p:stCondLst>
                                            <p:cond delay="0"/>
                                          </p:stCondLst>
                                        </p:cTn>
                                        <p:tgtEl>
                                          <p:spTgt spid="135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5171">
                                            <p:txEl>
                                              <p:pRg st="0" end="0"/>
                                            </p:txEl>
                                          </p:spTgt>
                                        </p:tgtEl>
                                        <p:attrNameLst>
                                          <p:attrName>ppt_x</p:attrName>
                                          <p:attrName>ppt_y</p:attrName>
                                        </p:attrNameLst>
                                      </p:cBhvr>
                                    </p:animMotion>
                                    <p:animEffect transition="in" filter="fade">
                                      <p:cBhvr>
                                        <p:cTn id="9" dur="1000"/>
                                        <p:tgtEl>
                                          <p:spTgt spid="135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5171">
                                            <p:txEl>
                                              <p:pRg st="1" end="1"/>
                                            </p:txEl>
                                          </p:spTgt>
                                        </p:tgtEl>
                                        <p:attrNameLst>
                                          <p:attrName>style.visibility</p:attrName>
                                        </p:attrNameLst>
                                      </p:cBhvr>
                                      <p:to>
                                        <p:strVal val="visible"/>
                                      </p:to>
                                    </p:set>
                                    <p:animScale>
                                      <p:cBhvr>
                                        <p:cTn id="14" dur="1000" decel="50000" fill="hold">
                                          <p:stCondLst>
                                            <p:cond delay="0"/>
                                          </p:stCondLst>
                                        </p:cTn>
                                        <p:tgtEl>
                                          <p:spTgt spid="135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5171">
                                            <p:txEl>
                                              <p:pRg st="1" end="1"/>
                                            </p:txEl>
                                          </p:spTgt>
                                        </p:tgtEl>
                                        <p:attrNameLst>
                                          <p:attrName>ppt_x</p:attrName>
                                          <p:attrName>ppt_y</p:attrName>
                                        </p:attrNameLst>
                                      </p:cBhvr>
                                    </p:animMotion>
                                    <p:animEffect transition="in" filter="fade">
                                      <p:cBhvr>
                                        <p:cTn id="16" dur="1000"/>
                                        <p:tgtEl>
                                          <p:spTgt spid="1351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35171">
                                            <p:txEl>
                                              <p:pRg st="2" end="2"/>
                                            </p:txEl>
                                          </p:spTgt>
                                        </p:tgtEl>
                                        <p:attrNameLst>
                                          <p:attrName>style.visibility</p:attrName>
                                        </p:attrNameLst>
                                      </p:cBhvr>
                                      <p:to>
                                        <p:strVal val="visible"/>
                                      </p:to>
                                    </p:set>
                                    <p:anim calcmode="lin" valueType="num">
                                      <p:cBhvr>
                                        <p:cTn id="21" dur="500" fill="hold"/>
                                        <p:tgtEl>
                                          <p:spTgt spid="1351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517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351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51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517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35171">
                                            <p:txEl>
                                              <p:pRg st="3" end="3"/>
                                            </p:txEl>
                                          </p:spTgt>
                                        </p:tgtEl>
                                        <p:attrNameLst>
                                          <p:attrName>style.visibility</p:attrName>
                                        </p:attrNameLst>
                                      </p:cBhvr>
                                      <p:to>
                                        <p:strVal val="visible"/>
                                      </p:to>
                                    </p:set>
                                    <p:anim calcmode="lin" valueType="num">
                                      <p:cBhvr>
                                        <p:cTn id="30" dur="500" fill="hold"/>
                                        <p:tgtEl>
                                          <p:spTgt spid="1351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51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1351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51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51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135171">
                                            <p:txEl>
                                              <p:pRg st="4" end="4"/>
                                            </p:txEl>
                                          </p:spTgt>
                                        </p:tgtEl>
                                        <p:attrNameLst>
                                          <p:attrName>style.visibility</p:attrName>
                                        </p:attrNameLst>
                                      </p:cBhvr>
                                      <p:to>
                                        <p:strVal val="visible"/>
                                      </p:to>
                                    </p:set>
                                    <p:anim calcmode="lin" valueType="num">
                                      <p:cBhvr>
                                        <p:cTn id="39" dur="500" fill="hold"/>
                                        <p:tgtEl>
                                          <p:spTgt spid="1351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351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351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351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2B2B2"/>
                </a:solidFill>
              </a:rPr>
              <a:t>The ABC’s of Critical Thinking</a:t>
            </a:r>
            <a:endParaRPr lang="en-US" dirty="0"/>
          </a:p>
        </p:txBody>
      </p:sp>
      <p:sp>
        <p:nvSpPr>
          <p:cNvPr id="3" name="Content Placeholder 2"/>
          <p:cNvSpPr>
            <a:spLocks noGrp="1"/>
          </p:cNvSpPr>
          <p:nvPr>
            <p:ph idx="1"/>
          </p:nvPr>
        </p:nvSpPr>
        <p:spPr/>
        <p:txBody>
          <a:bodyPr/>
          <a:lstStyle/>
          <a:p>
            <a:pPr lvl="0">
              <a:lnSpc>
                <a:spcPct val="90000"/>
              </a:lnSpc>
              <a:buClr>
                <a:srgbClr val="FFFFCC"/>
              </a:buClr>
            </a:pPr>
            <a:r>
              <a:rPr lang="en-US" altLang="en-US" sz="2400" dirty="0">
                <a:solidFill>
                  <a:srgbClr val="FFFFFF"/>
                </a:solidFill>
                <a:effectLst/>
              </a:rPr>
              <a:t>Understanding Context allows us to more fairly assess the information which we are considering</a:t>
            </a:r>
          </a:p>
          <a:p>
            <a:pPr lvl="0">
              <a:lnSpc>
                <a:spcPct val="90000"/>
              </a:lnSpc>
              <a:buClr>
                <a:srgbClr val="FFFFCC"/>
              </a:buClr>
            </a:pPr>
            <a:r>
              <a:rPr lang="en-US" altLang="en-US" sz="2400" dirty="0">
                <a:solidFill>
                  <a:srgbClr val="FFFFFF"/>
                </a:solidFill>
                <a:effectLst/>
              </a:rPr>
              <a:t>So fairness is directly tied into the amount of information determined and the context in which it is found in light of the way it is understood according to specific biases</a:t>
            </a:r>
          </a:p>
          <a:p>
            <a:pPr lvl="0">
              <a:lnSpc>
                <a:spcPct val="90000"/>
              </a:lnSpc>
              <a:buClr>
                <a:srgbClr val="FFFFCC"/>
              </a:buClr>
            </a:pPr>
            <a:r>
              <a:rPr lang="en-US" altLang="en-US" sz="2400" dirty="0">
                <a:solidFill>
                  <a:srgbClr val="FFFFFF"/>
                </a:solidFill>
                <a:effectLst/>
              </a:rPr>
              <a:t>Fairness is the Cornerstone of Critical Thinking</a:t>
            </a:r>
          </a:p>
          <a:p>
            <a:pPr marL="0" lvl="0" indent="0">
              <a:lnSpc>
                <a:spcPct val="90000"/>
              </a:lnSpc>
              <a:buClr>
                <a:srgbClr val="FFFFCC"/>
              </a:buClr>
              <a:buNone/>
            </a:pPr>
            <a:endParaRPr lang="en-US" altLang="en-US" sz="2400" dirty="0">
              <a:solidFill>
                <a:srgbClr val="FFFFFF"/>
              </a:solidFill>
              <a:effectLst/>
            </a:endParaRPr>
          </a:p>
          <a:p>
            <a:pPr lvl="0">
              <a:lnSpc>
                <a:spcPct val="90000"/>
              </a:lnSpc>
              <a:buClr>
                <a:srgbClr val="FFFFCC"/>
              </a:buClr>
            </a:pPr>
            <a:endParaRPr lang="en-US" altLang="en-US" sz="2400" dirty="0">
              <a:solidFill>
                <a:srgbClr val="FFFFFF"/>
              </a:solidFill>
              <a:effectLst/>
            </a:endParaRPr>
          </a:p>
          <a:p>
            <a:endParaRPr lang="en-US" dirty="0"/>
          </a:p>
        </p:txBody>
      </p:sp>
    </p:spTree>
    <p:extLst>
      <p:ext uri="{BB962C8B-B14F-4D97-AF65-F5344CB8AC3E}">
        <p14:creationId xmlns:p14="http://schemas.microsoft.com/office/powerpoint/2010/main" val="248523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40291" name="Rectangle 3"/>
          <p:cNvSpPr>
            <a:spLocks noGrp="1" noChangeArrowheads="1"/>
          </p:cNvSpPr>
          <p:nvPr>
            <p:ph type="body" idx="1"/>
          </p:nvPr>
        </p:nvSpPr>
        <p:spPr/>
        <p:txBody>
          <a:bodyPr/>
          <a:lstStyle/>
          <a:p>
            <a:r>
              <a:rPr lang="en-US" altLang="en-US" sz="2800">
                <a:effectLst/>
              </a:rPr>
              <a:t>So why should we “play fair”?</a:t>
            </a:r>
          </a:p>
          <a:p>
            <a:r>
              <a:rPr lang="en-US" altLang="en-US" sz="2800">
                <a:effectLst/>
              </a:rPr>
              <a:t>The rest of the world doesn’t. Wouldn’t doing so make us suckers or chumps? </a:t>
            </a:r>
          </a:p>
          <a:p>
            <a:r>
              <a:rPr lang="en-US" altLang="en-US" sz="2800">
                <a:effectLst/>
              </a:rPr>
              <a:t>No, not really</a:t>
            </a:r>
          </a:p>
          <a:p>
            <a:r>
              <a:rPr lang="en-US" altLang="en-US" sz="2800">
                <a:effectLst/>
              </a:rPr>
              <a:t>Because playing fair and cooperating is the only way we can truly keep order and respect in a world where there are so many cheaters</a:t>
            </a:r>
          </a:p>
          <a:p>
            <a:r>
              <a:rPr lang="en-US" altLang="en-US" sz="2800">
                <a:effectLst/>
              </a:rPr>
              <a:t>When everyone plays fairly, the majority gets more of what it wants</a:t>
            </a:r>
          </a:p>
        </p:txBody>
      </p:sp>
    </p:spTree>
    <p:extLst>
      <p:ext uri="{BB962C8B-B14F-4D97-AF65-F5344CB8AC3E}">
        <p14:creationId xmlns:p14="http://schemas.microsoft.com/office/powerpoint/2010/main" val="342656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40291">
                                            <p:txEl>
                                              <p:pRg st="2" end="2"/>
                                            </p:txEl>
                                          </p:spTgt>
                                        </p:tgtEl>
                                        <p:attrNameLst>
                                          <p:attrName>style.visibility</p:attrName>
                                        </p:attrNameLst>
                                      </p:cBhvr>
                                      <p:to>
                                        <p:strVal val="visible"/>
                                      </p:to>
                                    </p:set>
                                    <p:anim calcmode="lin" valueType="num">
                                      <p:cBhvr>
                                        <p:cTn id="21" dur="500" fill="hold"/>
                                        <p:tgtEl>
                                          <p:spTgt spid="14029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29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029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29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140291">
                                            <p:txEl>
                                              <p:pRg st="3" end="3"/>
                                            </p:txEl>
                                          </p:spTgt>
                                        </p:tgtEl>
                                        <p:attrNameLst>
                                          <p:attrName>style.visibility</p:attrName>
                                        </p:attrNameLst>
                                      </p:cBhvr>
                                      <p:to>
                                        <p:strVal val="visible"/>
                                      </p:to>
                                    </p:set>
                                    <p:animEffect transition="in" filter="fade">
                                      <p:cBhvr>
                                        <p:cTn id="30" dur="1000"/>
                                        <p:tgtEl>
                                          <p:spTgt spid="140291">
                                            <p:txEl>
                                              <p:pRg st="3" end="3"/>
                                            </p:txEl>
                                          </p:spTgt>
                                        </p:tgtEl>
                                      </p:cBhvr>
                                    </p:animEffect>
                                    <p:anim calcmode="lin" valueType="num">
                                      <p:cBhvr>
                                        <p:cTn id="31"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0291">
                                            <p:txEl>
                                              <p:pRg st="4" end="4"/>
                                            </p:txEl>
                                          </p:spTgt>
                                        </p:tgtEl>
                                        <p:attrNameLst>
                                          <p:attrName>style.visibility</p:attrName>
                                        </p:attrNameLst>
                                      </p:cBhvr>
                                      <p:to>
                                        <p:strVal val="visible"/>
                                      </p:to>
                                    </p:set>
                                    <p:animEffect transition="in" filter="fade">
                                      <p:cBhvr>
                                        <p:cTn id="37" dur="800" decel="100000"/>
                                        <p:tgtEl>
                                          <p:spTgt spid="140291">
                                            <p:txEl>
                                              <p:pRg st="4" end="4"/>
                                            </p:txEl>
                                          </p:spTgt>
                                        </p:tgtEl>
                                      </p:cBhvr>
                                    </p:animEffect>
                                    <p:anim calcmode="lin" valueType="num">
                                      <p:cBhvr>
                                        <p:cTn id="38" dur="800" decel="100000" fill="hold"/>
                                        <p:tgtEl>
                                          <p:spTgt spid="140291">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0291">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0291">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0291">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029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41315" name="Rectangle 3"/>
          <p:cNvSpPr>
            <a:spLocks noGrp="1" noChangeArrowheads="1"/>
          </p:cNvSpPr>
          <p:nvPr>
            <p:ph type="body" idx="1"/>
          </p:nvPr>
        </p:nvSpPr>
        <p:spPr/>
        <p:txBody>
          <a:bodyPr/>
          <a:lstStyle/>
          <a:p>
            <a:pPr>
              <a:lnSpc>
                <a:spcPct val="80000"/>
              </a:lnSpc>
            </a:pPr>
            <a:r>
              <a:rPr lang="en-US" altLang="en-US" sz="2400">
                <a:effectLst/>
              </a:rPr>
              <a:t>THE RULES OF FAIR PLAY FOR CRITICALTHINKING</a:t>
            </a:r>
          </a:p>
          <a:p>
            <a:pPr>
              <a:lnSpc>
                <a:spcPct val="80000"/>
              </a:lnSpc>
            </a:pPr>
            <a:r>
              <a:rPr lang="en-US" altLang="en-US" sz="2400">
                <a:effectLst/>
              </a:rPr>
              <a:t>1. Acknowledge your existing biases and determine how they filter the way in which you see and act in the world.</a:t>
            </a:r>
          </a:p>
          <a:p>
            <a:pPr>
              <a:lnSpc>
                <a:spcPct val="80000"/>
              </a:lnSpc>
            </a:pPr>
            <a:r>
              <a:rPr lang="en-US" altLang="en-US" sz="2400">
                <a:effectLst/>
              </a:rPr>
              <a:t>2. Make every effort to attain enough facts before formulating a position on a particular issue.</a:t>
            </a:r>
          </a:p>
          <a:p>
            <a:pPr>
              <a:lnSpc>
                <a:spcPct val="80000"/>
              </a:lnSpc>
            </a:pPr>
            <a:r>
              <a:rPr lang="en-US" altLang="en-US" sz="2400">
                <a:effectLst/>
              </a:rPr>
              <a:t>3. Make every effort to acknowledge the context in which the facts occur before formulating a position on a particular issue. Use a conditional: “All things considered, this is what I now believe.”</a:t>
            </a:r>
          </a:p>
          <a:p>
            <a:pPr>
              <a:lnSpc>
                <a:spcPct val="80000"/>
              </a:lnSpc>
            </a:pPr>
            <a:r>
              <a:rPr lang="en-US" altLang="en-US" sz="2400">
                <a:effectLst/>
              </a:rPr>
              <a:t>4. Acknowledge that, due to the way in which so many people are biased differently, there are going to be disagreements on many issues.</a:t>
            </a:r>
          </a:p>
          <a:p>
            <a:pPr>
              <a:lnSpc>
                <a:spcPct val="80000"/>
              </a:lnSpc>
            </a:pPr>
            <a:r>
              <a:rPr lang="en-US" altLang="en-US" sz="2400">
                <a:effectLst/>
              </a:rPr>
              <a:t>5. Be open to the possibility of revising your position.</a:t>
            </a:r>
          </a:p>
        </p:txBody>
      </p:sp>
    </p:spTree>
    <p:extLst>
      <p:ext uri="{BB962C8B-B14F-4D97-AF65-F5344CB8AC3E}">
        <p14:creationId xmlns:p14="http://schemas.microsoft.com/office/powerpoint/2010/main" val="25906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p:cTn id="7" dur="500" fill="hold"/>
                                        <p:tgtEl>
                                          <p:spTgt spid="141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131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1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1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13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41315">
                                            <p:txEl>
                                              <p:pRg st="1" end="1"/>
                                            </p:txEl>
                                          </p:spTgt>
                                        </p:tgtEl>
                                        <p:attrNameLst>
                                          <p:attrName>style.visibility</p:attrName>
                                        </p:attrNameLst>
                                      </p:cBhvr>
                                      <p:to>
                                        <p:strVal val="visible"/>
                                      </p:to>
                                    </p:set>
                                    <p:animScale>
                                      <p:cBhvr>
                                        <p:cTn id="16" dur="1000" decel="50000" fill="hold">
                                          <p:stCondLst>
                                            <p:cond delay="0"/>
                                          </p:stCondLst>
                                        </p:cTn>
                                        <p:tgtEl>
                                          <p:spTgt spid="1413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1315">
                                            <p:txEl>
                                              <p:pRg st="1" end="1"/>
                                            </p:txEl>
                                          </p:spTgt>
                                        </p:tgtEl>
                                        <p:attrNameLst>
                                          <p:attrName>ppt_x</p:attrName>
                                          <p:attrName>ppt_y</p:attrName>
                                        </p:attrNameLst>
                                      </p:cBhvr>
                                    </p:animMotion>
                                    <p:animEffect transition="in" filter="fade">
                                      <p:cBhvr>
                                        <p:cTn id="18" dur="1000"/>
                                        <p:tgtEl>
                                          <p:spTgt spid="1413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41315">
                                            <p:txEl>
                                              <p:pRg st="2" end="2"/>
                                            </p:txEl>
                                          </p:spTgt>
                                        </p:tgtEl>
                                        <p:attrNameLst>
                                          <p:attrName>style.visibility</p:attrName>
                                        </p:attrNameLst>
                                      </p:cBhvr>
                                      <p:to>
                                        <p:strVal val="visible"/>
                                      </p:to>
                                    </p:set>
                                    <p:animScale>
                                      <p:cBhvr>
                                        <p:cTn id="23" dur="1000" decel="50000" fill="hold">
                                          <p:stCondLst>
                                            <p:cond delay="0"/>
                                          </p:stCondLst>
                                        </p:cTn>
                                        <p:tgtEl>
                                          <p:spTgt spid="1413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41315">
                                            <p:txEl>
                                              <p:pRg st="2" end="2"/>
                                            </p:txEl>
                                          </p:spTgt>
                                        </p:tgtEl>
                                        <p:attrNameLst>
                                          <p:attrName>ppt_x</p:attrName>
                                          <p:attrName>ppt_y</p:attrName>
                                        </p:attrNameLst>
                                      </p:cBhvr>
                                    </p:animMotion>
                                    <p:animEffect transition="in" filter="fade">
                                      <p:cBhvr>
                                        <p:cTn id="25" dur="1000"/>
                                        <p:tgtEl>
                                          <p:spTgt spid="14131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41315">
                                            <p:txEl>
                                              <p:pRg st="3" end="3"/>
                                            </p:txEl>
                                          </p:spTgt>
                                        </p:tgtEl>
                                        <p:attrNameLst>
                                          <p:attrName>style.visibility</p:attrName>
                                        </p:attrNameLst>
                                      </p:cBhvr>
                                      <p:to>
                                        <p:strVal val="visible"/>
                                      </p:to>
                                    </p:set>
                                    <p:animScale>
                                      <p:cBhvr>
                                        <p:cTn id="30" dur="1000" decel="50000" fill="hold">
                                          <p:stCondLst>
                                            <p:cond delay="0"/>
                                          </p:stCondLst>
                                        </p:cTn>
                                        <p:tgtEl>
                                          <p:spTgt spid="1413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1315">
                                            <p:txEl>
                                              <p:pRg st="3" end="3"/>
                                            </p:txEl>
                                          </p:spTgt>
                                        </p:tgtEl>
                                        <p:attrNameLst>
                                          <p:attrName>ppt_x</p:attrName>
                                          <p:attrName>ppt_y</p:attrName>
                                        </p:attrNameLst>
                                      </p:cBhvr>
                                    </p:animMotion>
                                    <p:animEffect transition="in" filter="fade">
                                      <p:cBhvr>
                                        <p:cTn id="32" dur="1000"/>
                                        <p:tgtEl>
                                          <p:spTgt spid="1413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41315">
                                            <p:txEl>
                                              <p:pRg st="4" end="4"/>
                                            </p:txEl>
                                          </p:spTgt>
                                        </p:tgtEl>
                                        <p:attrNameLst>
                                          <p:attrName>style.visibility</p:attrName>
                                        </p:attrNameLst>
                                      </p:cBhvr>
                                      <p:to>
                                        <p:strVal val="visible"/>
                                      </p:to>
                                    </p:set>
                                    <p:animScale>
                                      <p:cBhvr>
                                        <p:cTn id="37" dur="1000" decel="50000" fill="hold">
                                          <p:stCondLst>
                                            <p:cond delay="0"/>
                                          </p:stCondLst>
                                        </p:cTn>
                                        <p:tgtEl>
                                          <p:spTgt spid="14131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1315">
                                            <p:txEl>
                                              <p:pRg st="4" end="4"/>
                                            </p:txEl>
                                          </p:spTgt>
                                        </p:tgtEl>
                                        <p:attrNameLst>
                                          <p:attrName>ppt_x</p:attrName>
                                          <p:attrName>ppt_y</p:attrName>
                                        </p:attrNameLst>
                                      </p:cBhvr>
                                    </p:animMotion>
                                    <p:animEffect transition="in" filter="fade">
                                      <p:cBhvr>
                                        <p:cTn id="39" dur="1000"/>
                                        <p:tgtEl>
                                          <p:spTgt spid="141315">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141315">
                                            <p:txEl>
                                              <p:pRg st="5" end="5"/>
                                            </p:txEl>
                                          </p:spTgt>
                                        </p:tgtEl>
                                        <p:attrNameLst>
                                          <p:attrName>style.visibility</p:attrName>
                                        </p:attrNameLst>
                                      </p:cBhvr>
                                      <p:to>
                                        <p:strVal val="visible"/>
                                      </p:to>
                                    </p:set>
                                    <p:animScale>
                                      <p:cBhvr>
                                        <p:cTn id="44" dur="1000" decel="50000" fill="hold">
                                          <p:stCondLst>
                                            <p:cond delay="0"/>
                                          </p:stCondLst>
                                        </p:cTn>
                                        <p:tgtEl>
                                          <p:spTgt spid="14131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1315">
                                            <p:txEl>
                                              <p:pRg st="5" end="5"/>
                                            </p:txEl>
                                          </p:spTgt>
                                        </p:tgtEl>
                                        <p:attrNameLst>
                                          <p:attrName>ppt_x</p:attrName>
                                          <p:attrName>ppt_y</p:attrName>
                                        </p:attrNameLst>
                                      </p:cBhvr>
                                    </p:animMotion>
                                    <p:animEffect transition="in" filter="fade">
                                      <p:cBhvr>
                                        <p:cTn id="46" dur="1000"/>
                                        <p:tgtEl>
                                          <p:spTgt spid="141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altLang="en-US" sz="3600"/>
              <a:t>The ABC’s of Critical Thinking</a:t>
            </a:r>
          </a:p>
        </p:txBody>
      </p:sp>
      <p:sp>
        <p:nvSpPr>
          <p:cNvPr id="9219" name="Rectangle 3"/>
          <p:cNvSpPr>
            <a:spLocks noGrp="1" noChangeArrowheads="1"/>
          </p:cNvSpPr>
          <p:nvPr>
            <p:ph type="body" idx="1"/>
          </p:nvPr>
        </p:nvSpPr>
        <p:spPr>
          <a:noFill/>
          <a:ln/>
        </p:spPr>
        <p:txBody>
          <a:bodyPr/>
          <a:lstStyle/>
          <a:p>
            <a:pPr>
              <a:lnSpc>
                <a:spcPct val="90000"/>
              </a:lnSpc>
            </a:pPr>
            <a:r>
              <a:rPr lang="en-US" altLang="en-US" sz="2400"/>
              <a:t>A is for Argument</a:t>
            </a:r>
          </a:p>
          <a:p>
            <a:pPr>
              <a:lnSpc>
                <a:spcPct val="90000"/>
              </a:lnSpc>
            </a:pPr>
            <a:r>
              <a:rPr lang="en-US" altLang="en-US" sz="2400"/>
              <a:t>What comes to mind when you think of the word ‘argument’?</a:t>
            </a:r>
          </a:p>
          <a:p>
            <a:pPr>
              <a:lnSpc>
                <a:spcPct val="90000"/>
              </a:lnSpc>
            </a:pPr>
            <a:r>
              <a:rPr lang="en-US" altLang="en-US" sz="2400"/>
              <a:t>Anger, yelling, screaming…?</a:t>
            </a:r>
          </a:p>
          <a:p>
            <a:pPr>
              <a:lnSpc>
                <a:spcPct val="90000"/>
              </a:lnSpc>
            </a:pPr>
            <a:r>
              <a:rPr lang="en-US" altLang="en-US" sz="2400"/>
              <a:t>Monty Python: “Is this the right room for an argument?”</a:t>
            </a:r>
          </a:p>
          <a:p>
            <a:pPr>
              <a:lnSpc>
                <a:spcPct val="90000"/>
              </a:lnSpc>
            </a:pPr>
            <a:r>
              <a:rPr lang="en-US" altLang="en-US" sz="2400"/>
              <a:t>In Critical Thinking, an argument is a good thing</a:t>
            </a:r>
          </a:p>
          <a:p>
            <a:pPr>
              <a:lnSpc>
                <a:spcPct val="90000"/>
              </a:lnSpc>
            </a:pPr>
            <a:r>
              <a:rPr lang="en-US" altLang="en-US" sz="2400"/>
              <a:t>But what is it?</a:t>
            </a:r>
          </a:p>
          <a:p>
            <a:pPr>
              <a:lnSpc>
                <a:spcPct val="90000"/>
              </a:lnSpc>
            </a:pPr>
            <a:r>
              <a:rPr lang="en-US" altLang="en-US" sz="2400"/>
              <a:t>An argument is the way you put together or structure your ideas, opinions, or beliefs so that people will better understand what it is you’re trying to say.</a:t>
            </a:r>
          </a:p>
          <a:p>
            <a:pPr>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Scale>
                                      <p:cBhvr>
                                        <p:cTn id="14"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19">
                                            <p:txEl>
                                              <p:pRg st="1" end="1"/>
                                            </p:txEl>
                                          </p:spTgt>
                                        </p:tgtEl>
                                        <p:attrNameLst>
                                          <p:attrName>ppt_x</p:attrName>
                                          <p:attrName>ppt_y</p:attrName>
                                        </p:attrNameLst>
                                      </p:cBhvr>
                                    </p:animMotion>
                                    <p:animEffect transition="in" filter="fade">
                                      <p:cBhvr>
                                        <p:cTn id="16" dur="1000"/>
                                        <p:tgtEl>
                                          <p:spTgt spid="92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Scale>
                                      <p:cBhvr>
                                        <p:cTn id="21"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19">
                                            <p:txEl>
                                              <p:pRg st="2" end="2"/>
                                            </p:txEl>
                                          </p:spTgt>
                                        </p:tgtEl>
                                        <p:attrNameLst>
                                          <p:attrName>ppt_x</p:attrName>
                                          <p:attrName>ppt_y</p:attrName>
                                        </p:attrNameLst>
                                      </p:cBhvr>
                                    </p:animMotion>
                                    <p:animEffect transition="in" filter="fade">
                                      <p:cBhvr>
                                        <p:cTn id="23" dur="1000"/>
                                        <p:tgtEl>
                                          <p:spTgt spid="92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Scale>
                                      <p:cBhvr>
                                        <p:cTn id="28"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19">
                                            <p:txEl>
                                              <p:pRg st="3" end="3"/>
                                            </p:txEl>
                                          </p:spTgt>
                                        </p:tgtEl>
                                        <p:attrNameLst>
                                          <p:attrName>ppt_x</p:attrName>
                                          <p:attrName>ppt_y</p:attrName>
                                        </p:attrNameLst>
                                      </p:cBhvr>
                                    </p:animMotion>
                                    <p:animEffect transition="in" filter="fade">
                                      <p:cBhvr>
                                        <p:cTn id="30" dur="1000"/>
                                        <p:tgtEl>
                                          <p:spTgt spid="92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Scale>
                                      <p:cBhvr>
                                        <p:cTn id="35"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219">
                                            <p:txEl>
                                              <p:pRg st="4" end="4"/>
                                            </p:txEl>
                                          </p:spTgt>
                                        </p:tgtEl>
                                        <p:attrNameLst>
                                          <p:attrName>ppt_x</p:attrName>
                                          <p:attrName>ppt_y</p:attrName>
                                        </p:attrNameLst>
                                      </p:cBhvr>
                                    </p:animMotion>
                                    <p:animEffect transition="in" filter="fade">
                                      <p:cBhvr>
                                        <p:cTn id="37" dur="1000"/>
                                        <p:tgtEl>
                                          <p:spTgt spid="92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Scale>
                                      <p:cBhvr>
                                        <p:cTn id="42"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219">
                                            <p:txEl>
                                              <p:pRg st="5" end="5"/>
                                            </p:txEl>
                                          </p:spTgt>
                                        </p:tgtEl>
                                        <p:attrNameLst>
                                          <p:attrName>ppt_x</p:attrName>
                                          <p:attrName>ppt_y</p:attrName>
                                        </p:attrNameLst>
                                      </p:cBhvr>
                                    </p:animMotion>
                                    <p:animEffect transition="in" filter="fade">
                                      <p:cBhvr>
                                        <p:cTn id="44" dur="1000"/>
                                        <p:tgtEl>
                                          <p:spTgt spid="921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Scale>
                                      <p:cBhvr>
                                        <p:cTn id="49"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219">
                                            <p:txEl>
                                              <p:pRg st="6" end="6"/>
                                            </p:txEl>
                                          </p:spTgt>
                                        </p:tgtEl>
                                        <p:attrNameLst>
                                          <p:attrName>ppt_x</p:attrName>
                                          <p:attrName>ppt_y</p:attrName>
                                        </p:attrNameLst>
                                      </p:cBhvr>
                                    </p:animMotion>
                                    <p:animEffect transition="in" filter="fade">
                                      <p:cBhvr>
                                        <p:cTn id="51"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p:spPr>
        <p:txBody>
          <a:bodyPr/>
          <a:lstStyle/>
          <a:p>
            <a:r>
              <a:rPr lang="en-US" altLang="en-US" sz="3600"/>
              <a:t>The ABC’s of Critical Thinking</a:t>
            </a:r>
          </a:p>
        </p:txBody>
      </p:sp>
      <p:sp>
        <p:nvSpPr>
          <p:cNvPr id="46083" name="Rectangle 3"/>
          <p:cNvSpPr>
            <a:spLocks noGrp="1" noChangeArrowheads="1"/>
          </p:cNvSpPr>
          <p:nvPr>
            <p:ph type="body" idx="1"/>
          </p:nvPr>
        </p:nvSpPr>
        <p:spPr>
          <a:noFill/>
          <a:ln/>
        </p:spPr>
        <p:txBody>
          <a:bodyPr/>
          <a:lstStyle/>
          <a:p>
            <a:pPr>
              <a:lnSpc>
                <a:spcPct val="90000"/>
              </a:lnSpc>
            </a:pPr>
            <a:r>
              <a:rPr lang="en-US" altLang="en-US">
                <a:effectLst/>
              </a:rPr>
              <a:t>C is for Context</a:t>
            </a:r>
          </a:p>
          <a:p>
            <a:pPr>
              <a:lnSpc>
                <a:spcPct val="90000"/>
              </a:lnSpc>
            </a:pPr>
            <a:r>
              <a:rPr lang="en-US" altLang="en-US">
                <a:effectLst/>
              </a:rPr>
              <a:t>By understanding how our biases affect our judgments—and considering the amount of information we have attained along with the context in which it is presented—we can go a long way toward increasing the likelihood of a fair account, which will ultimately lead to more effective communication for all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fade">
                                      <p:cBhvr>
                                        <p:cTn id="15" dur="1000"/>
                                        <p:tgtEl>
                                          <p:spTgt spid="46083">
                                            <p:txEl>
                                              <p:pRg st="1" end="1"/>
                                            </p:txEl>
                                          </p:spTgt>
                                        </p:tgtEl>
                                      </p:cBhvr>
                                    </p:animEffect>
                                    <p:anim calcmode="lin" valueType="num">
                                      <p:cBhvr>
                                        <p:cTn id="16"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p:spPr>
        <p:txBody>
          <a:bodyPr/>
          <a:lstStyle/>
          <a:p>
            <a:r>
              <a:rPr lang="en-US" altLang="en-US" sz="3600"/>
              <a:t>The ABC’s of Critical Thinking</a:t>
            </a:r>
          </a:p>
        </p:txBody>
      </p:sp>
      <p:sp>
        <p:nvSpPr>
          <p:cNvPr id="48131" name="Rectangle 3"/>
          <p:cNvSpPr>
            <a:spLocks noGrp="1" noChangeArrowheads="1"/>
          </p:cNvSpPr>
          <p:nvPr>
            <p:ph type="body" idx="1"/>
          </p:nvPr>
        </p:nvSpPr>
        <p:spPr>
          <a:noFill/>
          <a:ln/>
        </p:spPr>
        <p:txBody>
          <a:bodyPr/>
          <a:lstStyle/>
          <a:p>
            <a:r>
              <a:rPr lang="en-US" altLang="en-US" sz="2800">
                <a:effectLst/>
              </a:rPr>
              <a:t>D is for Diagramming</a:t>
            </a:r>
          </a:p>
          <a:p>
            <a:r>
              <a:rPr lang="en-US" altLang="en-US" sz="2800">
                <a:effectLst/>
              </a:rPr>
              <a:t>Diagramming = Drawing the Structure of 			          Arguments</a:t>
            </a:r>
          </a:p>
          <a:p>
            <a:r>
              <a:rPr lang="en-US" altLang="en-US" sz="2800">
                <a:effectLst/>
              </a:rPr>
              <a:t>Allows us to represent and visually identify the structure of an argument from the overall conclusion (roof ) to the supporting premises (walls) to the underlying assumptions (foundation)</a:t>
            </a:r>
          </a:p>
          <a:p>
            <a:r>
              <a:rPr lang="en-US" altLang="en-US" sz="2800">
                <a:effectLst/>
              </a:rPr>
              <a:t>To literally see yours or another’s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1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1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1000"/>
                                        <p:tgtEl>
                                          <p:spTgt spid="48131">
                                            <p:txEl>
                                              <p:pRg st="1" end="1"/>
                                            </p:txEl>
                                          </p:spTgt>
                                        </p:tgtEl>
                                      </p:cBhvr>
                                    </p:animEffect>
                                    <p:anim calcmode="lin" valueType="num">
                                      <p:cBhvr>
                                        <p:cTn id="16"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1000"/>
                                        <p:tgtEl>
                                          <p:spTgt spid="48131">
                                            <p:txEl>
                                              <p:pRg st="2" end="2"/>
                                            </p:txEl>
                                          </p:spTgt>
                                        </p:tgtEl>
                                      </p:cBhvr>
                                    </p:animEffect>
                                    <p:anim calcmode="lin" valueType="num">
                                      <p:cBhvr>
                                        <p:cTn id="23"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8131">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81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Effect transition="in" filter="fade">
                                      <p:cBhvr>
                                        <p:cTn id="30" dur="1000"/>
                                        <p:tgtEl>
                                          <p:spTgt spid="48131">
                                            <p:txEl>
                                              <p:pRg st="3" end="3"/>
                                            </p:txEl>
                                          </p:spTgt>
                                        </p:tgtEl>
                                      </p:cBhvr>
                                    </p:animEffect>
                                    <p:anim calcmode="lin" valueType="num">
                                      <p:cBhvr>
                                        <p:cTn id="31" dur="1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8131">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813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a:lstStyle/>
          <a:p>
            <a:r>
              <a:rPr lang="en-US" altLang="en-US" sz="3600" dirty="0"/>
              <a:t>The ABC’s of Critical Thinking</a:t>
            </a:r>
          </a:p>
        </p:txBody>
      </p:sp>
      <p:sp>
        <p:nvSpPr>
          <p:cNvPr id="50179" name="Rectangle 3"/>
          <p:cNvSpPr>
            <a:spLocks noGrp="1" noChangeArrowheads="1"/>
          </p:cNvSpPr>
          <p:nvPr>
            <p:ph type="body" idx="1"/>
          </p:nvPr>
        </p:nvSpPr>
        <p:spPr>
          <a:xfrm>
            <a:off x="457200" y="1600200"/>
            <a:ext cx="8229600" cy="4800600"/>
          </a:xfrm>
          <a:noFill/>
          <a:ln/>
        </p:spPr>
        <p:txBody>
          <a:bodyPr/>
          <a:lstStyle/>
          <a:p>
            <a:pPr>
              <a:lnSpc>
                <a:spcPct val="90000"/>
              </a:lnSpc>
            </a:pPr>
            <a:r>
              <a:rPr lang="en-US" altLang="en-US" dirty="0">
                <a:effectLst/>
              </a:rPr>
              <a:t>Diagramming allows us to identify a number of key components of an argument:</a:t>
            </a:r>
          </a:p>
          <a:p>
            <a:pPr lvl="1">
              <a:lnSpc>
                <a:spcPct val="90000"/>
              </a:lnSpc>
            </a:pPr>
            <a:r>
              <a:rPr lang="en-US" altLang="en-US" dirty="0">
                <a:effectLst/>
              </a:rPr>
              <a:t>1. The conclusion (roof): The overall main point</a:t>
            </a:r>
          </a:p>
          <a:p>
            <a:pPr lvl="1">
              <a:lnSpc>
                <a:spcPct val="90000"/>
              </a:lnSpc>
            </a:pPr>
            <a:r>
              <a:rPr lang="en-US" altLang="en-US" dirty="0">
                <a:effectLst/>
              </a:rPr>
              <a:t>2. The premises (walls): The reasons that support the main point</a:t>
            </a:r>
          </a:p>
          <a:p>
            <a:pPr lvl="1">
              <a:lnSpc>
                <a:spcPct val="90000"/>
              </a:lnSpc>
            </a:pPr>
            <a:r>
              <a:rPr lang="en-US" altLang="en-US" dirty="0">
                <a:effectLst/>
              </a:rPr>
              <a:t>3. The foundation: The underlying criteria that anchor the premises</a:t>
            </a:r>
          </a:p>
          <a:p>
            <a:pPr lvl="1">
              <a:lnSpc>
                <a:spcPct val="90000"/>
              </a:lnSpc>
            </a:pPr>
            <a:r>
              <a:rPr lang="en-US" altLang="en-US" dirty="0">
                <a:effectLst/>
              </a:rPr>
              <a:t>4. Noise: Factors that may or may not provide context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Scale>
                                      <p:cBhvr>
                                        <p:cTn id="14" dur="1000" decel="50000" fill="hold">
                                          <p:stCondLst>
                                            <p:cond delay="0"/>
                                          </p:stCondLst>
                                        </p:cTn>
                                        <p:tgtEl>
                                          <p:spTgt spid="5017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0179">
                                            <p:txEl>
                                              <p:pRg st="1" end="1"/>
                                            </p:txEl>
                                          </p:spTgt>
                                        </p:tgtEl>
                                        <p:attrNameLst>
                                          <p:attrName>ppt_x</p:attrName>
                                          <p:attrName>ppt_y</p:attrName>
                                        </p:attrNameLst>
                                      </p:cBhvr>
                                    </p:animMotion>
                                    <p:animEffect transition="in" filter="fade">
                                      <p:cBhvr>
                                        <p:cTn id="16" dur="1000"/>
                                        <p:tgtEl>
                                          <p:spTgt spid="501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Scale>
                                      <p:cBhvr>
                                        <p:cTn id="21" dur="1000" decel="50000" fill="hold">
                                          <p:stCondLst>
                                            <p:cond delay="0"/>
                                          </p:stCondLst>
                                        </p:cTn>
                                        <p:tgtEl>
                                          <p:spTgt spid="501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0179">
                                            <p:txEl>
                                              <p:pRg st="2" end="2"/>
                                            </p:txEl>
                                          </p:spTgt>
                                        </p:tgtEl>
                                        <p:attrNameLst>
                                          <p:attrName>ppt_x</p:attrName>
                                          <p:attrName>ppt_y</p:attrName>
                                        </p:attrNameLst>
                                      </p:cBhvr>
                                    </p:animMotion>
                                    <p:animEffect transition="in" filter="fade">
                                      <p:cBhvr>
                                        <p:cTn id="23" dur="1000"/>
                                        <p:tgtEl>
                                          <p:spTgt spid="501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Scale>
                                      <p:cBhvr>
                                        <p:cTn id="28" dur="1000" decel="50000" fill="hold">
                                          <p:stCondLst>
                                            <p:cond delay="0"/>
                                          </p:stCondLst>
                                        </p:cTn>
                                        <p:tgtEl>
                                          <p:spTgt spid="5017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0179">
                                            <p:txEl>
                                              <p:pRg st="3" end="3"/>
                                            </p:txEl>
                                          </p:spTgt>
                                        </p:tgtEl>
                                        <p:attrNameLst>
                                          <p:attrName>ppt_x</p:attrName>
                                          <p:attrName>ppt_y</p:attrName>
                                        </p:attrNameLst>
                                      </p:cBhvr>
                                    </p:animMotion>
                                    <p:animEffect transition="in" filter="fade">
                                      <p:cBhvr>
                                        <p:cTn id="30" dur="1000"/>
                                        <p:tgtEl>
                                          <p:spTgt spid="501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50179">
                                            <p:txEl>
                                              <p:pRg st="4" end="4"/>
                                            </p:txEl>
                                          </p:spTgt>
                                        </p:tgtEl>
                                        <p:attrNameLst>
                                          <p:attrName>style.visibility</p:attrName>
                                        </p:attrNameLst>
                                      </p:cBhvr>
                                      <p:to>
                                        <p:strVal val="visible"/>
                                      </p:to>
                                    </p:set>
                                    <p:animScale>
                                      <p:cBhvr>
                                        <p:cTn id="35" dur="1000" decel="50000" fill="hold">
                                          <p:stCondLst>
                                            <p:cond delay="0"/>
                                          </p:stCondLst>
                                        </p:cTn>
                                        <p:tgtEl>
                                          <p:spTgt spid="5017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0179">
                                            <p:txEl>
                                              <p:pRg st="4" end="4"/>
                                            </p:txEl>
                                          </p:spTgt>
                                        </p:tgtEl>
                                        <p:attrNameLst>
                                          <p:attrName>ppt_x</p:attrName>
                                          <p:attrName>ppt_y</p:attrName>
                                        </p:attrNameLst>
                                      </p:cBhvr>
                                    </p:animMotion>
                                    <p:animEffect transition="in" filter="fade">
                                      <p:cBhvr>
                                        <p:cTn id="37" dur="1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a:lstStyle/>
          <a:p>
            <a:r>
              <a:rPr lang="en-US" altLang="en-US" sz="3600"/>
              <a:t>The ABC’s of Critical Thinking</a:t>
            </a:r>
          </a:p>
        </p:txBody>
      </p:sp>
      <p:sp>
        <p:nvSpPr>
          <p:cNvPr id="52227" name="Rectangle 3"/>
          <p:cNvSpPr>
            <a:spLocks noGrp="1" noChangeArrowheads="1"/>
          </p:cNvSpPr>
          <p:nvPr>
            <p:ph type="body" idx="1"/>
          </p:nvPr>
        </p:nvSpPr>
        <p:spPr>
          <a:noFill/>
          <a:ln/>
        </p:spPr>
        <p:txBody>
          <a:bodyPr/>
          <a:lstStyle/>
          <a:p>
            <a:r>
              <a:rPr lang="en-US" altLang="en-US">
                <a:effectLst/>
              </a:rPr>
              <a:t>When you are presented with an argument, you first need to determine the conclusion</a:t>
            </a:r>
          </a:p>
          <a:p>
            <a:r>
              <a:rPr lang="en-US" altLang="en-US">
                <a:effectLst/>
              </a:rPr>
              <a:t>Ask yourself what the overall point is that an argument’s presenter wants you to believe</a:t>
            </a:r>
          </a:p>
          <a:p>
            <a:r>
              <a:rPr lang="en-US" altLang="en-US">
                <a:effectLst/>
              </a:rPr>
              <a:t>What remains are the other components</a:t>
            </a:r>
          </a:p>
          <a:p>
            <a:pPr>
              <a:buFont typeface="Wingdings" pitchFamily="2" charset="2"/>
              <a:buNone/>
            </a:pPr>
            <a:endParaRPr lang="en-US" altLang="en-US">
              <a:effectLst/>
            </a:endParaRPr>
          </a:p>
          <a:p>
            <a:pPr>
              <a:buFont typeface="Wingdings" pitchFamily="2" charset="2"/>
              <a:buNone/>
            </a:pPr>
            <a:endParaRPr lang="en-US" alt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Scale>
                                      <p:cBhvr>
                                        <p:cTn id="7" dur="1000" decel="50000" fill="hold">
                                          <p:stCondLst>
                                            <p:cond delay="0"/>
                                          </p:stCondLst>
                                        </p:cTn>
                                        <p:tgtEl>
                                          <p:spTgt spid="522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227">
                                            <p:txEl>
                                              <p:pRg st="0" end="0"/>
                                            </p:txEl>
                                          </p:spTgt>
                                        </p:tgtEl>
                                        <p:attrNameLst>
                                          <p:attrName>ppt_x</p:attrName>
                                          <p:attrName>ppt_y</p:attrName>
                                        </p:attrNameLst>
                                      </p:cBhvr>
                                    </p:animMotion>
                                    <p:animEffect transition="in" filter="fade">
                                      <p:cBhvr>
                                        <p:cTn id="9" dur="1000"/>
                                        <p:tgtEl>
                                          <p:spTgt spid="522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1000"/>
                                        <p:tgtEl>
                                          <p:spTgt spid="52227">
                                            <p:txEl>
                                              <p:pRg st="2" end="2"/>
                                            </p:txEl>
                                          </p:spTgt>
                                        </p:tgtEl>
                                      </p:cBhvr>
                                    </p:animEffect>
                                    <p:anim calcmode="lin" valueType="num">
                                      <p:cBhvr>
                                        <p:cTn id="22"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0531" name="Rectangle 3"/>
          <p:cNvSpPr>
            <a:spLocks noGrp="1" noChangeArrowheads="1"/>
          </p:cNvSpPr>
          <p:nvPr>
            <p:ph type="body" idx="1"/>
          </p:nvPr>
        </p:nvSpPr>
        <p:spPr/>
        <p:txBody>
          <a:bodyPr/>
          <a:lstStyle/>
          <a:p>
            <a:r>
              <a:rPr lang="en-US" altLang="en-US">
                <a:effectLst/>
              </a:rPr>
              <a:t>When you are presented with an argument, you first need to determine the conclusion</a:t>
            </a:r>
          </a:p>
          <a:p>
            <a:r>
              <a:rPr lang="en-US" altLang="en-US">
                <a:effectLst/>
              </a:rPr>
              <a:t>Ask yourself what the overall point is that an argument’s presenter wants you to believe</a:t>
            </a:r>
          </a:p>
          <a:p>
            <a:r>
              <a:rPr lang="en-US" altLang="en-US">
                <a:effectLst/>
              </a:rPr>
              <a:t>What remains are the other components</a:t>
            </a:r>
          </a:p>
          <a:p>
            <a:pPr>
              <a:buFont typeface="Wingdings" pitchFamily="2" charset="2"/>
              <a:buNone/>
            </a:pPr>
            <a:endParaRPr lang="en-US" altLang="en-US">
              <a:effectLst/>
            </a:endParaRPr>
          </a:p>
          <a:p>
            <a:endParaRPr lang="en-US" altLang="en-US">
              <a:effectLst/>
            </a:endParaRPr>
          </a:p>
        </p:txBody>
      </p:sp>
    </p:spTree>
    <p:extLst>
      <p:ext uri="{BB962C8B-B14F-4D97-AF65-F5344CB8AC3E}">
        <p14:creationId xmlns:p14="http://schemas.microsoft.com/office/powerpoint/2010/main" val="148020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800" decel="100000"/>
                                        <p:tgtEl>
                                          <p:spTgt spid="150531">
                                            <p:txEl>
                                              <p:pRg st="0" end="0"/>
                                            </p:txEl>
                                          </p:spTgt>
                                        </p:tgtEl>
                                      </p:cBhvr>
                                    </p:animEffect>
                                    <p:anim calcmode="lin" valueType="num">
                                      <p:cBhvr>
                                        <p:cTn id="8" dur="800" decel="100000" fill="hold"/>
                                        <p:tgtEl>
                                          <p:spTgt spid="1505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505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505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05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05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Scale>
                                      <p:cBhvr>
                                        <p:cTn id="17" dur="1000" decel="50000" fill="hold">
                                          <p:stCondLst>
                                            <p:cond delay="0"/>
                                          </p:stCondLst>
                                        </p:cTn>
                                        <p:tgtEl>
                                          <p:spTgt spid="1505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0531">
                                            <p:txEl>
                                              <p:pRg st="1" end="1"/>
                                            </p:txEl>
                                          </p:spTgt>
                                        </p:tgtEl>
                                        <p:attrNameLst>
                                          <p:attrName>ppt_x</p:attrName>
                                          <p:attrName>ppt_y</p:attrName>
                                        </p:attrNameLst>
                                      </p:cBhvr>
                                    </p:animMotion>
                                    <p:animEffect transition="in" filter="fade">
                                      <p:cBhvr>
                                        <p:cTn id="19" dur="1000"/>
                                        <p:tgtEl>
                                          <p:spTgt spid="15053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150531">
                                            <p:txEl>
                                              <p:pRg st="2" end="2"/>
                                            </p:txEl>
                                          </p:spTgt>
                                        </p:tgtEl>
                                        <p:attrNameLst>
                                          <p:attrName>style.visibility</p:attrName>
                                        </p:attrNameLst>
                                      </p:cBhvr>
                                      <p:to>
                                        <p:strVal val="visible"/>
                                      </p:to>
                                    </p:set>
                                    <p:animScale>
                                      <p:cBhvr>
                                        <p:cTn id="24" dur="1000" decel="50000" fill="hold">
                                          <p:stCondLst>
                                            <p:cond delay="0"/>
                                          </p:stCondLst>
                                        </p:cTn>
                                        <p:tgtEl>
                                          <p:spTgt spid="1505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0531">
                                            <p:txEl>
                                              <p:pRg st="2" end="2"/>
                                            </p:txEl>
                                          </p:spTgt>
                                        </p:tgtEl>
                                        <p:attrNameLst>
                                          <p:attrName>ppt_x</p:attrName>
                                          <p:attrName>ppt_y</p:attrName>
                                        </p:attrNameLst>
                                      </p:cBhvr>
                                    </p:animMotion>
                                    <p:animEffect transition="in" filter="fade">
                                      <p:cBhvr>
                                        <p:cTn id="26" dur="10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44387" name="Rectangle 3"/>
          <p:cNvSpPr>
            <a:spLocks noGrp="1" noChangeArrowheads="1"/>
          </p:cNvSpPr>
          <p:nvPr>
            <p:ph type="body" idx="1"/>
          </p:nvPr>
        </p:nvSpPr>
        <p:spPr/>
        <p:txBody>
          <a:bodyPr/>
          <a:lstStyle/>
          <a:p>
            <a:r>
              <a:rPr lang="en-US" altLang="en-US">
                <a:effectLst/>
              </a:rPr>
              <a:t>Big oil companies need to stop drilling wells thousands of feet below the ocean floor. In the Gulf of Mexico, this practice has led to catastrophic devastation of plant life and wildlife. It is unsafe to the workers who operate these wells. And it has cost my family shrimp business thousands of dollars in lost revenue. (Bob Smith, Louisiana)</a:t>
            </a:r>
          </a:p>
        </p:txBody>
      </p:sp>
    </p:spTree>
    <p:extLst>
      <p:ext uri="{BB962C8B-B14F-4D97-AF65-F5344CB8AC3E}">
        <p14:creationId xmlns:p14="http://schemas.microsoft.com/office/powerpoint/2010/main" val="29994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Scale>
                                      <p:cBhvr>
                                        <p:cTn id="7" dur="1000" decel="50000" fill="hold">
                                          <p:stCondLst>
                                            <p:cond delay="0"/>
                                          </p:stCondLst>
                                        </p:cTn>
                                        <p:tgtEl>
                                          <p:spTgt spid="1443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4387">
                                            <p:txEl>
                                              <p:pRg st="0" end="0"/>
                                            </p:txEl>
                                          </p:spTgt>
                                        </p:tgtEl>
                                        <p:attrNameLst>
                                          <p:attrName>ppt_x</p:attrName>
                                          <p:attrName>ppt_y</p:attrName>
                                        </p:attrNameLst>
                                      </p:cBhvr>
                                    </p:animMotion>
                                    <p:animEffect transition="in" filter="fade">
                                      <p:cBhvr>
                                        <p:cTn id="9" dur="10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45411" name="Rectangle 3"/>
          <p:cNvSpPr>
            <a:spLocks noGrp="1" noChangeArrowheads="1"/>
          </p:cNvSpPr>
          <p:nvPr>
            <p:ph type="body" idx="1"/>
          </p:nvPr>
        </p:nvSpPr>
        <p:spPr/>
        <p:txBody>
          <a:bodyPr/>
          <a:lstStyle/>
          <a:p>
            <a:pPr>
              <a:lnSpc>
                <a:spcPct val="90000"/>
              </a:lnSpc>
            </a:pPr>
            <a:r>
              <a:rPr lang="en-US" altLang="en-US" sz="2400">
                <a:effectLst/>
              </a:rPr>
              <a:t>Mr. Smith’s overall conclusion is that oil companies should stop using deepwater drilling </a:t>
            </a:r>
          </a:p>
          <a:p>
            <a:pPr>
              <a:lnSpc>
                <a:spcPct val="90000"/>
              </a:lnSpc>
            </a:pPr>
            <a:r>
              <a:rPr lang="en-US" altLang="en-US" sz="2400">
                <a:effectLst/>
              </a:rPr>
              <a:t>Why he believes this can be seen in his three premises: it devastates plants and wildlife; it is unsafe to its workers; and it cost his business a lot of money</a:t>
            </a:r>
          </a:p>
          <a:p>
            <a:pPr>
              <a:lnSpc>
                <a:spcPct val="90000"/>
              </a:lnSpc>
            </a:pPr>
            <a:r>
              <a:rPr lang="en-US" altLang="en-US" sz="2400">
                <a:effectLst/>
              </a:rPr>
              <a:t>No noise</a:t>
            </a:r>
          </a:p>
          <a:p>
            <a:pPr>
              <a:lnSpc>
                <a:spcPct val="90000"/>
              </a:lnSpc>
            </a:pPr>
            <a:r>
              <a:rPr lang="en-US" altLang="en-US" sz="2400">
                <a:effectLst/>
              </a:rPr>
              <a:t>Underlying assumption: it is unfair and wrong for people to harm humans, animals, and plant life through specific actions—in this case, it was business, in other words, for the purpose of making money</a:t>
            </a:r>
          </a:p>
          <a:p>
            <a:pPr>
              <a:lnSpc>
                <a:spcPct val="90000"/>
              </a:lnSpc>
            </a:pPr>
            <a:r>
              <a:rPr lang="en-US" altLang="en-US" sz="2400">
                <a:effectLst/>
              </a:rPr>
              <a:t>There may be nothing wrong with making money, but you can’t harm others/other species in doing so</a:t>
            </a:r>
          </a:p>
        </p:txBody>
      </p:sp>
    </p:spTree>
    <p:extLst>
      <p:ext uri="{BB962C8B-B14F-4D97-AF65-F5344CB8AC3E}">
        <p14:creationId xmlns:p14="http://schemas.microsoft.com/office/powerpoint/2010/main" val="2828922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Scale>
                                      <p:cBhvr>
                                        <p:cTn id="7" dur="1000" decel="50000" fill="hold">
                                          <p:stCondLst>
                                            <p:cond delay="0"/>
                                          </p:stCondLst>
                                        </p:cTn>
                                        <p:tgtEl>
                                          <p:spTgt spid="1454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5411">
                                            <p:txEl>
                                              <p:pRg st="0" end="0"/>
                                            </p:txEl>
                                          </p:spTgt>
                                        </p:tgtEl>
                                        <p:attrNameLst>
                                          <p:attrName>ppt_x</p:attrName>
                                          <p:attrName>ppt_y</p:attrName>
                                        </p:attrNameLst>
                                      </p:cBhvr>
                                    </p:animMotion>
                                    <p:animEffect transition="in" filter="fade">
                                      <p:cBhvr>
                                        <p:cTn id="9" dur="1000"/>
                                        <p:tgtEl>
                                          <p:spTgt spid="1454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45411">
                                            <p:txEl>
                                              <p:pRg st="1" end="1"/>
                                            </p:txEl>
                                          </p:spTgt>
                                        </p:tgtEl>
                                        <p:attrNameLst>
                                          <p:attrName>style.visibility</p:attrName>
                                        </p:attrNameLst>
                                      </p:cBhvr>
                                      <p:to>
                                        <p:strVal val="visible"/>
                                      </p:to>
                                    </p:set>
                                    <p:animScale>
                                      <p:cBhvr>
                                        <p:cTn id="14" dur="1000" decel="50000" fill="hold">
                                          <p:stCondLst>
                                            <p:cond delay="0"/>
                                          </p:stCondLst>
                                        </p:cTn>
                                        <p:tgtEl>
                                          <p:spTgt spid="1454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5411">
                                            <p:txEl>
                                              <p:pRg st="1" end="1"/>
                                            </p:txEl>
                                          </p:spTgt>
                                        </p:tgtEl>
                                        <p:attrNameLst>
                                          <p:attrName>ppt_x</p:attrName>
                                          <p:attrName>ppt_y</p:attrName>
                                        </p:attrNameLst>
                                      </p:cBhvr>
                                    </p:animMotion>
                                    <p:animEffect transition="in" filter="fade">
                                      <p:cBhvr>
                                        <p:cTn id="16" dur="1000"/>
                                        <p:tgtEl>
                                          <p:spTgt spid="1454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45411">
                                            <p:txEl>
                                              <p:pRg st="2" end="2"/>
                                            </p:txEl>
                                          </p:spTgt>
                                        </p:tgtEl>
                                        <p:attrNameLst>
                                          <p:attrName>style.visibility</p:attrName>
                                        </p:attrNameLst>
                                      </p:cBhvr>
                                      <p:to>
                                        <p:strVal val="visible"/>
                                      </p:to>
                                    </p:set>
                                    <p:anim calcmode="lin" valueType="num">
                                      <p:cBhvr>
                                        <p:cTn id="21" dur="500" fill="hold"/>
                                        <p:tgtEl>
                                          <p:spTgt spid="1454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541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54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54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541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45411">
                                            <p:txEl>
                                              <p:pRg st="3" end="3"/>
                                            </p:txEl>
                                          </p:spTgt>
                                        </p:tgtEl>
                                        <p:attrNameLst>
                                          <p:attrName>style.visibility</p:attrName>
                                        </p:attrNameLst>
                                      </p:cBhvr>
                                      <p:to>
                                        <p:strVal val="visible"/>
                                      </p:to>
                                    </p:set>
                                    <p:animScale>
                                      <p:cBhvr>
                                        <p:cTn id="30" dur="1000" decel="50000" fill="hold">
                                          <p:stCondLst>
                                            <p:cond delay="0"/>
                                          </p:stCondLst>
                                        </p:cTn>
                                        <p:tgtEl>
                                          <p:spTgt spid="1454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5411">
                                            <p:txEl>
                                              <p:pRg st="3" end="3"/>
                                            </p:txEl>
                                          </p:spTgt>
                                        </p:tgtEl>
                                        <p:attrNameLst>
                                          <p:attrName>ppt_x</p:attrName>
                                          <p:attrName>ppt_y</p:attrName>
                                        </p:attrNameLst>
                                      </p:cBhvr>
                                    </p:animMotion>
                                    <p:animEffect transition="in" filter="fade">
                                      <p:cBhvr>
                                        <p:cTn id="32" dur="1000"/>
                                        <p:tgtEl>
                                          <p:spTgt spid="14541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45411">
                                            <p:txEl>
                                              <p:pRg st="4" end="4"/>
                                            </p:txEl>
                                          </p:spTgt>
                                        </p:tgtEl>
                                        <p:attrNameLst>
                                          <p:attrName>style.visibility</p:attrName>
                                        </p:attrNameLst>
                                      </p:cBhvr>
                                      <p:to>
                                        <p:strVal val="visible"/>
                                      </p:to>
                                    </p:set>
                                    <p:animScale>
                                      <p:cBhvr>
                                        <p:cTn id="37" dur="1000" decel="50000" fill="hold">
                                          <p:stCondLst>
                                            <p:cond delay="0"/>
                                          </p:stCondLst>
                                        </p:cTn>
                                        <p:tgtEl>
                                          <p:spTgt spid="1454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5411">
                                            <p:txEl>
                                              <p:pRg st="4" end="4"/>
                                            </p:txEl>
                                          </p:spTgt>
                                        </p:tgtEl>
                                        <p:attrNameLst>
                                          <p:attrName>ppt_x</p:attrName>
                                          <p:attrName>ppt_y</p:attrName>
                                        </p:attrNameLst>
                                      </p:cBhvr>
                                    </p:animMotion>
                                    <p:animEffect transition="in" filter="fade">
                                      <p:cBhvr>
                                        <p:cTn id="39" dur="10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46435" name="Rectangle 3"/>
          <p:cNvSpPr>
            <a:spLocks noGrp="1" noChangeArrowheads="1"/>
          </p:cNvSpPr>
          <p:nvPr>
            <p:ph type="body" idx="1"/>
          </p:nvPr>
        </p:nvSpPr>
        <p:spPr/>
        <p:txBody>
          <a:bodyPr/>
          <a:lstStyle/>
          <a:p>
            <a:pPr>
              <a:lnSpc>
                <a:spcPct val="80000"/>
              </a:lnSpc>
            </a:pPr>
            <a:r>
              <a:rPr lang="en-US" altLang="en-US" sz="2400" dirty="0"/>
              <a:t>Diagramming Abbreviations:</a:t>
            </a:r>
          </a:p>
          <a:p>
            <a:pPr>
              <a:lnSpc>
                <a:spcPct val="80000"/>
              </a:lnSpc>
            </a:pPr>
            <a:r>
              <a:rPr lang="en-US" altLang="en-US" sz="2400" dirty="0">
                <a:effectLst/>
              </a:rPr>
              <a:t>All premises are abbreviated as P</a:t>
            </a:r>
          </a:p>
          <a:p>
            <a:pPr>
              <a:lnSpc>
                <a:spcPct val="80000"/>
              </a:lnSpc>
            </a:pPr>
            <a:r>
              <a:rPr lang="en-US" altLang="en-US" sz="2400" dirty="0">
                <a:effectLst/>
              </a:rPr>
              <a:t>The conclusion is abbreviated as C</a:t>
            </a:r>
          </a:p>
          <a:p>
            <a:pPr>
              <a:lnSpc>
                <a:spcPct val="80000"/>
              </a:lnSpc>
            </a:pPr>
            <a:r>
              <a:rPr lang="en-US" altLang="en-US" sz="2400" dirty="0">
                <a:effectLst/>
              </a:rPr>
              <a:t>It is a beautiful day today. The birds are chirping, the sun is shining, and there isn’t a cloud in the sky.					 	</a:t>
            </a:r>
          </a:p>
          <a:p>
            <a:pPr>
              <a:lnSpc>
                <a:spcPct val="80000"/>
              </a:lnSpc>
              <a:buFont typeface="Wingdings" pitchFamily="2" charset="2"/>
              <a:buNone/>
            </a:pPr>
            <a:r>
              <a:rPr lang="en-US" altLang="en-US" sz="2400" dirty="0">
                <a:effectLst/>
              </a:rPr>
              <a:t>					 C</a:t>
            </a:r>
          </a:p>
          <a:p>
            <a:pPr>
              <a:lnSpc>
                <a:spcPct val="80000"/>
              </a:lnSpc>
              <a:buFont typeface="Wingdings" pitchFamily="2" charset="2"/>
              <a:buNone/>
            </a:pPr>
            <a:r>
              <a:rPr lang="en-US" altLang="en-US" sz="2400" dirty="0">
                <a:effectLst/>
              </a:rPr>
              <a:t>  	     </a:t>
            </a:r>
          </a:p>
          <a:p>
            <a:pPr>
              <a:lnSpc>
                <a:spcPct val="80000"/>
              </a:lnSpc>
              <a:buFont typeface="Wingdings" pitchFamily="2" charset="2"/>
              <a:buNone/>
            </a:pPr>
            <a:r>
              <a:rPr lang="en-US" altLang="en-US" sz="2400" dirty="0">
                <a:effectLst/>
              </a:rPr>
              <a:t>					          	    </a:t>
            </a:r>
          </a:p>
          <a:p>
            <a:pPr>
              <a:lnSpc>
                <a:spcPct val="80000"/>
              </a:lnSpc>
              <a:buFont typeface="Wingdings" pitchFamily="2" charset="2"/>
              <a:buNone/>
            </a:pPr>
            <a:r>
              <a:rPr lang="en-US" altLang="en-US" sz="2400" dirty="0">
                <a:effectLst/>
              </a:rPr>
              <a:t>					     	</a:t>
            </a:r>
          </a:p>
          <a:p>
            <a:pPr>
              <a:lnSpc>
                <a:spcPct val="80000"/>
              </a:lnSpc>
              <a:buFont typeface="Wingdings" pitchFamily="2" charset="2"/>
              <a:buNone/>
            </a:pPr>
            <a:r>
              <a:rPr lang="en-US" altLang="en-US" sz="2400" dirty="0">
                <a:effectLst/>
              </a:rPr>
              <a:t>				</a:t>
            </a:r>
            <a:r>
              <a:rPr lang="en-US" altLang="en-US" sz="2400" u="sng" dirty="0">
                <a:effectLst/>
              </a:rPr>
              <a:t>P1        P2        P3</a:t>
            </a:r>
            <a:endParaRPr lang="en-US" altLang="en-US" sz="2400" dirty="0">
              <a:effectLst/>
            </a:endParaRPr>
          </a:p>
          <a:p>
            <a:pPr>
              <a:lnSpc>
                <a:spcPct val="80000"/>
              </a:lnSpc>
              <a:buFont typeface="Wingdings" pitchFamily="2" charset="2"/>
              <a:buNone/>
            </a:pPr>
            <a:r>
              <a:rPr lang="en-US" altLang="en-US" sz="2400" dirty="0">
                <a:effectLst/>
              </a:rPr>
              <a:t>                 		 Universal Criteria</a:t>
            </a:r>
          </a:p>
        </p:txBody>
      </p:sp>
      <p:sp>
        <p:nvSpPr>
          <p:cNvPr id="146438" name="Line 6"/>
          <p:cNvSpPr>
            <a:spLocks noChangeShapeType="1"/>
          </p:cNvSpPr>
          <p:nvPr/>
        </p:nvSpPr>
        <p:spPr bwMode="auto">
          <a:xfrm flipH="1" flipV="1">
            <a:off x="4500563" y="4005263"/>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39" name="Line 7"/>
          <p:cNvSpPr>
            <a:spLocks noChangeShapeType="1"/>
          </p:cNvSpPr>
          <p:nvPr/>
        </p:nvSpPr>
        <p:spPr bwMode="auto">
          <a:xfrm flipV="1">
            <a:off x="4427538" y="4076700"/>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40" name="Line 8"/>
          <p:cNvSpPr>
            <a:spLocks noChangeShapeType="1"/>
          </p:cNvSpPr>
          <p:nvPr/>
        </p:nvSpPr>
        <p:spPr bwMode="auto">
          <a:xfrm flipV="1">
            <a:off x="3635375" y="4005263"/>
            <a:ext cx="649288"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6782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800" decel="100000"/>
                                        <p:tgtEl>
                                          <p:spTgt spid="146435">
                                            <p:txEl>
                                              <p:pRg st="0" end="0"/>
                                            </p:txEl>
                                          </p:spTgt>
                                        </p:tgtEl>
                                      </p:cBhvr>
                                    </p:animEffect>
                                    <p:anim calcmode="lin" valueType="num">
                                      <p:cBhvr>
                                        <p:cTn id="8" dur="800" decel="100000" fill="hold"/>
                                        <p:tgtEl>
                                          <p:spTgt spid="14643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643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643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643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643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Scale>
                                      <p:cBhvr>
                                        <p:cTn id="17" dur="1000" decel="50000" fill="hold">
                                          <p:stCondLst>
                                            <p:cond delay="0"/>
                                          </p:stCondLst>
                                        </p:cTn>
                                        <p:tgtEl>
                                          <p:spTgt spid="1464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6435">
                                            <p:txEl>
                                              <p:pRg st="1" end="1"/>
                                            </p:txEl>
                                          </p:spTgt>
                                        </p:tgtEl>
                                        <p:attrNameLst>
                                          <p:attrName>ppt_x</p:attrName>
                                          <p:attrName>ppt_y</p:attrName>
                                        </p:attrNameLst>
                                      </p:cBhvr>
                                    </p:animMotion>
                                    <p:animEffect transition="in" filter="fade">
                                      <p:cBhvr>
                                        <p:cTn id="19" dur="1000"/>
                                        <p:tgtEl>
                                          <p:spTgt spid="1464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146435">
                                            <p:txEl>
                                              <p:pRg st="2" end="2"/>
                                            </p:txEl>
                                          </p:spTgt>
                                        </p:tgtEl>
                                        <p:attrNameLst>
                                          <p:attrName>style.visibility</p:attrName>
                                        </p:attrNameLst>
                                      </p:cBhvr>
                                      <p:to>
                                        <p:strVal val="visible"/>
                                      </p:to>
                                    </p:set>
                                    <p:animScale>
                                      <p:cBhvr>
                                        <p:cTn id="24" dur="1000" decel="50000" fill="hold">
                                          <p:stCondLst>
                                            <p:cond delay="0"/>
                                          </p:stCondLst>
                                        </p:cTn>
                                        <p:tgtEl>
                                          <p:spTgt spid="1464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46435">
                                            <p:txEl>
                                              <p:pRg st="2" end="2"/>
                                            </p:txEl>
                                          </p:spTgt>
                                        </p:tgtEl>
                                        <p:attrNameLst>
                                          <p:attrName>ppt_x</p:attrName>
                                          <p:attrName>ppt_y</p:attrName>
                                        </p:attrNameLst>
                                      </p:cBhvr>
                                    </p:animMotion>
                                    <p:animEffect transition="in" filter="fade">
                                      <p:cBhvr>
                                        <p:cTn id="26" dur="1000"/>
                                        <p:tgtEl>
                                          <p:spTgt spid="14643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nodeType="clickEffect">
                                  <p:stCondLst>
                                    <p:cond delay="0"/>
                                  </p:stCondLst>
                                  <p:childTnLst>
                                    <p:set>
                                      <p:cBhvr>
                                        <p:cTn id="30" dur="1" fill="hold">
                                          <p:stCondLst>
                                            <p:cond delay="0"/>
                                          </p:stCondLst>
                                        </p:cTn>
                                        <p:tgtEl>
                                          <p:spTgt spid="146435">
                                            <p:txEl>
                                              <p:pRg st="3" end="3"/>
                                            </p:txEl>
                                          </p:spTgt>
                                        </p:tgtEl>
                                        <p:attrNameLst>
                                          <p:attrName>style.visibility</p:attrName>
                                        </p:attrNameLst>
                                      </p:cBhvr>
                                      <p:to>
                                        <p:strVal val="visible"/>
                                      </p:to>
                                    </p:set>
                                    <p:animScale>
                                      <p:cBhvr>
                                        <p:cTn id="31" dur="1000" decel="50000" fill="hold">
                                          <p:stCondLst>
                                            <p:cond delay="0"/>
                                          </p:stCondLst>
                                        </p:cTn>
                                        <p:tgtEl>
                                          <p:spTgt spid="1464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6435">
                                            <p:txEl>
                                              <p:pRg st="3" end="3"/>
                                            </p:txEl>
                                          </p:spTgt>
                                        </p:tgtEl>
                                        <p:attrNameLst>
                                          <p:attrName>ppt_x</p:attrName>
                                          <p:attrName>ppt_y</p:attrName>
                                        </p:attrNameLst>
                                      </p:cBhvr>
                                    </p:animMotion>
                                    <p:animEffect transition="in" filter="fade">
                                      <p:cBhvr>
                                        <p:cTn id="33" dur="10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47459" name="Rectangle 3"/>
          <p:cNvSpPr>
            <a:spLocks noGrp="1" noChangeArrowheads="1"/>
          </p:cNvSpPr>
          <p:nvPr>
            <p:ph type="body" idx="1"/>
          </p:nvPr>
        </p:nvSpPr>
        <p:spPr/>
        <p:txBody>
          <a:bodyPr/>
          <a:lstStyle/>
          <a:p>
            <a:pPr>
              <a:lnSpc>
                <a:spcPct val="90000"/>
              </a:lnSpc>
            </a:pPr>
            <a:r>
              <a:rPr lang="en-US" altLang="en-US" sz="2400" dirty="0">
                <a:effectLst/>
              </a:rPr>
              <a:t>I like lemons, limes, and oranges. These are all citrus fruits that provide me with the essential vitamin C that my body needs every day in order to remain healthy. (Marge Henderson, Cedar Rapids, Michigan)</a:t>
            </a:r>
          </a:p>
          <a:p>
            <a:pPr>
              <a:lnSpc>
                <a:spcPct val="90000"/>
              </a:lnSpc>
              <a:buFont typeface="Wingdings" pitchFamily="2" charset="2"/>
              <a:buNone/>
            </a:pPr>
            <a:r>
              <a:rPr lang="en-US" altLang="en-US" sz="2400" dirty="0">
                <a:effectLst/>
              </a:rPr>
              <a:t>				           C</a:t>
            </a:r>
          </a:p>
          <a:p>
            <a:pPr>
              <a:lnSpc>
                <a:spcPct val="90000"/>
              </a:lnSpc>
              <a:buFont typeface="Wingdings" pitchFamily="2" charset="2"/>
              <a:buNone/>
            </a:pPr>
            <a:endParaRPr lang="en-US" altLang="en-US" sz="2400" dirty="0">
              <a:effectLst/>
            </a:endParaRPr>
          </a:p>
          <a:p>
            <a:pPr>
              <a:lnSpc>
                <a:spcPct val="90000"/>
              </a:lnSpc>
              <a:buFont typeface="Wingdings" pitchFamily="2" charset="2"/>
              <a:buNone/>
            </a:pPr>
            <a:r>
              <a:rPr lang="en-US" altLang="en-US" sz="2400" dirty="0">
                <a:effectLst/>
              </a:rPr>
              <a:t>				        MP1</a:t>
            </a:r>
          </a:p>
          <a:p>
            <a:pPr>
              <a:lnSpc>
                <a:spcPct val="90000"/>
              </a:lnSpc>
              <a:buFont typeface="Wingdings" pitchFamily="2" charset="2"/>
              <a:buNone/>
            </a:pPr>
            <a:endParaRPr lang="en-US" altLang="en-US" sz="2400" dirty="0">
              <a:effectLst/>
            </a:endParaRPr>
          </a:p>
          <a:p>
            <a:pPr>
              <a:lnSpc>
                <a:spcPct val="90000"/>
              </a:lnSpc>
              <a:buFont typeface="Wingdings" pitchFamily="2" charset="2"/>
              <a:buNone/>
            </a:pPr>
            <a:endParaRPr lang="en-US" altLang="en-US" sz="2400" dirty="0">
              <a:effectLst/>
            </a:endParaRPr>
          </a:p>
          <a:p>
            <a:pPr>
              <a:lnSpc>
                <a:spcPct val="90000"/>
              </a:lnSpc>
              <a:buFont typeface="Wingdings" pitchFamily="2" charset="2"/>
              <a:buNone/>
            </a:pPr>
            <a:r>
              <a:rPr lang="en-US" altLang="en-US" sz="2400" dirty="0">
                <a:effectLst/>
              </a:rPr>
              <a:t>				    </a:t>
            </a:r>
            <a:r>
              <a:rPr lang="en-US" altLang="en-US" sz="2400" u="sng" dirty="0">
                <a:effectLst/>
              </a:rPr>
              <a:t>P1 P2 P3</a:t>
            </a:r>
          </a:p>
          <a:p>
            <a:pPr>
              <a:lnSpc>
                <a:spcPct val="90000"/>
              </a:lnSpc>
              <a:buFont typeface="Wingdings" pitchFamily="2" charset="2"/>
              <a:buNone/>
            </a:pPr>
            <a:r>
              <a:rPr lang="en-US" altLang="en-US" sz="2400" dirty="0">
                <a:effectLst/>
              </a:rPr>
              <a:t>				Universal Criteria</a:t>
            </a:r>
          </a:p>
        </p:txBody>
      </p:sp>
      <p:sp>
        <p:nvSpPr>
          <p:cNvPr id="147460" name="Line 4"/>
          <p:cNvSpPr>
            <a:spLocks noChangeShapeType="1"/>
          </p:cNvSpPr>
          <p:nvPr/>
        </p:nvSpPr>
        <p:spPr bwMode="auto">
          <a:xfrm flipV="1">
            <a:off x="4284663" y="33575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1" name="Line 5"/>
          <p:cNvSpPr>
            <a:spLocks noChangeShapeType="1"/>
          </p:cNvSpPr>
          <p:nvPr/>
        </p:nvSpPr>
        <p:spPr bwMode="auto">
          <a:xfrm flipV="1">
            <a:off x="3779838" y="4221163"/>
            <a:ext cx="28733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2" name="Line 6"/>
          <p:cNvSpPr>
            <a:spLocks noChangeShapeType="1"/>
          </p:cNvSpPr>
          <p:nvPr/>
        </p:nvSpPr>
        <p:spPr bwMode="auto">
          <a:xfrm flipV="1">
            <a:off x="4284663" y="42211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3" name="Line 7"/>
          <p:cNvSpPr>
            <a:spLocks noChangeShapeType="1"/>
          </p:cNvSpPr>
          <p:nvPr/>
        </p:nvSpPr>
        <p:spPr bwMode="auto">
          <a:xfrm flipH="1" flipV="1">
            <a:off x="4500563" y="4221163"/>
            <a:ext cx="21590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57151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48483" name="Rectangle 3"/>
          <p:cNvSpPr>
            <a:spLocks noGrp="1" noChangeArrowheads="1"/>
          </p:cNvSpPr>
          <p:nvPr>
            <p:ph type="body" idx="1"/>
          </p:nvPr>
        </p:nvSpPr>
        <p:spPr/>
        <p:txBody>
          <a:bodyPr/>
          <a:lstStyle/>
          <a:p>
            <a:r>
              <a:rPr lang="en-US" altLang="en-US">
                <a:effectLst/>
              </a:rPr>
              <a:t>So Marge’s argument resembles a house with her roof (C) as her desire to remain healthy, and her main support being food containing vitamin C (MP1), and the individual supports being lemons (P1), limes (P2), and oranges (P3)</a:t>
            </a:r>
          </a:p>
        </p:txBody>
      </p:sp>
    </p:spTree>
    <p:extLst>
      <p:ext uri="{BB962C8B-B14F-4D97-AF65-F5344CB8AC3E}">
        <p14:creationId xmlns:p14="http://schemas.microsoft.com/office/powerpoint/2010/main" val="3318080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Scale>
                                      <p:cBhvr>
                                        <p:cTn id="7" dur="1000" decel="50000" fill="hold">
                                          <p:stCondLst>
                                            <p:cond delay="0"/>
                                          </p:stCondLst>
                                        </p:cTn>
                                        <p:tgtEl>
                                          <p:spTgt spid="1484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8483">
                                            <p:txEl>
                                              <p:pRg st="0" end="0"/>
                                            </p:txEl>
                                          </p:spTgt>
                                        </p:tgtEl>
                                        <p:attrNameLst>
                                          <p:attrName>ppt_x</p:attrName>
                                          <p:attrName>ppt_y</p:attrName>
                                        </p:attrNameLst>
                                      </p:cBhvr>
                                    </p:animMotion>
                                    <p:animEffect transition="in" filter="fade">
                                      <p:cBhvr>
                                        <p:cTn id="9" dur="10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ltLang="en-US" sz="3600" dirty="0">
                <a:solidFill>
                  <a:srgbClr val="B2B2B2"/>
                </a:solidFill>
              </a:rPr>
              <a:t>The ABC’s of Critical Thinking</a:t>
            </a:r>
            <a:endParaRPr lang="en-US" altLang="en-US" sz="3600" dirty="0"/>
          </a:p>
        </p:txBody>
      </p:sp>
      <p:sp>
        <p:nvSpPr>
          <p:cNvPr id="11267" name="Rectangle 3"/>
          <p:cNvSpPr>
            <a:spLocks noGrp="1" noChangeArrowheads="1"/>
          </p:cNvSpPr>
          <p:nvPr>
            <p:ph type="body" idx="1"/>
          </p:nvPr>
        </p:nvSpPr>
        <p:spPr>
          <a:noFill/>
          <a:ln/>
        </p:spPr>
        <p:txBody>
          <a:bodyPr/>
          <a:lstStyle/>
          <a:p>
            <a:pPr>
              <a:lnSpc>
                <a:spcPct val="90000"/>
              </a:lnSpc>
            </a:pPr>
            <a:r>
              <a:rPr lang="en-US" altLang="en-US" sz="2400" dirty="0"/>
              <a:t>The structure of an argument: A main point and reasons that support it</a:t>
            </a:r>
          </a:p>
          <a:p>
            <a:pPr>
              <a:lnSpc>
                <a:spcPct val="90000"/>
              </a:lnSpc>
            </a:pPr>
            <a:r>
              <a:rPr lang="en-US" altLang="en-US" sz="2400" dirty="0"/>
              <a:t>Premise(s) + Conclusion = Argument</a:t>
            </a:r>
          </a:p>
          <a:p>
            <a:pPr>
              <a:lnSpc>
                <a:spcPct val="90000"/>
              </a:lnSpc>
            </a:pPr>
            <a:r>
              <a:rPr lang="en-US" altLang="en-US" sz="2400" dirty="0"/>
              <a:t>The Moon Landing was a hoax</a:t>
            </a:r>
          </a:p>
          <a:p>
            <a:pPr>
              <a:lnSpc>
                <a:spcPct val="90000"/>
              </a:lnSpc>
            </a:pPr>
            <a:r>
              <a:rPr lang="en-US" altLang="en-US" sz="2400" dirty="0"/>
              <a:t>9-11: A government conspiracy</a:t>
            </a:r>
          </a:p>
          <a:p>
            <a:pPr>
              <a:lnSpc>
                <a:spcPct val="90000"/>
              </a:lnSpc>
            </a:pPr>
            <a:r>
              <a:rPr lang="en-US" altLang="en-US" sz="2400" dirty="0"/>
              <a:t>Vaccines cause autism</a:t>
            </a:r>
          </a:p>
          <a:p>
            <a:pPr>
              <a:lnSpc>
                <a:spcPct val="90000"/>
              </a:lnSpc>
            </a:pPr>
            <a:r>
              <a:rPr lang="en-US" altLang="en-US" sz="2400" dirty="0"/>
              <a:t>“I believe x because…a, b, c…etc.”</a:t>
            </a:r>
          </a:p>
          <a:p>
            <a:pPr>
              <a:lnSpc>
                <a:spcPct val="90000"/>
              </a:lnSpc>
            </a:pPr>
            <a:r>
              <a:rPr lang="en-US" altLang="en-US" sz="2400" dirty="0"/>
              <a:t>Whatever your opinions, beliefs, ideas, or understandings, you need to realize that unless you can formulate them into arguments, you have nothing more than unjustified opinions (</a:t>
            </a:r>
            <a:r>
              <a:rPr lang="en-US" altLang="en-US" sz="2400" i="1" dirty="0"/>
              <a:t>Jerry Springer, The View</a:t>
            </a:r>
            <a:r>
              <a:rPr lang="en-US" altLang="en-US" sz="2400" dirty="0"/>
              <a:t>,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Scale>
                                      <p:cBhvr>
                                        <p:cTn id="7" dur="1000" decel="50000" fill="hold">
                                          <p:stCondLst>
                                            <p:cond delay="0"/>
                                          </p:stCondLst>
                                        </p:cTn>
                                        <p:tgtEl>
                                          <p:spTgt spid="112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7">
                                            <p:txEl>
                                              <p:pRg st="0" end="0"/>
                                            </p:txEl>
                                          </p:spTgt>
                                        </p:tgtEl>
                                        <p:attrNameLst>
                                          <p:attrName>ppt_x</p:attrName>
                                          <p:attrName>ppt_y</p:attrName>
                                        </p:attrNameLst>
                                      </p:cBhvr>
                                    </p:animMotion>
                                    <p:animEffect transition="in" filter="fade">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Scale>
                                      <p:cBhvr>
                                        <p:cTn id="14" dur="1000" decel="50000" fill="hold">
                                          <p:stCondLst>
                                            <p:cond delay="0"/>
                                          </p:stCondLst>
                                        </p:cTn>
                                        <p:tgtEl>
                                          <p:spTgt spid="112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267">
                                            <p:txEl>
                                              <p:pRg st="1" end="1"/>
                                            </p:txEl>
                                          </p:spTgt>
                                        </p:tgtEl>
                                        <p:attrNameLst>
                                          <p:attrName>ppt_x</p:attrName>
                                          <p:attrName>ppt_y</p:attrName>
                                        </p:attrNameLst>
                                      </p:cBhvr>
                                    </p:animMotion>
                                    <p:animEffect transition="in" filter="fade">
                                      <p:cBhvr>
                                        <p:cTn id="16" dur="10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Scale>
                                      <p:cBhvr>
                                        <p:cTn id="21" dur="1000" decel="50000" fill="hold">
                                          <p:stCondLst>
                                            <p:cond delay="0"/>
                                          </p:stCondLst>
                                        </p:cTn>
                                        <p:tgtEl>
                                          <p:spTgt spid="112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7">
                                            <p:txEl>
                                              <p:pRg st="2" end="2"/>
                                            </p:txEl>
                                          </p:spTgt>
                                        </p:tgtEl>
                                        <p:attrNameLst>
                                          <p:attrName>ppt_x</p:attrName>
                                          <p:attrName>ppt_y</p:attrName>
                                        </p:attrNameLst>
                                      </p:cBhvr>
                                    </p:animMotion>
                                    <p:animEffect transition="in" filter="fade">
                                      <p:cBhvr>
                                        <p:cTn id="23" dur="10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Scale>
                                      <p:cBhvr>
                                        <p:cTn id="28" dur="1000" decel="50000" fill="hold">
                                          <p:stCondLst>
                                            <p:cond delay="0"/>
                                          </p:stCondLst>
                                        </p:cTn>
                                        <p:tgtEl>
                                          <p:spTgt spid="112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267">
                                            <p:txEl>
                                              <p:pRg st="3" end="3"/>
                                            </p:txEl>
                                          </p:spTgt>
                                        </p:tgtEl>
                                        <p:attrNameLst>
                                          <p:attrName>ppt_x</p:attrName>
                                          <p:attrName>ppt_y</p:attrName>
                                        </p:attrNameLst>
                                      </p:cBhvr>
                                    </p:animMotion>
                                    <p:animEffect transition="in" filter="fade">
                                      <p:cBhvr>
                                        <p:cTn id="30" dur="1000"/>
                                        <p:tgtEl>
                                          <p:spTgt spid="112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Scale>
                                      <p:cBhvr>
                                        <p:cTn id="35" dur="1000" decel="50000" fill="hold">
                                          <p:stCondLst>
                                            <p:cond delay="0"/>
                                          </p:stCondLst>
                                        </p:cTn>
                                        <p:tgtEl>
                                          <p:spTgt spid="112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267">
                                            <p:txEl>
                                              <p:pRg st="4" end="4"/>
                                            </p:txEl>
                                          </p:spTgt>
                                        </p:tgtEl>
                                        <p:attrNameLst>
                                          <p:attrName>ppt_x</p:attrName>
                                          <p:attrName>ppt_y</p:attrName>
                                        </p:attrNameLst>
                                      </p:cBhvr>
                                    </p:animMotion>
                                    <p:animEffect transition="in" filter="fade">
                                      <p:cBhvr>
                                        <p:cTn id="37" dur="1000"/>
                                        <p:tgtEl>
                                          <p:spTgt spid="1126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Scale>
                                      <p:cBhvr>
                                        <p:cTn id="42" dur="1000" decel="50000" fill="hold">
                                          <p:stCondLst>
                                            <p:cond delay="0"/>
                                          </p:stCondLst>
                                        </p:cTn>
                                        <p:tgtEl>
                                          <p:spTgt spid="1126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267">
                                            <p:txEl>
                                              <p:pRg st="5" end="5"/>
                                            </p:txEl>
                                          </p:spTgt>
                                        </p:tgtEl>
                                        <p:attrNameLst>
                                          <p:attrName>ppt_x</p:attrName>
                                          <p:attrName>ppt_y</p:attrName>
                                        </p:attrNameLst>
                                      </p:cBhvr>
                                    </p:animMotion>
                                    <p:animEffect transition="in" filter="fade">
                                      <p:cBhvr>
                                        <p:cTn id="44" dur="1000"/>
                                        <p:tgtEl>
                                          <p:spTgt spid="1126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Scale>
                                      <p:cBhvr>
                                        <p:cTn id="49" dur="1000" decel="50000" fill="hold">
                                          <p:stCondLst>
                                            <p:cond delay="0"/>
                                          </p:stCondLst>
                                        </p:cTn>
                                        <p:tgtEl>
                                          <p:spTgt spid="1126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1267">
                                            <p:txEl>
                                              <p:pRg st="6" end="6"/>
                                            </p:txEl>
                                          </p:spTgt>
                                        </p:tgtEl>
                                        <p:attrNameLst>
                                          <p:attrName>ppt_x</p:attrName>
                                          <p:attrName>ppt_y</p:attrName>
                                        </p:attrNameLst>
                                      </p:cBhvr>
                                    </p:animMotion>
                                    <p:animEffect transition="in" filter="fade">
                                      <p:cBhvr>
                                        <p:cTn id="51" dur="1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1555" name="Rectangle 3"/>
          <p:cNvSpPr>
            <a:spLocks noGrp="1" noChangeArrowheads="1"/>
          </p:cNvSpPr>
          <p:nvPr>
            <p:ph type="body" idx="1"/>
          </p:nvPr>
        </p:nvSpPr>
        <p:spPr/>
        <p:txBody>
          <a:bodyPr/>
          <a:lstStyle/>
          <a:p>
            <a:r>
              <a:rPr lang="en-US" altLang="en-US">
                <a:effectLst/>
              </a:rPr>
              <a:t>For all arguments, we need to determine and separate the conclusion from the premises</a:t>
            </a:r>
          </a:p>
          <a:p>
            <a:r>
              <a:rPr lang="en-US" altLang="en-US">
                <a:effectLst/>
              </a:rPr>
              <a:t>Clues…?</a:t>
            </a:r>
          </a:p>
          <a:p>
            <a:r>
              <a:rPr lang="en-US" altLang="en-US">
                <a:effectLst/>
              </a:rPr>
              <a:t>Indicator words</a:t>
            </a:r>
          </a:p>
        </p:txBody>
      </p:sp>
    </p:spTree>
    <p:extLst>
      <p:ext uri="{BB962C8B-B14F-4D97-AF65-F5344CB8AC3E}">
        <p14:creationId xmlns:p14="http://schemas.microsoft.com/office/powerpoint/2010/main" val="370886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500" fill="hold"/>
                                        <p:tgtEl>
                                          <p:spTgt spid="1515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155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15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15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15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151555">
                                            <p:txEl>
                                              <p:pRg st="1" end="1"/>
                                            </p:txEl>
                                          </p:spTgt>
                                        </p:tgtEl>
                                        <p:attrNameLst>
                                          <p:attrName>style.visibility</p:attrName>
                                        </p:attrNameLst>
                                      </p:cBhvr>
                                      <p:to>
                                        <p:strVal val="visible"/>
                                      </p:to>
                                    </p:set>
                                    <p:animEffect transition="in" filter="fade">
                                      <p:cBhvr>
                                        <p:cTn id="16" dur="800" decel="100000"/>
                                        <p:tgtEl>
                                          <p:spTgt spid="151555">
                                            <p:txEl>
                                              <p:pRg st="1" end="1"/>
                                            </p:txEl>
                                          </p:spTgt>
                                        </p:tgtEl>
                                      </p:cBhvr>
                                    </p:animEffect>
                                    <p:anim calcmode="lin" valueType="num">
                                      <p:cBhvr>
                                        <p:cTn id="17" dur="800" decel="100000" fill="hold"/>
                                        <p:tgtEl>
                                          <p:spTgt spid="151555">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51555">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51555">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1555">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155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51555">
                                            <p:txEl>
                                              <p:pRg st="2" end="2"/>
                                            </p:txEl>
                                          </p:spTgt>
                                        </p:tgtEl>
                                        <p:attrNameLst>
                                          <p:attrName>style.visibility</p:attrName>
                                        </p:attrNameLst>
                                      </p:cBhvr>
                                      <p:to>
                                        <p:strVal val="visible"/>
                                      </p:to>
                                    </p:set>
                                    <p:anim calcmode="lin" valueType="num">
                                      <p:cBhvr>
                                        <p:cTn id="26" dur="500" fill="hold"/>
                                        <p:tgtEl>
                                          <p:spTgt spid="15155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1555">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15155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155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2579" name="Rectangle 3"/>
          <p:cNvSpPr>
            <a:spLocks noGrp="1" noChangeArrowheads="1"/>
          </p:cNvSpPr>
          <p:nvPr>
            <p:ph type="body" idx="1"/>
          </p:nvPr>
        </p:nvSpPr>
        <p:spPr/>
        <p:txBody>
          <a:bodyPr/>
          <a:lstStyle/>
          <a:p>
            <a:pPr>
              <a:lnSpc>
                <a:spcPct val="90000"/>
              </a:lnSpc>
            </a:pPr>
            <a:r>
              <a:rPr lang="en-US" altLang="en-US" b="1">
                <a:effectLst/>
              </a:rPr>
              <a:t>Premise Indicators: </a:t>
            </a:r>
            <a:r>
              <a:rPr lang="en-US" altLang="en-US">
                <a:effectLst/>
              </a:rPr>
              <a:t>since, the reason(s) is (are), as indicated by. for, if, as, because, given that, etc.</a:t>
            </a:r>
          </a:p>
          <a:p>
            <a:pPr>
              <a:lnSpc>
                <a:spcPct val="90000"/>
              </a:lnSpc>
            </a:pPr>
            <a:r>
              <a:rPr lang="en-US" altLang="en-US" b="1">
                <a:effectLst/>
              </a:rPr>
              <a:t>Conclusion Indicators: </a:t>
            </a:r>
            <a:r>
              <a:rPr lang="en-US" altLang="en-US">
                <a:effectLst/>
              </a:rPr>
              <a:t>therefore, we may infer that, hence, I conclude that, thus, which shows/reveals that, so, which means that, ergo, establishes, then, implies, consequently, proves, as a result, justifies, follows, supports, etc.</a:t>
            </a:r>
          </a:p>
        </p:txBody>
      </p:sp>
    </p:spTree>
    <p:extLst>
      <p:ext uri="{BB962C8B-B14F-4D97-AF65-F5344CB8AC3E}">
        <p14:creationId xmlns:p14="http://schemas.microsoft.com/office/powerpoint/2010/main" val="3248672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1000"/>
                                        <p:tgtEl>
                                          <p:spTgt spid="152579">
                                            <p:txEl>
                                              <p:pRg st="0" end="0"/>
                                            </p:txEl>
                                          </p:spTgt>
                                        </p:tgtEl>
                                      </p:cBhvr>
                                    </p:animEffect>
                                    <p:anim calcmode="lin" valueType="num">
                                      <p:cBhvr>
                                        <p:cTn id="8"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2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52579">
                                            <p:txEl>
                                              <p:pRg st="1" end="1"/>
                                            </p:txEl>
                                          </p:spTgt>
                                        </p:tgtEl>
                                        <p:attrNameLst>
                                          <p:attrName>style.visibility</p:attrName>
                                        </p:attrNameLst>
                                      </p:cBhvr>
                                      <p:to>
                                        <p:strVal val="visible"/>
                                      </p:to>
                                    </p:set>
                                    <p:anim calcmode="lin" valueType="num">
                                      <p:cBhvr additive="base">
                                        <p:cTn id="14" dur="5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2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3603" name="Rectangle 3"/>
          <p:cNvSpPr>
            <a:spLocks noGrp="1" noChangeArrowheads="1"/>
          </p:cNvSpPr>
          <p:nvPr>
            <p:ph type="body" idx="1"/>
          </p:nvPr>
        </p:nvSpPr>
        <p:spPr/>
        <p:txBody>
          <a:bodyPr/>
          <a:lstStyle/>
          <a:p>
            <a:r>
              <a:rPr lang="en-US" altLang="en-US"/>
              <a:t>How to Diagram an Argument</a:t>
            </a:r>
          </a:p>
          <a:p>
            <a:r>
              <a:rPr lang="en-US" altLang="en-US">
                <a:effectLst/>
              </a:rPr>
              <a:t>If you are reading an argument, begin by circling words that show where the conclusion is and where the premises are</a:t>
            </a:r>
          </a:p>
          <a:p>
            <a:r>
              <a:rPr lang="en-US" altLang="en-US">
                <a:effectLst/>
              </a:rPr>
              <a:t>Once you have located the conclusion, underline it</a:t>
            </a:r>
          </a:p>
          <a:p>
            <a:r>
              <a:rPr lang="en-US" altLang="en-US">
                <a:effectLst/>
              </a:rPr>
              <a:t>What remains will be the supporting premises and noise</a:t>
            </a:r>
          </a:p>
        </p:txBody>
      </p:sp>
    </p:spTree>
    <p:extLst>
      <p:ext uri="{BB962C8B-B14F-4D97-AF65-F5344CB8AC3E}">
        <p14:creationId xmlns:p14="http://schemas.microsoft.com/office/powerpoint/2010/main" val="2562835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1000"/>
                                        <p:tgtEl>
                                          <p:spTgt spid="153603">
                                            <p:txEl>
                                              <p:pRg st="0" end="0"/>
                                            </p:txEl>
                                          </p:spTgt>
                                        </p:tgtEl>
                                      </p:cBhvr>
                                    </p:animEffect>
                                    <p:anim calcmode="lin" valueType="num">
                                      <p:cBhvr>
                                        <p:cTn id="8"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53603">
                                            <p:txEl>
                                              <p:pRg st="1" end="1"/>
                                            </p:txEl>
                                          </p:spTgt>
                                        </p:tgtEl>
                                        <p:attrNameLst>
                                          <p:attrName>style.visibility</p:attrName>
                                        </p:attrNameLst>
                                      </p:cBhvr>
                                      <p:to>
                                        <p:strVal val="visible"/>
                                      </p:to>
                                    </p:set>
                                    <p:animEffect transition="in" filter="fade">
                                      <p:cBhvr>
                                        <p:cTn id="14" dur="1000"/>
                                        <p:tgtEl>
                                          <p:spTgt spid="153603">
                                            <p:txEl>
                                              <p:pRg st="1" end="1"/>
                                            </p:txEl>
                                          </p:spTgt>
                                        </p:tgtEl>
                                      </p:cBhvr>
                                    </p:animEffect>
                                    <p:anim calcmode="lin" valueType="num">
                                      <p:cBhvr>
                                        <p:cTn id="15" dur="1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53603">
                                            <p:txEl>
                                              <p:pRg st="3" end="3"/>
                                            </p:txEl>
                                          </p:spTgt>
                                        </p:tgtEl>
                                        <p:attrNameLst>
                                          <p:attrName>style.visibility</p:attrName>
                                        </p:attrNameLst>
                                      </p:cBhvr>
                                      <p:to>
                                        <p:strVal val="visible"/>
                                      </p:to>
                                    </p:set>
                                    <p:animEffect transition="in" filter="fade">
                                      <p:cBhvr>
                                        <p:cTn id="28" dur="1000"/>
                                        <p:tgtEl>
                                          <p:spTgt spid="153603">
                                            <p:txEl>
                                              <p:pRg st="3" end="3"/>
                                            </p:txEl>
                                          </p:spTgt>
                                        </p:tgtEl>
                                      </p:cBhvr>
                                    </p:animEffect>
                                    <p:anim calcmode="lin" valueType="num">
                                      <p:cBhvr>
                                        <p:cTn id="29" dur="10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4627" name="Rectangle 3"/>
          <p:cNvSpPr>
            <a:spLocks noGrp="1" noChangeArrowheads="1"/>
          </p:cNvSpPr>
          <p:nvPr>
            <p:ph type="body" idx="1"/>
          </p:nvPr>
        </p:nvSpPr>
        <p:spPr/>
        <p:txBody>
          <a:bodyPr/>
          <a:lstStyle/>
          <a:p>
            <a:pPr>
              <a:lnSpc>
                <a:spcPct val="90000"/>
              </a:lnSpc>
            </a:pPr>
            <a:r>
              <a:rPr lang="en-US" altLang="en-US" sz="2800">
                <a:effectLst/>
              </a:rPr>
              <a:t>Place brackets around what you believe to be individual premises </a:t>
            </a:r>
          </a:p>
          <a:p>
            <a:pPr>
              <a:lnSpc>
                <a:spcPct val="90000"/>
              </a:lnSpc>
            </a:pPr>
            <a:r>
              <a:rPr lang="en-US" altLang="en-US" sz="2800">
                <a:effectLst/>
              </a:rPr>
              <a:t>Then determine if they are basic premises (P) or a main premise (MP), and number them accordingly: P1, P2, MP1, and so forth</a:t>
            </a:r>
          </a:p>
          <a:p>
            <a:pPr>
              <a:lnSpc>
                <a:spcPct val="90000"/>
              </a:lnSpc>
            </a:pPr>
            <a:r>
              <a:rPr lang="en-US" altLang="en-US" sz="2800">
                <a:effectLst/>
              </a:rPr>
              <a:t>Marge’s Argument: P1[I like lemons], P2[limes], and P3[oranges]. MP1[These are all citrus fruits that provide me with the essential vitamin C that my body needs every day] </a:t>
            </a:r>
            <a:r>
              <a:rPr lang="en-US" altLang="en-US" sz="2800" u="sng">
                <a:effectLst/>
              </a:rPr>
              <a:t>in order to remain healthy</a:t>
            </a:r>
            <a:r>
              <a:rPr lang="en-US" altLang="en-US" sz="2800">
                <a:effectLst/>
              </a:rPr>
              <a:t>.</a:t>
            </a:r>
          </a:p>
        </p:txBody>
      </p:sp>
    </p:spTree>
    <p:extLst>
      <p:ext uri="{BB962C8B-B14F-4D97-AF65-F5344CB8AC3E}">
        <p14:creationId xmlns:p14="http://schemas.microsoft.com/office/powerpoint/2010/main" val="174999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Scale>
                                      <p:cBhvr>
                                        <p:cTn id="7" dur="1000" decel="50000" fill="hold">
                                          <p:stCondLst>
                                            <p:cond delay="0"/>
                                          </p:stCondLst>
                                        </p:cTn>
                                        <p:tgtEl>
                                          <p:spTgt spid="1546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4627">
                                            <p:txEl>
                                              <p:pRg st="0" end="0"/>
                                            </p:txEl>
                                          </p:spTgt>
                                        </p:tgtEl>
                                        <p:attrNameLst>
                                          <p:attrName>ppt_x</p:attrName>
                                          <p:attrName>ppt_y</p:attrName>
                                        </p:attrNameLst>
                                      </p:cBhvr>
                                    </p:animMotion>
                                    <p:animEffect transition="in" filter="fade">
                                      <p:cBhvr>
                                        <p:cTn id="9" dur="1000"/>
                                        <p:tgtEl>
                                          <p:spTgt spid="1546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54627">
                                            <p:txEl>
                                              <p:pRg st="1" end="1"/>
                                            </p:txEl>
                                          </p:spTgt>
                                        </p:tgtEl>
                                        <p:attrNameLst>
                                          <p:attrName>style.visibility</p:attrName>
                                        </p:attrNameLst>
                                      </p:cBhvr>
                                      <p:to>
                                        <p:strVal val="visible"/>
                                      </p:to>
                                    </p:set>
                                    <p:animEffect transition="in" filter="fade">
                                      <p:cBhvr>
                                        <p:cTn id="14" dur="1000"/>
                                        <p:tgtEl>
                                          <p:spTgt spid="154627">
                                            <p:txEl>
                                              <p:pRg st="1" end="1"/>
                                            </p:txEl>
                                          </p:spTgt>
                                        </p:tgtEl>
                                      </p:cBhvr>
                                    </p:animEffect>
                                    <p:anim calcmode="lin" valueType="num">
                                      <p:cBhvr>
                                        <p:cTn id="15"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4627">
                                            <p:txEl>
                                              <p:pRg st="2" end="2"/>
                                            </p:txEl>
                                          </p:spTgt>
                                        </p:tgtEl>
                                        <p:attrNameLst>
                                          <p:attrName>style.visibility</p:attrName>
                                        </p:attrNameLst>
                                      </p:cBhvr>
                                      <p:to>
                                        <p:strVal val="visible"/>
                                      </p:to>
                                    </p:set>
                                    <p:animEffect transition="in" filter="fade">
                                      <p:cBhvr>
                                        <p:cTn id="21" dur="1000"/>
                                        <p:tgtEl>
                                          <p:spTgt spid="154627">
                                            <p:txEl>
                                              <p:pRg st="2" end="2"/>
                                            </p:txEl>
                                          </p:spTgt>
                                        </p:tgtEl>
                                      </p:cBhvr>
                                    </p:animEffect>
                                    <p:anim calcmode="lin" valueType="num">
                                      <p:cBhvr>
                                        <p:cTn id="22"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4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5651" name="Rectangle 3"/>
          <p:cNvSpPr>
            <a:spLocks noGrp="1" noChangeArrowheads="1"/>
          </p:cNvSpPr>
          <p:nvPr>
            <p:ph type="body" idx="1"/>
          </p:nvPr>
        </p:nvSpPr>
        <p:spPr/>
        <p:txBody>
          <a:bodyPr/>
          <a:lstStyle/>
          <a:p>
            <a:r>
              <a:rPr lang="en-US" altLang="en-US"/>
              <a:t>Next, make a legend:</a:t>
            </a:r>
          </a:p>
          <a:p>
            <a:r>
              <a:rPr lang="en-US" altLang="en-US">
                <a:effectLst/>
              </a:rPr>
              <a:t>P1 = I like lemons</a:t>
            </a:r>
          </a:p>
          <a:p>
            <a:r>
              <a:rPr lang="en-US" altLang="en-US">
                <a:effectLst/>
              </a:rPr>
              <a:t>P2 = I like limes</a:t>
            </a:r>
          </a:p>
          <a:p>
            <a:r>
              <a:rPr lang="en-US" altLang="en-US">
                <a:effectLst/>
              </a:rPr>
              <a:t>P3 = I like oranges</a:t>
            </a:r>
          </a:p>
          <a:p>
            <a:r>
              <a:rPr lang="en-US" altLang="en-US">
                <a:effectLst/>
              </a:rPr>
              <a:t>MP1 = These are all citrus fruits that provide me with the essential vitamin C that my body needs every day</a:t>
            </a:r>
          </a:p>
          <a:p>
            <a:r>
              <a:rPr lang="en-US" altLang="en-US">
                <a:effectLst/>
              </a:rPr>
              <a:t>C = In order to remain healthy</a:t>
            </a:r>
          </a:p>
        </p:txBody>
      </p:sp>
    </p:spTree>
    <p:extLst>
      <p:ext uri="{BB962C8B-B14F-4D97-AF65-F5344CB8AC3E}">
        <p14:creationId xmlns:p14="http://schemas.microsoft.com/office/powerpoint/2010/main" val="395939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1000"/>
                                        <p:tgtEl>
                                          <p:spTgt spid="155651">
                                            <p:txEl>
                                              <p:pRg st="0" end="0"/>
                                            </p:txEl>
                                          </p:spTgt>
                                        </p:tgtEl>
                                      </p:cBhvr>
                                    </p:animEffect>
                                    <p:anim calcmode="lin" valueType="num">
                                      <p:cBhvr>
                                        <p:cTn id="8" dur="10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5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55651">
                                            <p:txEl>
                                              <p:pRg st="1" end="1"/>
                                            </p:txEl>
                                          </p:spTgt>
                                        </p:tgtEl>
                                        <p:attrNameLst>
                                          <p:attrName>style.visibility</p:attrName>
                                        </p:attrNameLst>
                                      </p:cBhvr>
                                      <p:to>
                                        <p:strVal val="visible"/>
                                      </p:to>
                                    </p:set>
                                    <p:animScale>
                                      <p:cBhvr>
                                        <p:cTn id="14" dur="1000" decel="50000" fill="hold">
                                          <p:stCondLst>
                                            <p:cond delay="0"/>
                                          </p:stCondLst>
                                        </p:cTn>
                                        <p:tgtEl>
                                          <p:spTgt spid="1556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5651">
                                            <p:txEl>
                                              <p:pRg st="1" end="1"/>
                                            </p:txEl>
                                          </p:spTgt>
                                        </p:tgtEl>
                                        <p:attrNameLst>
                                          <p:attrName>ppt_x</p:attrName>
                                          <p:attrName>ppt_y</p:attrName>
                                        </p:attrNameLst>
                                      </p:cBhvr>
                                    </p:animMotion>
                                    <p:animEffect transition="in" filter="fade">
                                      <p:cBhvr>
                                        <p:cTn id="16" dur="1000"/>
                                        <p:tgtEl>
                                          <p:spTgt spid="155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55651">
                                            <p:txEl>
                                              <p:pRg st="2" end="2"/>
                                            </p:txEl>
                                          </p:spTgt>
                                        </p:tgtEl>
                                        <p:attrNameLst>
                                          <p:attrName>style.visibility</p:attrName>
                                        </p:attrNameLst>
                                      </p:cBhvr>
                                      <p:to>
                                        <p:strVal val="visible"/>
                                      </p:to>
                                    </p:set>
                                    <p:animScale>
                                      <p:cBhvr>
                                        <p:cTn id="21" dur="1000" decel="50000" fill="hold">
                                          <p:stCondLst>
                                            <p:cond delay="0"/>
                                          </p:stCondLst>
                                        </p:cTn>
                                        <p:tgtEl>
                                          <p:spTgt spid="15565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5651">
                                            <p:txEl>
                                              <p:pRg st="2" end="2"/>
                                            </p:txEl>
                                          </p:spTgt>
                                        </p:tgtEl>
                                        <p:attrNameLst>
                                          <p:attrName>ppt_x</p:attrName>
                                          <p:attrName>ppt_y</p:attrName>
                                        </p:attrNameLst>
                                      </p:cBhvr>
                                    </p:animMotion>
                                    <p:animEffect transition="in" filter="fade">
                                      <p:cBhvr>
                                        <p:cTn id="23" dur="1000"/>
                                        <p:tgtEl>
                                          <p:spTgt spid="1556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55651">
                                            <p:txEl>
                                              <p:pRg st="3" end="3"/>
                                            </p:txEl>
                                          </p:spTgt>
                                        </p:tgtEl>
                                        <p:attrNameLst>
                                          <p:attrName>style.visibility</p:attrName>
                                        </p:attrNameLst>
                                      </p:cBhvr>
                                      <p:to>
                                        <p:strVal val="visible"/>
                                      </p:to>
                                    </p:set>
                                    <p:animScale>
                                      <p:cBhvr>
                                        <p:cTn id="28" dur="1000" decel="50000" fill="hold">
                                          <p:stCondLst>
                                            <p:cond delay="0"/>
                                          </p:stCondLst>
                                        </p:cTn>
                                        <p:tgtEl>
                                          <p:spTgt spid="15565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55651">
                                            <p:txEl>
                                              <p:pRg st="3" end="3"/>
                                            </p:txEl>
                                          </p:spTgt>
                                        </p:tgtEl>
                                        <p:attrNameLst>
                                          <p:attrName>ppt_x</p:attrName>
                                          <p:attrName>ppt_y</p:attrName>
                                        </p:attrNameLst>
                                      </p:cBhvr>
                                    </p:animMotion>
                                    <p:animEffect transition="in" filter="fade">
                                      <p:cBhvr>
                                        <p:cTn id="30" dur="1000"/>
                                        <p:tgtEl>
                                          <p:spTgt spid="1556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55651">
                                            <p:txEl>
                                              <p:pRg st="4" end="4"/>
                                            </p:txEl>
                                          </p:spTgt>
                                        </p:tgtEl>
                                        <p:attrNameLst>
                                          <p:attrName>style.visibility</p:attrName>
                                        </p:attrNameLst>
                                      </p:cBhvr>
                                      <p:to>
                                        <p:strVal val="visible"/>
                                      </p:to>
                                    </p:set>
                                    <p:animScale>
                                      <p:cBhvr>
                                        <p:cTn id="35" dur="1000" decel="50000" fill="hold">
                                          <p:stCondLst>
                                            <p:cond delay="0"/>
                                          </p:stCondLst>
                                        </p:cTn>
                                        <p:tgtEl>
                                          <p:spTgt spid="15565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55651">
                                            <p:txEl>
                                              <p:pRg st="4" end="4"/>
                                            </p:txEl>
                                          </p:spTgt>
                                        </p:tgtEl>
                                        <p:attrNameLst>
                                          <p:attrName>ppt_x</p:attrName>
                                          <p:attrName>ppt_y</p:attrName>
                                        </p:attrNameLst>
                                      </p:cBhvr>
                                    </p:animMotion>
                                    <p:animEffect transition="in" filter="fade">
                                      <p:cBhvr>
                                        <p:cTn id="37" dur="1000"/>
                                        <p:tgtEl>
                                          <p:spTgt spid="15565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55651">
                                            <p:txEl>
                                              <p:pRg st="5" end="5"/>
                                            </p:txEl>
                                          </p:spTgt>
                                        </p:tgtEl>
                                        <p:attrNameLst>
                                          <p:attrName>style.visibility</p:attrName>
                                        </p:attrNameLst>
                                      </p:cBhvr>
                                      <p:to>
                                        <p:strVal val="visible"/>
                                      </p:to>
                                    </p:set>
                                    <p:animScale>
                                      <p:cBhvr>
                                        <p:cTn id="42" dur="1000" decel="50000" fill="hold">
                                          <p:stCondLst>
                                            <p:cond delay="0"/>
                                          </p:stCondLst>
                                        </p:cTn>
                                        <p:tgtEl>
                                          <p:spTgt spid="15565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5651">
                                            <p:txEl>
                                              <p:pRg st="5" end="5"/>
                                            </p:txEl>
                                          </p:spTgt>
                                        </p:tgtEl>
                                        <p:attrNameLst>
                                          <p:attrName>ppt_x</p:attrName>
                                          <p:attrName>ppt_y</p:attrName>
                                        </p:attrNameLst>
                                      </p:cBhvr>
                                    </p:animMotion>
                                    <p:animEffect transition="in" filter="fade">
                                      <p:cBhvr>
                                        <p:cTn id="44" dur="1000"/>
                                        <p:tgtEl>
                                          <p:spTgt spid="155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60771" name="Rectangle 3"/>
          <p:cNvSpPr>
            <a:spLocks noGrp="1" noChangeArrowheads="1"/>
          </p:cNvSpPr>
          <p:nvPr>
            <p:ph type="body" idx="1"/>
          </p:nvPr>
        </p:nvSpPr>
        <p:spPr/>
        <p:txBody>
          <a:bodyPr/>
          <a:lstStyle/>
          <a:p>
            <a:pPr>
              <a:lnSpc>
                <a:spcPct val="90000"/>
              </a:lnSpc>
            </a:pPr>
            <a:r>
              <a:rPr lang="en-US" altLang="en-US" sz="2400">
                <a:effectLst/>
              </a:rPr>
              <a:t>I like lemons, limes, and oranges. These are all citrus fruits that provide me with the essential vitamin C that my body needs every day in order to remain healthy. (Marge Henderson, Cedar Rapids, Michigan)</a:t>
            </a:r>
          </a:p>
          <a:p>
            <a:pPr>
              <a:lnSpc>
                <a:spcPct val="90000"/>
              </a:lnSpc>
              <a:buFont typeface="Wingdings" pitchFamily="2" charset="2"/>
              <a:buNone/>
            </a:pPr>
            <a:r>
              <a:rPr lang="en-US" altLang="en-US" sz="2400">
                <a:effectLst/>
              </a:rPr>
              <a:t>				           C</a:t>
            </a:r>
          </a:p>
          <a:p>
            <a:pPr>
              <a:lnSpc>
                <a:spcPct val="90000"/>
              </a:lnSpc>
              <a:buFont typeface="Wingdings" pitchFamily="2" charset="2"/>
              <a:buNone/>
            </a:pPr>
            <a:endParaRPr lang="en-US" altLang="en-US" sz="2400">
              <a:effectLst/>
            </a:endParaRPr>
          </a:p>
          <a:p>
            <a:pPr>
              <a:lnSpc>
                <a:spcPct val="90000"/>
              </a:lnSpc>
              <a:buFont typeface="Wingdings" pitchFamily="2" charset="2"/>
              <a:buNone/>
            </a:pPr>
            <a:r>
              <a:rPr lang="en-US" altLang="en-US" sz="2400">
                <a:effectLst/>
              </a:rPr>
              <a:t>				        MP1</a:t>
            </a:r>
          </a:p>
          <a:p>
            <a:pPr>
              <a:lnSpc>
                <a:spcPct val="90000"/>
              </a:lnSpc>
              <a:buFont typeface="Wingdings" pitchFamily="2" charset="2"/>
              <a:buNone/>
            </a:pPr>
            <a:endParaRPr lang="en-US" altLang="en-US" sz="2400">
              <a:effectLst/>
            </a:endParaRPr>
          </a:p>
          <a:p>
            <a:pPr>
              <a:lnSpc>
                <a:spcPct val="90000"/>
              </a:lnSpc>
              <a:buFont typeface="Wingdings" pitchFamily="2" charset="2"/>
              <a:buNone/>
            </a:pPr>
            <a:endParaRPr lang="en-US" altLang="en-US" sz="2400">
              <a:effectLst/>
            </a:endParaRPr>
          </a:p>
          <a:p>
            <a:pPr>
              <a:lnSpc>
                <a:spcPct val="90000"/>
              </a:lnSpc>
              <a:buFont typeface="Wingdings" pitchFamily="2" charset="2"/>
              <a:buNone/>
            </a:pPr>
            <a:r>
              <a:rPr lang="en-US" altLang="en-US" sz="2400">
                <a:effectLst/>
              </a:rPr>
              <a:t>				    </a:t>
            </a:r>
            <a:r>
              <a:rPr lang="en-US" altLang="en-US" sz="2400" u="sng">
                <a:effectLst/>
              </a:rPr>
              <a:t>P1 P2 P3</a:t>
            </a:r>
          </a:p>
          <a:p>
            <a:pPr>
              <a:lnSpc>
                <a:spcPct val="90000"/>
              </a:lnSpc>
              <a:buFont typeface="Wingdings" pitchFamily="2" charset="2"/>
              <a:buNone/>
            </a:pPr>
            <a:r>
              <a:rPr lang="en-US" altLang="en-US" sz="2400">
                <a:effectLst/>
              </a:rPr>
              <a:t>				Assumption(s)</a:t>
            </a:r>
          </a:p>
        </p:txBody>
      </p:sp>
      <p:sp>
        <p:nvSpPr>
          <p:cNvPr id="160772" name="Line 4"/>
          <p:cNvSpPr>
            <a:spLocks noChangeShapeType="1"/>
          </p:cNvSpPr>
          <p:nvPr/>
        </p:nvSpPr>
        <p:spPr bwMode="auto">
          <a:xfrm flipV="1">
            <a:off x="4284663" y="33575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3" name="Line 5"/>
          <p:cNvSpPr>
            <a:spLocks noChangeShapeType="1"/>
          </p:cNvSpPr>
          <p:nvPr/>
        </p:nvSpPr>
        <p:spPr bwMode="auto">
          <a:xfrm flipV="1">
            <a:off x="3779838" y="4221163"/>
            <a:ext cx="28733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4" name="Line 6"/>
          <p:cNvSpPr>
            <a:spLocks noChangeShapeType="1"/>
          </p:cNvSpPr>
          <p:nvPr/>
        </p:nvSpPr>
        <p:spPr bwMode="auto">
          <a:xfrm flipV="1">
            <a:off x="4284663" y="422116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5" name="Line 7"/>
          <p:cNvSpPr>
            <a:spLocks noChangeShapeType="1"/>
          </p:cNvSpPr>
          <p:nvPr/>
        </p:nvSpPr>
        <p:spPr bwMode="auto">
          <a:xfrm flipH="1" flipV="1">
            <a:off x="4500563" y="4221163"/>
            <a:ext cx="21590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03199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6675" name="Rectangle 3"/>
          <p:cNvSpPr>
            <a:spLocks noGrp="1" noChangeArrowheads="1"/>
          </p:cNvSpPr>
          <p:nvPr>
            <p:ph type="body" idx="1"/>
          </p:nvPr>
        </p:nvSpPr>
        <p:spPr/>
        <p:txBody>
          <a:bodyPr/>
          <a:lstStyle/>
          <a:p>
            <a:pPr>
              <a:lnSpc>
                <a:spcPct val="80000"/>
              </a:lnSpc>
            </a:pPr>
            <a:r>
              <a:rPr lang="en-US" altLang="en-US" sz="2400">
                <a:effectLst/>
              </a:rPr>
              <a:t>The Checklist:</a:t>
            </a:r>
          </a:p>
          <a:p>
            <a:pPr>
              <a:lnSpc>
                <a:spcPct val="80000"/>
              </a:lnSpc>
            </a:pPr>
            <a:r>
              <a:rPr lang="en-US" altLang="en-US" sz="2400">
                <a:effectLst/>
              </a:rPr>
              <a:t>1. Determine the conclusion or overall point that the person is trying to make. If it is a written argument, underline the conclusion. If the overall point is not clearly stated, it is probably hidden.</a:t>
            </a:r>
          </a:p>
          <a:p>
            <a:pPr>
              <a:lnSpc>
                <a:spcPct val="80000"/>
              </a:lnSpc>
            </a:pPr>
            <a:r>
              <a:rPr lang="en-US" altLang="en-US" sz="2400">
                <a:effectLst/>
              </a:rPr>
              <a:t>2. Consider whether or not the person is using indicator words. If any are present, circle them.</a:t>
            </a:r>
          </a:p>
          <a:p>
            <a:pPr>
              <a:lnSpc>
                <a:spcPct val="80000"/>
              </a:lnSpc>
            </a:pPr>
            <a:r>
              <a:rPr lang="en-US" altLang="en-US" sz="2400">
                <a:effectLst/>
              </a:rPr>
              <a:t>3. Put brackets around and number the various basic or main premises.</a:t>
            </a:r>
          </a:p>
          <a:p>
            <a:pPr>
              <a:lnSpc>
                <a:spcPct val="80000"/>
              </a:lnSpc>
            </a:pPr>
            <a:r>
              <a:rPr lang="en-US" altLang="en-US" sz="2400">
                <a:effectLst/>
              </a:rPr>
              <a:t>4. Create a legend, and adjust the wording of the premises, if necessary.</a:t>
            </a:r>
          </a:p>
          <a:p>
            <a:pPr>
              <a:lnSpc>
                <a:spcPct val="80000"/>
              </a:lnSpc>
            </a:pPr>
            <a:r>
              <a:rPr lang="en-US" altLang="en-US" sz="2400">
                <a:effectLst/>
              </a:rPr>
              <a:t>5. Build a house with the conclusion on top, premises beneath, and assumptions on the bottom.</a:t>
            </a:r>
          </a:p>
          <a:p>
            <a:pPr>
              <a:lnSpc>
                <a:spcPct val="80000"/>
              </a:lnSpc>
            </a:pPr>
            <a:r>
              <a:rPr lang="en-US" altLang="en-US" sz="2400">
                <a:effectLst/>
              </a:rPr>
              <a:t>6. Consider the underlying assumption(s).</a:t>
            </a:r>
          </a:p>
        </p:txBody>
      </p:sp>
    </p:spTree>
    <p:extLst>
      <p:ext uri="{BB962C8B-B14F-4D97-AF65-F5344CB8AC3E}">
        <p14:creationId xmlns:p14="http://schemas.microsoft.com/office/powerpoint/2010/main" val="2458321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66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66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66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66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56675">
                                            <p:txEl>
                                              <p:pRg st="1" end="1"/>
                                            </p:txEl>
                                          </p:spTgt>
                                        </p:tgtEl>
                                        <p:attrNameLst>
                                          <p:attrName>style.visibility</p:attrName>
                                        </p:attrNameLst>
                                      </p:cBhvr>
                                      <p:to>
                                        <p:strVal val="visible"/>
                                      </p:to>
                                    </p:set>
                                    <p:animScale>
                                      <p:cBhvr>
                                        <p:cTn id="16" dur="1000" decel="50000" fill="hold">
                                          <p:stCondLst>
                                            <p:cond delay="0"/>
                                          </p:stCondLst>
                                        </p:cTn>
                                        <p:tgtEl>
                                          <p:spTgt spid="1566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6675">
                                            <p:txEl>
                                              <p:pRg st="1" end="1"/>
                                            </p:txEl>
                                          </p:spTgt>
                                        </p:tgtEl>
                                        <p:attrNameLst>
                                          <p:attrName>ppt_x</p:attrName>
                                          <p:attrName>ppt_y</p:attrName>
                                        </p:attrNameLst>
                                      </p:cBhvr>
                                    </p:animMotion>
                                    <p:animEffect transition="in" filter="fade">
                                      <p:cBhvr>
                                        <p:cTn id="18" dur="1000"/>
                                        <p:tgtEl>
                                          <p:spTgt spid="1566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56675">
                                            <p:txEl>
                                              <p:pRg st="2" end="2"/>
                                            </p:txEl>
                                          </p:spTgt>
                                        </p:tgtEl>
                                        <p:attrNameLst>
                                          <p:attrName>style.visibility</p:attrName>
                                        </p:attrNameLst>
                                      </p:cBhvr>
                                      <p:to>
                                        <p:strVal val="visible"/>
                                      </p:to>
                                    </p:set>
                                    <p:animScale>
                                      <p:cBhvr>
                                        <p:cTn id="23" dur="1000" decel="50000" fill="hold">
                                          <p:stCondLst>
                                            <p:cond delay="0"/>
                                          </p:stCondLst>
                                        </p:cTn>
                                        <p:tgtEl>
                                          <p:spTgt spid="1566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6675">
                                            <p:txEl>
                                              <p:pRg st="2" end="2"/>
                                            </p:txEl>
                                          </p:spTgt>
                                        </p:tgtEl>
                                        <p:attrNameLst>
                                          <p:attrName>ppt_x</p:attrName>
                                          <p:attrName>ppt_y</p:attrName>
                                        </p:attrNameLst>
                                      </p:cBhvr>
                                    </p:animMotion>
                                    <p:animEffect transition="in" filter="fade">
                                      <p:cBhvr>
                                        <p:cTn id="25" dur="1000"/>
                                        <p:tgtEl>
                                          <p:spTgt spid="15667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56675">
                                            <p:txEl>
                                              <p:pRg st="3" end="3"/>
                                            </p:txEl>
                                          </p:spTgt>
                                        </p:tgtEl>
                                        <p:attrNameLst>
                                          <p:attrName>style.visibility</p:attrName>
                                        </p:attrNameLst>
                                      </p:cBhvr>
                                      <p:to>
                                        <p:strVal val="visible"/>
                                      </p:to>
                                    </p:set>
                                    <p:animScale>
                                      <p:cBhvr>
                                        <p:cTn id="30" dur="1000" decel="50000" fill="hold">
                                          <p:stCondLst>
                                            <p:cond delay="0"/>
                                          </p:stCondLst>
                                        </p:cTn>
                                        <p:tgtEl>
                                          <p:spTgt spid="15667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56675">
                                            <p:txEl>
                                              <p:pRg st="3" end="3"/>
                                            </p:txEl>
                                          </p:spTgt>
                                        </p:tgtEl>
                                        <p:attrNameLst>
                                          <p:attrName>ppt_x</p:attrName>
                                          <p:attrName>ppt_y</p:attrName>
                                        </p:attrNameLst>
                                      </p:cBhvr>
                                    </p:animMotion>
                                    <p:animEffect transition="in" filter="fade">
                                      <p:cBhvr>
                                        <p:cTn id="32" dur="1000"/>
                                        <p:tgtEl>
                                          <p:spTgt spid="15667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56675">
                                            <p:txEl>
                                              <p:pRg st="4" end="4"/>
                                            </p:txEl>
                                          </p:spTgt>
                                        </p:tgtEl>
                                        <p:attrNameLst>
                                          <p:attrName>style.visibility</p:attrName>
                                        </p:attrNameLst>
                                      </p:cBhvr>
                                      <p:to>
                                        <p:strVal val="visible"/>
                                      </p:to>
                                    </p:set>
                                    <p:animScale>
                                      <p:cBhvr>
                                        <p:cTn id="37" dur="1000" decel="50000" fill="hold">
                                          <p:stCondLst>
                                            <p:cond delay="0"/>
                                          </p:stCondLst>
                                        </p:cTn>
                                        <p:tgtEl>
                                          <p:spTgt spid="15667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6675">
                                            <p:txEl>
                                              <p:pRg st="4" end="4"/>
                                            </p:txEl>
                                          </p:spTgt>
                                        </p:tgtEl>
                                        <p:attrNameLst>
                                          <p:attrName>ppt_x</p:attrName>
                                          <p:attrName>ppt_y</p:attrName>
                                        </p:attrNameLst>
                                      </p:cBhvr>
                                    </p:animMotion>
                                    <p:animEffect transition="in" filter="fade">
                                      <p:cBhvr>
                                        <p:cTn id="39" dur="1000"/>
                                        <p:tgtEl>
                                          <p:spTgt spid="156675">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156675">
                                            <p:txEl>
                                              <p:pRg st="5" end="5"/>
                                            </p:txEl>
                                          </p:spTgt>
                                        </p:tgtEl>
                                        <p:attrNameLst>
                                          <p:attrName>style.visibility</p:attrName>
                                        </p:attrNameLst>
                                      </p:cBhvr>
                                      <p:to>
                                        <p:strVal val="visible"/>
                                      </p:to>
                                    </p:set>
                                    <p:animScale>
                                      <p:cBhvr>
                                        <p:cTn id="44" dur="1000" decel="50000" fill="hold">
                                          <p:stCondLst>
                                            <p:cond delay="0"/>
                                          </p:stCondLst>
                                        </p:cTn>
                                        <p:tgtEl>
                                          <p:spTgt spid="15667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56675">
                                            <p:txEl>
                                              <p:pRg st="5" end="5"/>
                                            </p:txEl>
                                          </p:spTgt>
                                        </p:tgtEl>
                                        <p:attrNameLst>
                                          <p:attrName>ppt_x</p:attrName>
                                          <p:attrName>ppt_y</p:attrName>
                                        </p:attrNameLst>
                                      </p:cBhvr>
                                    </p:animMotion>
                                    <p:animEffect transition="in" filter="fade">
                                      <p:cBhvr>
                                        <p:cTn id="46" dur="1000"/>
                                        <p:tgtEl>
                                          <p:spTgt spid="156675">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nodeType="clickEffect">
                                  <p:stCondLst>
                                    <p:cond delay="0"/>
                                  </p:stCondLst>
                                  <p:childTnLst>
                                    <p:set>
                                      <p:cBhvr>
                                        <p:cTn id="50" dur="1" fill="hold">
                                          <p:stCondLst>
                                            <p:cond delay="0"/>
                                          </p:stCondLst>
                                        </p:cTn>
                                        <p:tgtEl>
                                          <p:spTgt spid="156675">
                                            <p:txEl>
                                              <p:pRg st="6" end="6"/>
                                            </p:txEl>
                                          </p:spTgt>
                                        </p:tgtEl>
                                        <p:attrNameLst>
                                          <p:attrName>style.visibility</p:attrName>
                                        </p:attrNameLst>
                                      </p:cBhvr>
                                      <p:to>
                                        <p:strVal val="visible"/>
                                      </p:to>
                                    </p:set>
                                    <p:animScale>
                                      <p:cBhvr>
                                        <p:cTn id="51" dur="1000" decel="50000" fill="hold">
                                          <p:stCondLst>
                                            <p:cond delay="0"/>
                                          </p:stCondLst>
                                        </p:cTn>
                                        <p:tgtEl>
                                          <p:spTgt spid="15667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56675">
                                            <p:txEl>
                                              <p:pRg st="6" end="6"/>
                                            </p:txEl>
                                          </p:spTgt>
                                        </p:tgtEl>
                                        <p:attrNameLst>
                                          <p:attrName>ppt_x</p:attrName>
                                          <p:attrName>ppt_y</p:attrName>
                                        </p:attrNameLst>
                                      </p:cBhvr>
                                    </p:animMotion>
                                    <p:animEffect transition="in" filter="fade">
                                      <p:cBhvr>
                                        <p:cTn id="53" dur="1000"/>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57699" name="Rectangle 3"/>
          <p:cNvSpPr>
            <a:spLocks noGrp="1" noChangeArrowheads="1"/>
          </p:cNvSpPr>
          <p:nvPr>
            <p:ph type="body" idx="1"/>
          </p:nvPr>
        </p:nvSpPr>
        <p:spPr/>
        <p:txBody>
          <a:bodyPr/>
          <a:lstStyle/>
          <a:p>
            <a:r>
              <a:rPr lang="en-US" altLang="en-US">
                <a:effectLst/>
              </a:rPr>
              <a:t>Keep in mind that the examples we have considered so far involve what are called simple arguments</a:t>
            </a:r>
          </a:p>
          <a:p>
            <a:r>
              <a:rPr lang="en-US" altLang="en-US">
                <a:effectLst/>
              </a:rPr>
              <a:t>Most arguments presented in real life are much longer and far more complex e.g. Fred Truscott example in text</a:t>
            </a:r>
          </a:p>
        </p:txBody>
      </p:sp>
    </p:spTree>
    <p:extLst>
      <p:ext uri="{BB962C8B-B14F-4D97-AF65-F5344CB8AC3E}">
        <p14:creationId xmlns:p14="http://schemas.microsoft.com/office/powerpoint/2010/main" val="4111237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Scale>
                                      <p:cBhvr>
                                        <p:cTn id="7" dur="1000" decel="50000" fill="hold">
                                          <p:stCondLst>
                                            <p:cond delay="0"/>
                                          </p:stCondLst>
                                        </p:cTn>
                                        <p:tgtEl>
                                          <p:spTgt spid="157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7699">
                                            <p:txEl>
                                              <p:pRg st="0" end="0"/>
                                            </p:txEl>
                                          </p:spTgt>
                                        </p:tgtEl>
                                        <p:attrNameLst>
                                          <p:attrName>ppt_x</p:attrName>
                                          <p:attrName>ppt_y</p:attrName>
                                        </p:attrNameLst>
                                      </p:cBhvr>
                                    </p:animMotion>
                                    <p:animEffect transition="in" filter="fade">
                                      <p:cBhvr>
                                        <p:cTn id="9" dur="1000"/>
                                        <p:tgtEl>
                                          <p:spTgt spid="157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Scale>
                                      <p:cBhvr>
                                        <p:cTn id="14" dur="1000" decel="50000" fill="hold">
                                          <p:stCondLst>
                                            <p:cond delay="0"/>
                                          </p:stCondLst>
                                        </p:cTn>
                                        <p:tgtEl>
                                          <p:spTgt spid="1576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7699">
                                            <p:txEl>
                                              <p:pRg st="1" end="1"/>
                                            </p:txEl>
                                          </p:spTgt>
                                        </p:tgtEl>
                                        <p:attrNameLst>
                                          <p:attrName>ppt_x</p:attrName>
                                          <p:attrName>ppt_y</p:attrName>
                                        </p:attrNameLst>
                                      </p:cBhvr>
                                    </p:animMotion>
                                    <p:animEffect transition="in" filter="fade">
                                      <p:cBhvr>
                                        <p:cTn id="16" dur="10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62819" name="Rectangle 3"/>
          <p:cNvSpPr>
            <a:spLocks noGrp="1" noChangeArrowheads="1"/>
          </p:cNvSpPr>
          <p:nvPr>
            <p:ph type="body" idx="1"/>
          </p:nvPr>
        </p:nvSpPr>
        <p:spPr/>
        <p:txBody>
          <a:bodyPr/>
          <a:lstStyle/>
          <a:p>
            <a:r>
              <a:rPr lang="en-US" altLang="en-US" dirty="0"/>
              <a:t>Step 5: E is for Evidence</a:t>
            </a:r>
          </a:p>
          <a:p>
            <a:pPr>
              <a:buFont typeface="Wingdings" pitchFamily="2" charset="2"/>
              <a:buNone/>
            </a:pPr>
            <a:endParaRPr lang="en-US" altLang="en-US" dirty="0"/>
          </a:p>
        </p:txBody>
      </p:sp>
      <p:pic>
        <p:nvPicPr>
          <p:cNvPr id="162821" name="Picture 5" descr="evidence_stamp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628775"/>
            <a:ext cx="3389312"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62827" name="Picture 11" descr="Evidence_T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781300"/>
            <a:ext cx="3205163"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62831" name="Picture 15" descr="tumblr_m2xroy1YC91rqab6to1_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33242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930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fade">
                                      <p:cBhvr>
                                        <p:cTn id="7" dur="1000"/>
                                        <p:tgtEl>
                                          <p:spTgt spid="162819">
                                            <p:txEl>
                                              <p:pRg st="0" end="0"/>
                                            </p:txEl>
                                          </p:spTgt>
                                        </p:tgtEl>
                                      </p:cBhvr>
                                    </p:animEffect>
                                    <p:anim calcmode="lin" valueType="num">
                                      <p:cBhvr>
                                        <p:cTn id="8" dur="10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1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162831"/>
                                        </p:tgtEl>
                                        <p:attrNameLst>
                                          <p:attrName>style.visibility</p:attrName>
                                        </p:attrNameLst>
                                      </p:cBhvr>
                                      <p:to>
                                        <p:strVal val="visible"/>
                                      </p:to>
                                    </p:set>
                                    <p:anim calcmode="lin" valueType="num">
                                      <p:cBhvr>
                                        <p:cTn id="13" dur="1000" fill="hold"/>
                                        <p:tgtEl>
                                          <p:spTgt spid="162831"/>
                                        </p:tgtEl>
                                        <p:attrNameLst>
                                          <p:attrName>ppt_w</p:attrName>
                                        </p:attrNameLst>
                                      </p:cBhvr>
                                      <p:tavLst>
                                        <p:tav tm="0">
                                          <p:val>
                                            <p:fltVal val="0"/>
                                          </p:val>
                                        </p:tav>
                                        <p:tav tm="100000">
                                          <p:val>
                                            <p:strVal val="#ppt_w"/>
                                          </p:val>
                                        </p:tav>
                                      </p:tavLst>
                                    </p:anim>
                                    <p:anim calcmode="lin" valueType="num">
                                      <p:cBhvr>
                                        <p:cTn id="14" dur="1000" fill="hold"/>
                                        <p:tgtEl>
                                          <p:spTgt spid="162831"/>
                                        </p:tgtEl>
                                        <p:attrNameLst>
                                          <p:attrName>ppt_h</p:attrName>
                                        </p:attrNameLst>
                                      </p:cBhvr>
                                      <p:tavLst>
                                        <p:tav tm="0">
                                          <p:val>
                                            <p:fltVal val="0"/>
                                          </p:val>
                                        </p:tav>
                                        <p:tav tm="100000">
                                          <p:val>
                                            <p:strVal val="#ppt_h"/>
                                          </p:val>
                                        </p:tav>
                                      </p:tavLst>
                                    </p:anim>
                                    <p:anim calcmode="lin" valueType="num">
                                      <p:cBhvr>
                                        <p:cTn id="15" dur="1000" fill="hold"/>
                                        <p:tgtEl>
                                          <p:spTgt spid="16283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2831"/>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162827"/>
                                        </p:tgtEl>
                                        <p:attrNameLst>
                                          <p:attrName>style.visibility</p:attrName>
                                        </p:attrNameLst>
                                      </p:cBhvr>
                                      <p:to>
                                        <p:strVal val="visible"/>
                                      </p:to>
                                    </p:set>
                                    <p:animEffect transition="in" filter="fade">
                                      <p:cBhvr>
                                        <p:cTn id="20" dur="1000"/>
                                        <p:tgtEl>
                                          <p:spTgt spid="162827"/>
                                        </p:tgtEl>
                                      </p:cBhvr>
                                    </p:animEffect>
                                    <p:anim calcmode="lin" valueType="num">
                                      <p:cBhvr>
                                        <p:cTn id="21" dur="1000" fill="hold"/>
                                        <p:tgtEl>
                                          <p:spTgt spid="162827"/>
                                        </p:tgtEl>
                                        <p:attrNameLst>
                                          <p:attrName>ppt_x</p:attrName>
                                        </p:attrNameLst>
                                      </p:cBhvr>
                                      <p:tavLst>
                                        <p:tav tm="0">
                                          <p:val>
                                            <p:strVal val="#ppt_x"/>
                                          </p:val>
                                        </p:tav>
                                        <p:tav tm="100000">
                                          <p:val>
                                            <p:strVal val="#ppt_x"/>
                                          </p:val>
                                        </p:tav>
                                      </p:tavLst>
                                    </p:anim>
                                    <p:anim calcmode="lin" valueType="num">
                                      <p:cBhvr>
                                        <p:cTn id="22" dur="1000" fill="hold"/>
                                        <p:tgtEl>
                                          <p:spTgt spid="16282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162821"/>
                                        </p:tgtEl>
                                        <p:attrNameLst>
                                          <p:attrName>style.visibility</p:attrName>
                                        </p:attrNameLst>
                                      </p:cBhvr>
                                      <p:to>
                                        <p:strVal val="visible"/>
                                      </p:to>
                                    </p:set>
                                    <p:animEffect transition="in" filter="fade">
                                      <p:cBhvr>
                                        <p:cTn id="26" dur="1000"/>
                                        <p:tgtEl>
                                          <p:spTgt spid="162821"/>
                                        </p:tgtEl>
                                      </p:cBhvr>
                                    </p:animEffect>
                                    <p:anim calcmode="lin" valueType="num">
                                      <p:cBhvr>
                                        <p:cTn id="27" dur="1000" fill="hold"/>
                                        <p:tgtEl>
                                          <p:spTgt spid="162821"/>
                                        </p:tgtEl>
                                        <p:attrNameLst>
                                          <p:attrName>ppt_x</p:attrName>
                                        </p:attrNameLst>
                                      </p:cBhvr>
                                      <p:tavLst>
                                        <p:tav tm="0">
                                          <p:val>
                                            <p:strVal val="#ppt_x"/>
                                          </p:val>
                                        </p:tav>
                                        <p:tav tm="100000">
                                          <p:val>
                                            <p:strVal val="#ppt_x"/>
                                          </p:val>
                                        </p:tav>
                                      </p:tavLst>
                                    </p:anim>
                                    <p:anim calcmode="lin" valueType="num">
                                      <p:cBhvr>
                                        <p:cTn id="28" dur="1000" fill="hold"/>
                                        <p:tgtEl>
                                          <p:spTgt spid="1628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63843" name="Rectangle 3"/>
          <p:cNvSpPr>
            <a:spLocks noGrp="1" noChangeArrowheads="1"/>
          </p:cNvSpPr>
          <p:nvPr>
            <p:ph type="body" idx="1"/>
          </p:nvPr>
        </p:nvSpPr>
        <p:spPr/>
        <p:txBody>
          <a:bodyPr/>
          <a:lstStyle/>
          <a:p>
            <a:pPr>
              <a:lnSpc>
                <a:spcPct val="90000"/>
              </a:lnSpc>
            </a:pPr>
            <a:r>
              <a:rPr lang="en-US" altLang="en-US" sz="2800">
                <a:effectLst/>
              </a:rPr>
              <a:t>There are many different types of claims that we and others make every day</a:t>
            </a:r>
          </a:p>
          <a:p>
            <a:pPr>
              <a:lnSpc>
                <a:spcPct val="90000"/>
              </a:lnSpc>
            </a:pPr>
            <a:r>
              <a:rPr lang="en-US" altLang="en-US" sz="2800">
                <a:effectLst/>
              </a:rPr>
              <a:t>Some of these claims require very little evidence to convince someone of our views</a:t>
            </a:r>
          </a:p>
          <a:p>
            <a:pPr>
              <a:lnSpc>
                <a:spcPct val="90000"/>
              </a:lnSpc>
            </a:pPr>
            <a:r>
              <a:rPr lang="en-US" altLang="en-US" sz="2800">
                <a:effectLst/>
              </a:rPr>
              <a:t>Other claims, however, require considerably more evidence </a:t>
            </a:r>
          </a:p>
          <a:p>
            <a:pPr>
              <a:lnSpc>
                <a:spcPct val="90000"/>
              </a:lnSpc>
            </a:pPr>
            <a:r>
              <a:rPr lang="en-US" altLang="en-US" sz="2800">
                <a:effectLst/>
              </a:rPr>
              <a:t>Remember Carl Sagan’s statement: “Extraordinary claims require extraordinary evidence.”</a:t>
            </a:r>
          </a:p>
          <a:p>
            <a:pPr>
              <a:lnSpc>
                <a:spcPct val="90000"/>
              </a:lnSpc>
            </a:pPr>
            <a:r>
              <a:rPr lang="en-US" altLang="en-US" sz="2800">
                <a:effectLst/>
              </a:rPr>
              <a:t>We might refer to this as the Sagan principle</a:t>
            </a:r>
          </a:p>
        </p:txBody>
      </p:sp>
    </p:spTree>
    <p:extLst>
      <p:ext uri="{BB962C8B-B14F-4D97-AF65-F5344CB8AC3E}">
        <p14:creationId xmlns:p14="http://schemas.microsoft.com/office/powerpoint/2010/main" val="57783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Scale>
                                      <p:cBhvr>
                                        <p:cTn id="7" dur="1000" decel="50000" fill="hold">
                                          <p:stCondLst>
                                            <p:cond delay="0"/>
                                          </p:stCondLst>
                                        </p:cTn>
                                        <p:tgtEl>
                                          <p:spTgt spid="1638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43">
                                            <p:txEl>
                                              <p:pRg st="0" end="0"/>
                                            </p:txEl>
                                          </p:spTgt>
                                        </p:tgtEl>
                                        <p:attrNameLst>
                                          <p:attrName>ppt_x</p:attrName>
                                          <p:attrName>ppt_y</p:attrName>
                                        </p:attrNameLst>
                                      </p:cBhvr>
                                    </p:animMotion>
                                    <p:animEffect transition="in" filter="fade">
                                      <p:cBhvr>
                                        <p:cTn id="9" dur="1000"/>
                                        <p:tgtEl>
                                          <p:spTgt spid="1638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63843">
                                            <p:txEl>
                                              <p:pRg st="1" end="1"/>
                                            </p:txEl>
                                          </p:spTgt>
                                        </p:tgtEl>
                                        <p:attrNameLst>
                                          <p:attrName>style.visibility</p:attrName>
                                        </p:attrNameLst>
                                      </p:cBhvr>
                                      <p:to>
                                        <p:strVal val="visible"/>
                                      </p:to>
                                    </p:set>
                                    <p:animScale>
                                      <p:cBhvr>
                                        <p:cTn id="14" dur="1000" decel="50000" fill="hold">
                                          <p:stCondLst>
                                            <p:cond delay="0"/>
                                          </p:stCondLst>
                                        </p:cTn>
                                        <p:tgtEl>
                                          <p:spTgt spid="16384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3843">
                                            <p:txEl>
                                              <p:pRg st="1" end="1"/>
                                            </p:txEl>
                                          </p:spTgt>
                                        </p:tgtEl>
                                        <p:attrNameLst>
                                          <p:attrName>ppt_x</p:attrName>
                                          <p:attrName>ppt_y</p:attrName>
                                        </p:attrNameLst>
                                      </p:cBhvr>
                                    </p:animMotion>
                                    <p:animEffect transition="in" filter="fade">
                                      <p:cBhvr>
                                        <p:cTn id="16" dur="1000"/>
                                        <p:tgtEl>
                                          <p:spTgt spid="1638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63843">
                                            <p:txEl>
                                              <p:pRg st="2" end="2"/>
                                            </p:txEl>
                                          </p:spTgt>
                                        </p:tgtEl>
                                        <p:attrNameLst>
                                          <p:attrName>style.visibility</p:attrName>
                                        </p:attrNameLst>
                                      </p:cBhvr>
                                      <p:to>
                                        <p:strVal val="visible"/>
                                      </p:to>
                                    </p:set>
                                    <p:animScale>
                                      <p:cBhvr>
                                        <p:cTn id="21" dur="1000" decel="50000" fill="hold">
                                          <p:stCondLst>
                                            <p:cond delay="0"/>
                                          </p:stCondLst>
                                        </p:cTn>
                                        <p:tgtEl>
                                          <p:spTgt spid="1638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63843">
                                            <p:txEl>
                                              <p:pRg st="2" end="2"/>
                                            </p:txEl>
                                          </p:spTgt>
                                        </p:tgtEl>
                                        <p:attrNameLst>
                                          <p:attrName>ppt_x</p:attrName>
                                          <p:attrName>ppt_y</p:attrName>
                                        </p:attrNameLst>
                                      </p:cBhvr>
                                    </p:animMotion>
                                    <p:animEffect transition="in" filter="fade">
                                      <p:cBhvr>
                                        <p:cTn id="23" dur="1000"/>
                                        <p:tgtEl>
                                          <p:spTgt spid="16384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63843">
                                            <p:txEl>
                                              <p:pRg st="3" end="3"/>
                                            </p:txEl>
                                          </p:spTgt>
                                        </p:tgtEl>
                                        <p:attrNameLst>
                                          <p:attrName>style.visibility</p:attrName>
                                        </p:attrNameLst>
                                      </p:cBhvr>
                                      <p:to>
                                        <p:strVal val="visible"/>
                                      </p:to>
                                    </p:set>
                                    <p:animScale>
                                      <p:cBhvr>
                                        <p:cTn id="28" dur="1000" decel="50000" fill="hold">
                                          <p:stCondLst>
                                            <p:cond delay="0"/>
                                          </p:stCondLst>
                                        </p:cTn>
                                        <p:tgtEl>
                                          <p:spTgt spid="16384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63843">
                                            <p:txEl>
                                              <p:pRg st="3" end="3"/>
                                            </p:txEl>
                                          </p:spTgt>
                                        </p:tgtEl>
                                        <p:attrNameLst>
                                          <p:attrName>ppt_x</p:attrName>
                                          <p:attrName>ppt_y</p:attrName>
                                        </p:attrNameLst>
                                      </p:cBhvr>
                                    </p:animMotion>
                                    <p:animEffect transition="in" filter="fade">
                                      <p:cBhvr>
                                        <p:cTn id="30" dur="1000"/>
                                        <p:tgtEl>
                                          <p:spTgt spid="16384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63843">
                                            <p:txEl>
                                              <p:pRg st="4" end="4"/>
                                            </p:txEl>
                                          </p:spTgt>
                                        </p:tgtEl>
                                        <p:attrNameLst>
                                          <p:attrName>style.visibility</p:attrName>
                                        </p:attrNameLst>
                                      </p:cBhvr>
                                      <p:to>
                                        <p:strVal val="visible"/>
                                      </p:to>
                                    </p:set>
                                    <p:animScale>
                                      <p:cBhvr>
                                        <p:cTn id="35" dur="1000" decel="50000" fill="hold">
                                          <p:stCondLst>
                                            <p:cond delay="0"/>
                                          </p:stCondLst>
                                        </p:cTn>
                                        <p:tgtEl>
                                          <p:spTgt spid="16384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63843">
                                            <p:txEl>
                                              <p:pRg st="4" end="4"/>
                                            </p:txEl>
                                          </p:spTgt>
                                        </p:tgtEl>
                                        <p:attrNameLst>
                                          <p:attrName>ppt_x</p:attrName>
                                          <p:attrName>ppt_y</p:attrName>
                                        </p:attrNameLst>
                                      </p:cBhvr>
                                    </p:animMotion>
                                    <p:animEffect transition="in" filter="fade">
                                      <p:cBhvr>
                                        <p:cTn id="37" dur="1000"/>
                                        <p:tgtEl>
                                          <p:spTgt spid="163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ltLang="en-US" sz="3600" dirty="0"/>
              <a:t>The ABC’s of Critical Thinking</a:t>
            </a:r>
          </a:p>
        </p:txBody>
      </p:sp>
      <p:sp>
        <p:nvSpPr>
          <p:cNvPr id="13315" name="Rectangle 3"/>
          <p:cNvSpPr>
            <a:spLocks noGrp="1" noChangeArrowheads="1"/>
          </p:cNvSpPr>
          <p:nvPr>
            <p:ph type="body" idx="1"/>
          </p:nvPr>
        </p:nvSpPr>
        <p:spPr>
          <a:xfrm>
            <a:off x="457200" y="1066800"/>
            <a:ext cx="8534400" cy="5791200"/>
          </a:xfrm>
          <a:noFill/>
          <a:ln/>
        </p:spPr>
        <p:txBody>
          <a:bodyPr/>
          <a:lstStyle/>
          <a:p>
            <a:pPr>
              <a:lnSpc>
                <a:spcPct val="90000"/>
              </a:lnSpc>
            </a:pPr>
            <a:r>
              <a:rPr lang="en-US" altLang="en-US" dirty="0"/>
              <a:t>When it comes to arguments, you need to think of a </a:t>
            </a:r>
            <a:r>
              <a:rPr lang="en-US" altLang="en-US" i="1" dirty="0"/>
              <a:t>house</a:t>
            </a:r>
            <a:r>
              <a:rPr lang="en-US" altLang="en-US" dirty="0"/>
              <a:t> </a:t>
            </a:r>
          </a:p>
          <a:p>
            <a:pPr>
              <a:lnSpc>
                <a:spcPct val="90000"/>
              </a:lnSpc>
            </a:pPr>
            <a:r>
              <a:rPr lang="en-US" altLang="en-US" dirty="0"/>
              <a:t>Your conclusion is your roof</a:t>
            </a:r>
          </a:p>
          <a:p>
            <a:pPr>
              <a:lnSpc>
                <a:spcPct val="90000"/>
              </a:lnSpc>
            </a:pPr>
            <a:r>
              <a:rPr lang="en-US" altLang="en-US" dirty="0"/>
              <a:t>Your walls (premises) support your roof</a:t>
            </a:r>
          </a:p>
          <a:p>
            <a:pPr>
              <a:lnSpc>
                <a:spcPct val="90000"/>
              </a:lnSpc>
            </a:pPr>
            <a:r>
              <a:rPr lang="en-US" altLang="en-US" dirty="0"/>
              <a:t>And your foundation is universal criteria</a:t>
            </a:r>
          </a:p>
          <a:p>
            <a:pPr>
              <a:lnSpc>
                <a:spcPct val="90000"/>
              </a:lnSpc>
            </a:pPr>
            <a:r>
              <a:rPr lang="en-US" altLang="en-US" dirty="0"/>
              <a:t>Consistency</a:t>
            </a:r>
          </a:p>
          <a:p>
            <a:pPr>
              <a:lnSpc>
                <a:spcPct val="90000"/>
              </a:lnSpc>
            </a:pPr>
            <a:r>
              <a:rPr lang="en-US" altLang="en-US" dirty="0"/>
              <a:t>Simplicity</a:t>
            </a:r>
          </a:p>
          <a:p>
            <a:pPr>
              <a:lnSpc>
                <a:spcPct val="90000"/>
              </a:lnSpc>
            </a:pPr>
            <a:r>
              <a:rPr lang="en-US" altLang="en-US" dirty="0"/>
              <a:t>Reliability</a:t>
            </a:r>
          </a:p>
          <a:p>
            <a:pPr>
              <a:lnSpc>
                <a:spcPct val="90000"/>
              </a:lnSpc>
            </a:pPr>
            <a:r>
              <a:rPr lang="en-US" altLang="en-US" dirty="0"/>
              <a:t>Relevance</a:t>
            </a:r>
          </a:p>
          <a:p>
            <a:pPr>
              <a:lnSpc>
                <a:spcPct val="90000"/>
              </a:lnSpc>
            </a:pPr>
            <a:r>
              <a:rPr lang="en-US" altLang="en-US" dirty="0"/>
              <a:t>Sufficiency</a:t>
            </a:r>
          </a:p>
          <a:p>
            <a:pPr>
              <a:lnSpc>
                <a:spcPct val="90000"/>
              </a:lnSpc>
            </a:pPr>
            <a:endParaRPr lang="en-US" altLang="en-US" dirty="0"/>
          </a:p>
          <a:p>
            <a:pPr>
              <a:lnSpc>
                <a:spcPct val="90000"/>
              </a:lnSpc>
              <a:buFont typeface="Wingdings" pitchFamily="2" charset="2"/>
              <a:buNone/>
            </a:pPr>
            <a:endParaRPr lang="en-US" altLang="en-US" dirty="0"/>
          </a:p>
        </p:txBody>
      </p:sp>
      <p:pic>
        <p:nvPicPr>
          <p:cNvPr id="13317" name="Picture 5" descr="C:\Documents\Six Steps\Heather Thomson's Images\Final Tiff Images\Image 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137" y="3983971"/>
            <a:ext cx="5376863" cy="2874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Scale>
                                      <p:cBhvr>
                                        <p:cTn id="7" dur="1000" decel="50000" fill="hold">
                                          <p:stCondLst>
                                            <p:cond delay="0"/>
                                          </p:stCondLst>
                                        </p:cTn>
                                        <p:tgtEl>
                                          <p:spTgt spid="133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5">
                                            <p:txEl>
                                              <p:pRg st="0" end="0"/>
                                            </p:txEl>
                                          </p:spTgt>
                                        </p:tgtEl>
                                        <p:attrNameLst>
                                          <p:attrName>ppt_x</p:attrName>
                                          <p:attrName>ppt_y</p:attrName>
                                        </p:attrNameLst>
                                      </p:cBhvr>
                                    </p:animMotion>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315">
                                            <p:txEl>
                                              <p:pRg st="6" end="6"/>
                                            </p:txEl>
                                          </p:spTgt>
                                        </p:tgtEl>
                                        <p:attrNameLst>
                                          <p:attrName>style.visibility</p:attrName>
                                        </p:attrNameLst>
                                      </p:cBhvr>
                                      <p:to>
                                        <p:strVal val="visible"/>
                                      </p:to>
                                    </p:set>
                                    <p:animEffect transition="in" filter="fade">
                                      <p:cBhvr>
                                        <p:cTn id="49" dur="1000"/>
                                        <p:tgtEl>
                                          <p:spTgt spid="13315">
                                            <p:txEl>
                                              <p:pRg st="6" end="6"/>
                                            </p:txEl>
                                          </p:spTgt>
                                        </p:tgtEl>
                                      </p:cBhvr>
                                    </p:animEffect>
                                    <p:anim calcmode="lin" valueType="num">
                                      <p:cBhvr>
                                        <p:cTn id="50"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315">
                                            <p:txEl>
                                              <p:pRg st="7" end="7"/>
                                            </p:txEl>
                                          </p:spTgt>
                                        </p:tgtEl>
                                        <p:attrNameLst>
                                          <p:attrName>style.visibility</p:attrName>
                                        </p:attrNameLst>
                                      </p:cBhvr>
                                      <p:to>
                                        <p:strVal val="visible"/>
                                      </p:to>
                                    </p:set>
                                    <p:animEffect transition="in" filter="fade">
                                      <p:cBhvr>
                                        <p:cTn id="56" dur="1000"/>
                                        <p:tgtEl>
                                          <p:spTgt spid="13315">
                                            <p:txEl>
                                              <p:pRg st="7" end="7"/>
                                            </p:txEl>
                                          </p:spTgt>
                                        </p:tgtEl>
                                      </p:cBhvr>
                                    </p:animEffect>
                                    <p:anim calcmode="lin" valueType="num">
                                      <p:cBhvr>
                                        <p:cTn id="57"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315">
                                            <p:txEl>
                                              <p:pRg st="8" end="8"/>
                                            </p:txEl>
                                          </p:spTgt>
                                        </p:tgtEl>
                                        <p:attrNameLst>
                                          <p:attrName>style.visibility</p:attrName>
                                        </p:attrNameLst>
                                      </p:cBhvr>
                                      <p:to>
                                        <p:strVal val="visible"/>
                                      </p:to>
                                    </p:set>
                                    <p:animEffect transition="in" filter="fade">
                                      <p:cBhvr>
                                        <p:cTn id="63" dur="1000"/>
                                        <p:tgtEl>
                                          <p:spTgt spid="13315">
                                            <p:txEl>
                                              <p:pRg st="8" end="8"/>
                                            </p:txEl>
                                          </p:spTgt>
                                        </p:tgtEl>
                                      </p:cBhvr>
                                    </p:animEffect>
                                    <p:anim calcmode="lin" valueType="num">
                                      <p:cBhvr>
                                        <p:cTn id="64"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64867" name="Rectangle 3"/>
          <p:cNvSpPr>
            <a:spLocks noGrp="1" noChangeArrowheads="1"/>
          </p:cNvSpPr>
          <p:nvPr>
            <p:ph type="body" idx="1"/>
          </p:nvPr>
        </p:nvSpPr>
        <p:spPr/>
        <p:txBody>
          <a:bodyPr/>
          <a:lstStyle/>
          <a:p>
            <a:pPr>
              <a:lnSpc>
                <a:spcPct val="90000"/>
              </a:lnSpc>
            </a:pPr>
            <a:r>
              <a:rPr lang="en-US" altLang="en-US" sz="2800">
                <a:effectLst/>
              </a:rPr>
              <a:t>A nineteenth-century British </a:t>
            </a:r>
          </a:p>
          <a:p>
            <a:pPr>
              <a:lnSpc>
                <a:spcPct val="90000"/>
              </a:lnSpc>
              <a:buFont typeface="Wingdings" pitchFamily="2" charset="2"/>
              <a:buNone/>
            </a:pPr>
            <a:r>
              <a:rPr lang="en-US" altLang="en-US" sz="2800">
                <a:effectLst/>
              </a:rPr>
              <a:t>   mathematician named William </a:t>
            </a:r>
          </a:p>
          <a:p>
            <a:pPr>
              <a:lnSpc>
                <a:spcPct val="90000"/>
              </a:lnSpc>
              <a:buFont typeface="Wingdings" pitchFamily="2" charset="2"/>
              <a:buNone/>
            </a:pPr>
            <a:r>
              <a:rPr lang="en-US" altLang="en-US" sz="2800">
                <a:effectLst/>
              </a:rPr>
              <a:t>   Kingdon Clifford: “It is wrong</a:t>
            </a:r>
          </a:p>
          <a:p>
            <a:pPr>
              <a:lnSpc>
                <a:spcPct val="90000"/>
              </a:lnSpc>
              <a:buFont typeface="Wingdings" pitchFamily="2" charset="2"/>
              <a:buNone/>
            </a:pPr>
            <a:r>
              <a:rPr lang="en-US" altLang="en-US" sz="2800">
                <a:effectLst/>
              </a:rPr>
              <a:t>   always, everywhere, and for </a:t>
            </a:r>
          </a:p>
          <a:p>
            <a:pPr>
              <a:lnSpc>
                <a:spcPct val="90000"/>
              </a:lnSpc>
              <a:buFont typeface="Wingdings" pitchFamily="2" charset="2"/>
              <a:buNone/>
            </a:pPr>
            <a:r>
              <a:rPr lang="en-US" altLang="en-US" sz="2800">
                <a:effectLst/>
              </a:rPr>
              <a:t>   any one, to believe anything </a:t>
            </a:r>
          </a:p>
          <a:p>
            <a:pPr>
              <a:lnSpc>
                <a:spcPct val="90000"/>
              </a:lnSpc>
              <a:buFont typeface="Wingdings" pitchFamily="2" charset="2"/>
              <a:buNone/>
            </a:pPr>
            <a:r>
              <a:rPr lang="en-US" altLang="en-US" sz="2800">
                <a:effectLst/>
              </a:rPr>
              <a:t>   upon insufficient evidence.”</a:t>
            </a:r>
          </a:p>
          <a:p>
            <a:pPr>
              <a:lnSpc>
                <a:spcPct val="90000"/>
              </a:lnSpc>
            </a:pPr>
            <a:r>
              <a:rPr lang="en-US" altLang="en-US" sz="2800">
                <a:effectLst/>
              </a:rPr>
              <a:t>David Hume, wise people </a:t>
            </a:r>
          </a:p>
          <a:p>
            <a:pPr>
              <a:lnSpc>
                <a:spcPct val="90000"/>
              </a:lnSpc>
              <a:buFont typeface="Wingdings" pitchFamily="2" charset="2"/>
              <a:buNone/>
            </a:pPr>
            <a:r>
              <a:rPr lang="en-US" altLang="en-US" sz="2800">
                <a:effectLst/>
              </a:rPr>
              <a:t>proportion themselves to the </a:t>
            </a:r>
          </a:p>
          <a:p>
            <a:pPr>
              <a:lnSpc>
                <a:spcPct val="90000"/>
              </a:lnSpc>
              <a:buFont typeface="Wingdings" pitchFamily="2" charset="2"/>
              <a:buNone/>
            </a:pPr>
            <a:r>
              <a:rPr lang="en-US" altLang="en-US" sz="2800">
                <a:effectLst/>
              </a:rPr>
              <a:t>evidence</a:t>
            </a:r>
          </a:p>
          <a:p>
            <a:pPr>
              <a:lnSpc>
                <a:spcPct val="90000"/>
              </a:lnSpc>
            </a:pPr>
            <a:endParaRPr lang="en-US" altLang="en-US" sz="2800">
              <a:effectLst/>
            </a:endParaRPr>
          </a:p>
        </p:txBody>
      </p:sp>
      <p:pic>
        <p:nvPicPr>
          <p:cNvPr id="164869" name="Picture 5" descr="12822-004-CC6A02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341438"/>
            <a:ext cx="22574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4871" name="Picture 7" descr="c0088025-1766_david_hume_philosopher_of_science-s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860800"/>
            <a:ext cx="2543175"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84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Scale>
                                      <p:cBhvr>
                                        <p:cTn id="7" dur="1000" decel="50000" fill="hold">
                                          <p:stCondLst>
                                            <p:cond delay="0"/>
                                          </p:stCondLst>
                                        </p:cTn>
                                        <p:tgtEl>
                                          <p:spTgt spid="1648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4867">
                                            <p:txEl>
                                              <p:pRg st="0" end="0"/>
                                            </p:txEl>
                                          </p:spTgt>
                                        </p:tgtEl>
                                        <p:attrNameLst>
                                          <p:attrName>ppt_x</p:attrName>
                                          <p:attrName>ppt_y</p:attrName>
                                        </p:attrNameLst>
                                      </p:cBhvr>
                                    </p:animMotion>
                                    <p:animEffect transition="in" filter="fade">
                                      <p:cBhvr>
                                        <p:cTn id="9" dur="1000"/>
                                        <p:tgtEl>
                                          <p:spTgt spid="164867">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Scale>
                                      <p:cBhvr>
                                        <p:cTn id="12" dur="1000" decel="50000" fill="hold">
                                          <p:stCondLst>
                                            <p:cond delay="0"/>
                                          </p:stCondLst>
                                        </p:cTn>
                                        <p:tgtEl>
                                          <p:spTgt spid="1648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4867">
                                            <p:txEl>
                                              <p:pRg st="1" end="1"/>
                                            </p:txEl>
                                          </p:spTgt>
                                        </p:tgtEl>
                                        <p:attrNameLst>
                                          <p:attrName>ppt_x</p:attrName>
                                          <p:attrName>ppt_y</p:attrName>
                                        </p:attrNameLst>
                                      </p:cBhvr>
                                    </p:animMotion>
                                    <p:animEffect transition="in" filter="fade">
                                      <p:cBhvr>
                                        <p:cTn id="14" dur="1000"/>
                                        <p:tgtEl>
                                          <p:spTgt spid="164867">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Scale>
                                      <p:cBhvr>
                                        <p:cTn id="17" dur="1000" decel="50000" fill="hold">
                                          <p:stCondLst>
                                            <p:cond delay="0"/>
                                          </p:stCondLst>
                                        </p:cTn>
                                        <p:tgtEl>
                                          <p:spTgt spid="1648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64867">
                                            <p:txEl>
                                              <p:pRg st="2" end="2"/>
                                            </p:txEl>
                                          </p:spTgt>
                                        </p:tgtEl>
                                        <p:attrNameLst>
                                          <p:attrName>ppt_x</p:attrName>
                                          <p:attrName>ppt_y</p:attrName>
                                        </p:attrNameLst>
                                      </p:cBhvr>
                                    </p:animMotion>
                                    <p:animEffect transition="in" filter="fade">
                                      <p:cBhvr>
                                        <p:cTn id="19" dur="1000"/>
                                        <p:tgtEl>
                                          <p:spTgt spid="164867">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Scale>
                                      <p:cBhvr>
                                        <p:cTn id="22" dur="1000" decel="50000" fill="hold">
                                          <p:stCondLst>
                                            <p:cond delay="0"/>
                                          </p:stCondLst>
                                        </p:cTn>
                                        <p:tgtEl>
                                          <p:spTgt spid="1648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4867">
                                            <p:txEl>
                                              <p:pRg st="3" end="3"/>
                                            </p:txEl>
                                          </p:spTgt>
                                        </p:tgtEl>
                                        <p:attrNameLst>
                                          <p:attrName>ppt_x</p:attrName>
                                          <p:attrName>ppt_y</p:attrName>
                                        </p:attrNameLst>
                                      </p:cBhvr>
                                    </p:animMotion>
                                    <p:animEffect transition="in" filter="fade">
                                      <p:cBhvr>
                                        <p:cTn id="24" dur="1000"/>
                                        <p:tgtEl>
                                          <p:spTgt spid="164867">
                                            <p:txEl>
                                              <p:pRg st="3" end="3"/>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Scale>
                                      <p:cBhvr>
                                        <p:cTn id="27" dur="1000" decel="50000" fill="hold">
                                          <p:stCondLst>
                                            <p:cond delay="0"/>
                                          </p:stCondLst>
                                        </p:cTn>
                                        <p:tgtEl>
                                          <p:spTgt spid="1648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64867">
                                            <p:txEl>
                                              <p:pRg st="4" end="4"/>
                                            </p:txEl>
                                          </p:spTgt>
                                        </p:tgtEl>
                                        <p:attrNameLst>
                                          <p:attrName>ppt_x</p:attrName>
                                          <p:attrName>ppt_y</p:attrName>
                                        </p:attrNameLst>
                                      </p:cBhvr>
                                    </p:animMotion>
                                    <p:animEffect transition="in" filter="fade">
                                      <p:cBhvr>
                                        <p:cTn id="29" dur="1000"/>
                                        <p:tgtEl>
                                          <p:spTgt spid="164867">
                                            <p:txEl>
                                              <p:pRg st="4" end="4"/>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Scale>
                                      <p:cBhvr>
                                        <p:cTn id="32" dur="1000" decel="50000" fill="hold">
                                          <p:stCondLst>
                                            <p:cond delay="0"/>
                                          </p:stCondLst>
                                        </p:cTn>
                                        <p:tgtEl>
                                          <p:spTgt spid="16486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64867">
                                            <p:txEl>
                                              <p:pRg st="5" end="5"/>
                                            </p:txEl>
                                          </p:spTgt>
                                        </p:tgtEl>
                                        <p:attrNameLst>
                                          <p:attrName>ppt_x</p:attrName>
                                          <p:attrName>ppt_y</p:attrName>
                                        </p:attrNameLst>
                                      </p:cBhvr>
                                    </p:animMotion>
                                    <p:animEffect transition="in" filter="fade">
                                      <p:cBhvr>
                                        <p:cTn id="34" dur="1000"/>
                                        <p:tgtEl>
                                          <p:spTgt spid="164867">
                                            <p:txEl>
                                              <p:pRg st="5" end="5"/>
                                            </p:txEl>
                                          </p:spTgt>
                                        </p:tgtEl>
                                      </p:cBhvr>
                                    </p:animEffect>
                                  </p:childTnLst>
                                </p:cTn>
                              </p:par>
                            </p:childTnLst>
                          </p:cTn>
                        </p:par>
                        <p:par>
                          <p:cTn id="35" fill="hold" nodeType="afterGroup">
                            <p:stCondLst>
                              <p:cond delay="1000"/>
                            </p:stCondLst>
                            <p:childTnLst>
                              <p:par>
                                <p:cTn id="36" presetID="47" presetClass="entr" presetSubtype="0" fill="hold" nodeType="afterEffect">
                                  <p:stCondLst>
                                    <p:cond delay="0"/>
                                  </p:stCondLst>
                                  <p:childTnLst>
                                    <p:set>
                                      <p:cBhvr>
                                        <p:cTn id="37" dur="1" fill="hold">
                                          <p:stCondLst>
                                            <p:cond delay="0"/>
                                          </p:stCondLst>
                                        </p:cTn>
                                        <p:tgtEl>
                                          <p:spTgt spid="164869"/>
                                        </p:tgtEl>
                                        <p:attrNameLst>
                                          <p:attrName>style.visibility</p:attrName>
                                        </p:attrNameLst>
                                      </p:cBhvr>
                                      <p:to>
                                        <p:strVal val="visible"/>
                                      </p:to>
                                    </p:set>
                                    <p:animEffect transition="in" filter="fade">
                                      <p:cBhvr>
                                        <p:cTn id="38" dur="1000"/>
                                        <p:tgtEl>
                                          <p:spTgt spid="164869"/>
                                        </p:tgtEl>
                                      </p:cBhvr>
                                    </p:animEffect>
                                    <p:anim calcmode="lin" valueType="num">
                                      <p:cBhvr>
                                        <p:cTn id="39" dur="1000" fill="hold"/>
                                        <p:tgtEl>
                                          <p:spTgt spid="164869"/>
                                        </p:tgtEl>
                                        <p:attrNameLst>
                                          <p:attrName>ppt_x</p:attrName>
                                        </p:attrNameLst>
                                      </p:cBhvr>
                                      <p:tavLst>
                                        <p:tav tm="0">
                                          <p:val>
                                            <p:strVal val="#ppt_x"/>
                                          </p:val>
                                        </p:tav>
                                        <p:tav tm="100000">
                                          <p:val>
                                            <p:strVal val="#ppt_x"/>
                                          </p:val>
                                        </p:tav>
                                      </p:tavLst>
                                    </p:anim>
                                    <p:anim calcmode="lin" valueType="num">
                                      <p:cBhvr>
                                        <p:cTn id="40" dur="1000" fill="hold"/>
                                        <p:tgtEl>
                                          <p:spTgt spid="164869"/>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2" presetClass="entr" presetSubtype="0" fill="hold" nodeType="clickEffect">
                                  <p:stCondLst>
                                    <p:cond delay="0"/>
                                  </p:stCondLst>
                                  <p:childTnLst>
                                    <p:set>
                                      <p:cBhvr>
                                        <p:cTn id="44" dur="1" fill="hold">
                                          <p:stCondLst>
                                            <p:cond delay="0"/>
                                          </p:stCondLst>
                                        </p:cTn>
                                        <p:tgtEl>
                                          <p:spTgt spid="164867">
                                            <p:txEl>
                                              <p:pRg st="6" end="6"/>
                                            </p:txEl>
                                          </p:spTgt>
                                        </p:tgtEl>
                                        <p:attrNameLst>
                                          <p:attrName>style.visibility</p:attrName>
                                        </p:attrNameLst>
                                      </p:cBhvr>
                                      <p:to>
                                        <p:strVal val="visible"/>
                                      </p:to>
                                    </p:set>
                                    <p:animScale>
                                      <p:cBhvr>
                                        <p:cTn id="45" dur="1000" decel="50000" fill="hold">
                                          <p:stCondLst>
                                            <p:cond delay="0"/>
                                          </p:stCondLst>
                                        </p:cTn>
                                        <p:tgtEl>
                                          <p:spTgt spid="16486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64867">
                                            <p:txEl>
                                              <p:pRg st="6" end="6"/>
                                            </p:txEl>
                                          </p:spTgt>
                                        </p:tgtEl>
                                        <p:attrNameLst>
                                          <p:attrName>ppt_x</p:attrName>
                                          <p:attrName>ppt_y</p:attrName>
                                        </p:attrNameLst>
                                      </p:cBhvr>
                                    </p:animMotion>
                                    <p:animEffect transition="in" filter="fade">
                                      <p:cBhvr>
                                        <p:cTn id="47" dur="1000"/>
                                        <p:tgtEl>
                                          <p:spTgt spid="164867">
                                            <p:txEl>
                                              <p:pRg st="6" end="6"/>
                                            </p:txEl>
                                          </p:spTgt>
                                        </p:tgtEl>
                                      </p:cBhvr>
                                    </p:animEffect>
                                  </p:childTnLst>
                                </p:cTn>
                              </p:par>
                              <p:par>
                                <p:cTn id="48" presetID="52" presetClass="entr" presetSubtype="0" fill="hold" nodeType="withEffect">
                                  <p:stCondLst>
                                    <p:cond delay="0"/>
                                  </p:stCondLst>
                                  <p:childTnLst>
                                    <p:set>
                                      <p:cBhvr>
                                        <p:cTn id="49" dur="1" fill="hold">
                                          <p:stCondLst>
                                            <p:cond delay="0"/>
                                          </p:stCondLst>
                                        </p:cTn>
                                        <p:tgtEl>
                                          <p:spTgt spid="164867">
                                            <p:txEl>
                                              <p:pRg st="7" end="7"/>
                                            </p:txEl>
                                          </p:spTgt>
                                        </p:tgtEl>
                                        <p:attrNameLst>
                                          <p:attrName>style.visibility</p:attrName>
                                        </p:attrNameLst>
                                      </p:cBhvr>
                                      <p:to>
                                        <p:strVal val="visible"/>
                                      </p:to>
                                    </p:set>
                                    <p:animScale>
                                      <p:cBhvr>
                                        <p:cTn id="50" dur="1000" decel="50000" fill="hold">
                                          <p:stCondLst>
                                            <p:cond delay="0"/>
                                          </p:stCondLst>
                                        </p:cTn>
                                        <p:tgtEl>
                                          <p:spTgt spid="16486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64867">
                                            <p:txEl>
                                              <p:pRg st="7" end="7"/>
                                            </p:txEl>
                                          </p:spTgt>
                                        </p:tgtEl>
                                        <p:attrNameLst>
                                          <p:attrName>ppt_x</p:attrName>
                                          <p:attrName>ppt_y</p:attrName>
                                        </p:attrNameLst>
                                      </p:cBhvr>
                                    </p:animMotion>
                                    <p:animEffect transition="in" filter="fade">
                                      <p:cBhvr>
                                        <p:cTn id="52" dur="1000"/>
                                        <p:tgtEl>
                                          <p:spTgt spid="164867">
                                            <p:txEl>
                                              <p:pRg st="7" end="7"/>
                                            </p:txEl>
                                          </p:spTgt>
                                        </p:tgtEl>
                                      </p:cBhvr>
                                    </p:animEffect>
                                  </p:childTnLst>
                                </p:cTn>
                              </p:par>
                              <p:par>
                                <p:cTn id="53" presetID="52" presetClass="entr" presetSubtype="0" fill="hold" nodeType="withEffect">
                                  <p:stCondLst>
                                    <p:cond delay="0"/>
                                  </p:stCondLst>
                                  <p:childTnLst>
                                    <p:set>
                                      <p:cBhvr>
                                        <p:cTn id="54" dur="1" fill="hold">
                                          <p:stCondLst>
                                            <p:cond delay="0"/>
                                          </p:stCondLst>
                                        </p:cTn>
                                        <p:tgtEl>
                                          <p:spTgt spid="164867">
                                            <p:txEl>
                                              <p:pRg st="8" end="8"/>
                                            </p:txEl>
                                          </p:spTgt>
                                        </p:tgtEl>
                                        <p:attrNameLst>
                                          <p:attrName>style.visibility</p:attrName>
                                        </p:attrNameLst>
                                      </p:cBhvr>
                                      <p:to>
                                        <p:strVal val="visible"/>
                                      </p:to>
                                    </p:set>
                                    <p:animScale>
                                      <p:cBhvr>
                                        <p:cTn id="55" dur="1000" decel="50000" fill="hold">
                                          <p:stCondLst>
                                            <p:cond delay="0"/>
                                          </p:stCondLst>
                                        </p:cTn>
                                        <p:tgtEl>
                                          <p:spTgt spid="164867">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64867">
                                            <p:txEl>
                                              <p:pRg st="8" end="8"/>
                                            </p:txEl>
                                          </p:spTgt>
                                        </p:tgtEl>
                                        <p:attrNameLst>
                                          <p:attrName>ppt_x</p:attrName>
                                          <p:attrName>ppt_y</p:attrName>
                                        </p:attrNameLst>
                                      </p:cBhvr>
                                    </p:animMotion>
                                    <p:animEffect transition="in" filter="fade">
                                      <p:cBhvr>
                                        <p:cTn id="57" dur="1000"/>
                                        <p:tgtEl>
                                          <p:spTgt spid="164867">
                                            <p:txEl>
                                              <p:pRg st="8" end="8"/>
                                            </p:txEl>
                                          </p:spTgt>
                                        </p:tgtEl>
                                      </p:cBhvr>
                                    </p:animEffect>
                                  </p:childTnLst>
                                </p:cTn>
                              </p:par>
                            </p:childTnLst>
                          </p:cTn>
                        </p:par>
                        <p:par>
                          <p:cTn id="58" fill="hold" nodeType="afterGroup">
                            <p:stCondLst>
                              <p:cond delay="1000"/>
                            </p:stCondLst>
                            <p:childTnLst>
                              <p:par>
                                <p:cTn id="59" presetID="42" presetClass="entr" presetSubtype="0" fill="hold" nodeType="afterEffect">
                                  <p:stCondLst>
                                    <p:cond delay="0"/>
                                  </p:stCondLst>
                                  <p:childTnLst>
                                    <p:set>
                                      <p:cBhvr>
                                        <p:cTn id="60" dur="1" fill="hold">
                                          <p:stCondLst>
                                            <p:cond delay="0"/>
                                          </p:stCondLst>
                                        </p:cTn>
                                        <p:tgtEl>
                                          <p:spTgt spid="164871"/>
                                        </p:tgtEl>
                                        <p:attrNameLst>
                                          <p:attrName>style.visibility</p:attrName>
                                        </p:attrNameLst>
                                      </p:cBhvr>
                                      <p:to>
                                        <p:strVal val="visible"/>
                                      </p:to>
                                    </p:set>
                                    <p:animEffect transition="in" filter="fade">
                                      <p:cBhvr>
                                        <p:cTn id="61" dur="1000"/>
                                        <p:tgtEl>
                                          <p:spTgt spid="164871"/>
                                        </p:tgtEl>
                                      </p:cBhvr>
                                    </p:animEffect>
                                    <p:anim calcmode="lin" valueType="num">
                                      <p:cBhvr>
                                        <p:cTn id="62" dur="1000" fill="hold"/>
                                        <p:tgtEl>
                                          <p:spTgt spid="164871"/>
                                        </p:tgtEl>
                                        <p:attrNameLst>
                                          <p:attrName>ppt_x</p:attrName>
                                        </p:attrNameLst>
                                      </p:cBhvr>
                                      <p:tavLst>
                                        <p:tav tm="0">
                                          <p:val>
                                            <p:strVal val="#ppt_x"/>
                                          </p:val>
                                        </p:tav>
                                        <p:tav tm="100000">
                                          <p:val>
                                            <p:strVal val="#ppt_x"/>
                                          </p:val>
                                        </p:tav>
                                      </p:tavLst>
                                    </p:anim>
                                    <p:anim calcmode="lin" valueType="num">
                                      <p:cBhvr>
                                        <p:cTn id="63" dur="1000" fill="hold"/>
                                        <p:tgtEl>
                                          <p:spTgt spid="1648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2035" name="Rectangle 3"/>
          <p:cNvSpPr>
            <a:spLocks noGrp="1" noChangeArrowheads="1"/>
          </p:cNvSpPr>
          <p:nvPr>
            <p:ph type="body" idx="1"/>
          </p:nvPr>
        </p:nvSpPr>
        <p:spPr/>
        <p:txBody>
          <a:bodyPr/>
          <a:lstStyle/>
          <a:p>
            <a:pPr>
              <a:lnSpc>
                <a:spcPct val="80000"/>
              </a:lnSpc>
            </a:pPr>
            <a:r>
              <a:rPr lang="en-US" altLang="en-US" sz="2400" dirty="0">
                <a:effectLst/>
              </a:rPr>
              <a:t>Whenever we make a claim or state an argument, our premises act as supports to our conclusion</a:t>
            </a:r>
          </a:p>
          <a:p>
            <a:pPr>
              <a:lnSpc>
                <a:spcPct val="80000"/>
              </a:lnSpc>
            </a:pPr>
            <a:r>
              <a:rPr lang="en-US" altLang="en-US" sz="2400" dirty="0">
                <a:effectLst/>
              </a:rPr>
              <a:t>It is often the case that premises require various forms of evidence</a:t>
            </a:r>
          </a:p>
          <a:p>
            <a:pPr>
              <a:lnSpc>
                <a:spcPct val="80000"/>
              </a:lnSpc>
            </a:pPr>
            <a:r>
              <a:rPr lang="en-US" altLang="en-US" sz="2400" dirty="0">
                <a:effectLst/>
              </a:rPr>
              <a:t>If you make any claim, then the burden of proof lies with you to support that claim</a:t>
            </a:r>
          </a:p>
          <a:p>
            <a:pPr>
              <a:lnSpc>
                <a:spcPct val="80000"/>
              </a:lnSpc>
            </a:pPr>
            <a:r>
              <a:rPr lang="en-US" altLang="en-US" sz="2400" dirty="0">
                <a:effectLst/>
              </a:rPr>
              <a:t>You must provide evidence to try to convince somebody why it is you believe something to be true</a:t>
            </a:r>
          </a:p>
          <a:p>
            <a:pPr>
              <a:lnSpc>
                <a:spcPct val="80000"/>
              </a:lnSpc>
            </a:pPr>
            <a:r>
              <a:rPr lang="en-US" altLang="en-US" sz="2400" dirty="0">
                <a:effectLst/>
              </a:rPr>
              <a:t>The stronger the claim, the greater the burden of proof, the more convincing the evidence is going to have to be</a:t>
            </a:r>
          </a:p>
          <a:p>
            <a:pPr>
              <a:lnSpc>
                <a:spcPct val="80000"/>
              </a:lnSpc>
            </a:pPr>
            <a:r>
              <a:rPr lang="en-US" altLang="en-US" sz="2400" dirty="0">
                <a:effectLst/>
              </a:rPr>
              <a:t>Varying types of evidence can be supplied, and criteria are used to measure the effectiveness of those types of evidence</a:t>
            </a:r>
          </a:p>
        </p:txBody>
      </p:sp>
    </p:spTree>
    <p:extLst>
      <p:ext uri="{BB962C8B-B14F-4D97-AF65-F5344CB8AC3E}">
        <p14:creationId xmlns:p14="http://schemas.microsoft.com/office/powerpoint/2010/main" val="564505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Scale>
                                      <p:cBhvr>
                                        <p:cTn id="7" dur="1000" decel="50000" fill="hold">
                                          <p:stCondLst>
                                            <p:cond delay="0"/>
                                          </p:stCondLst>
                                        </p:cTn>
                                        <p:tgtEl>
                                          <p:spTgt spid="1720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2035">
                                            <p:txEl>
                                              <p:pRg st="0" end="0"/>
                                            </p:txEl>
                                          </p:spTgt>
                                        </p:tgtEl>
                                        <p:attrNameLst>
                                          <p:attrName>ppt_x</p:attrName>
                                          <p:attrName>ppt_y</p:attrName>
                                        </p:attrNameLst>
                                      </p:cBhvr>
                                    </p:animMotion>
                                    <p:animEffect transition="in" filter="fade">
                                      <p:cBhvr>
                                        <p:cTn id="9" dur="1000"/>
                                        <p:tgtEl>
                                          <p:spTgt spid="172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72035">
                                            <p:txEl>
                                              <p:pRg st="1" end="1"/>
                                            </p:txEl>
                                          </p:spTgt>
                                        </p:tgtEl>
                                        <p:attrNameLst>
                                          <p:attrName>style.visibility</p:attrName>
                                        </p:attrNameLst>
                                      </p:cBhvr>
                                      <p:to>
                                        <p:strVal val="visible"/>
                                      </p:to>
                                    </p:set>
                                    <p:animScale>
                                      <p:cBhvr>
                                        <p:cTn id="14" dur="1000" decel="50000" fill="hold">
                                          <p:stCondLst>
                                            <p:cond delay="0"/>
                                          </p:stCondLst>
                                        </p:cTn>
                                        <p:tgtEl>
                                          <p:spTgt spid="1720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72035">
                                            <p:txEl>
                                              <p:pRg st="1" end="1"/>
                                            </p:txEl>
                                          </p:spTgt>
                                        </p:tgtEl>
                                        <p:attrNameLst>
                                          <p:attrName>ppt_x</p:attrName>
                                          <p:attrName>ppt_y</p:attrName>
                                        </p:attrNameLst>
                                      </p:cBhvr>
                                    </p:animMotion>
                                    <p:animEffect transition="in" filter="fade">
                                      <p:cBhvr>
                                        <p:cTn id="16" dur="1000"/>
                                        <p:tgtEl>
                                          <p:spTgt spid="1720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72035">
                                            <p:txEl>
                                              <p:pRg st="2" end="2"/>
                                            </p:txEl>
                                          </p:spTgt>
                                        </p:tgtEl>
                                        <p:attrNameLst>
                                          <p:attrName>style.visibility</p:attrName>
                                        </p:attrNameLst>
                                      </p:cBhvr>
                                      <p:to>
                                        <p:strVal val="visible"/>
                                      </p:to>
                                    </p:set>
                                    <p:animScale>
                                      <p:cBhvr>
                                        <p:cTn id="21" dur="1000" decel="50000" fill="hold">
                                          <p:stCondLst>
                                            <p:cond delay="0"/>
                                          </p:stCondLst>
                                        </p:cTn>
                                        <p:tgtEl>
                                          <p:spTgt spid="1720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2035">
                                            <p:txEl>
                                              <p:pRg st="2" end="2"/>
                                            </p:txEl>
                                          </p:spTgt>
                                        </p:tgtEl>
                                        <p:attrNameLst>
                                          <p:attrName>ppt_x</p:attrName>
                                          <p:attrName>ppt_y</p:attrName>
                                        </p:attrNameLst>
                                      </p:cBhvr>
                                    </p:animMotion>
                                    <p:animEffect transition="in" filter="fade">
                                      <p:cBhvr>
                                        <p:cTn id="23" dur="1000"/>
                                        <p:tgtEl>
                                          <p:spTgt spid="1720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72035">
                                            <p:txEl>
                                              <p:pRg st="3" end="3"/>
                                            </p:txEl>
                                          </p:spTgt>
                                        </p:tgtEl>
                                        <p:attrNameLst>
                                          <p:attrName>style.visibility</p:attrName>
                                        </p:attrNameLst>
                                      </p:cBhvr>
                                      <p:to>
                                        <p:strVal val="visible"/>
                                      </p:to>
                                    </p:set>
                                    <p:animScale>
                                      <p:cBhvr>
                                        <p:cTn id="28" dur="1000" decel="50000" fill="hold">
                                          <p:stCondLst>
                                            <p:cond delay="0"/>
                                          </p:stCondLst>
                                        </p:cTn>
                                        <p:tgtEl>
                                          <p:spTgt spid="1720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72035">
                                            <p:txEl>
                                              <p:pRg st="3" end="3"/>
                                            </p:txEl>
                                          </p:spTgt>
                                        </p:tgtEl>
                                        <p:attrNameLst>
                                          <p:attrName>ppt_x</p:attrName>
                                          <p:attrName>ppt_y</p:attrName>
                                        </p:attrNameLst>
                                      </p:cBhvr>
                                    </p:animMotion>
                                    <p:animEffect transition="in" filter="fade">
                                      <p:cBhvr>
                                        <p:cTn id="30" dur="1000"/>
                                        <p:tgtEl>
                                          <p:spTgt spid="17203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72035">
                                            <p:txEl>
                                              <p:pRg st="4" end="4"/>
                                            </p:txEl>
                                          </p:spTgt>
                                        </p:tgtEl>
                                        <p:attrNameLst>
                                          <p:attrName>style.visibility</p:attrName>
                                        </p:attrNameLst>
                                      </p:cBhvr>
                                      <p:to>
                                        <p:strVal val="visible"/>
                                      </p:to>
                                    </p:set>
                                    <p:animScale>
                                      <p:cBhvr>
                                        <p:cTn id="35" dur="1000" decel="50000" fill="hold">
                                          <p:stCondLst>
                                            <p:cond delay="0"/>
                                          </p:stCondLst>
                                        </p:cTn>
                                        <p:tgtEl>
                                          <p:spTgt spid="1720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2035">
                                            <p:txEl>
                                              <p:pRg st="4" end="4"/>
                                            </p:txEl>
                                          </p:spTgt>
                                        </p:tgtEl>
                                        <p:attrNameLst>
                                          <p:attrName>ppt_x</p:attrName>
                                          <p:attrName>ppt_y</p:attrName>
                                        </p:attrNameLst>
                                      </p:cBhvr>
                                    </p:animMotion>
                                    <p:animEffect transition="in" filter="fade">
                                      <p:cBhvr>
                                        <p:cTn id="37" dur="1000"/>
                                        <p:tgtEl>
                                          <p:spTgt spid="17203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72035">
                                            <p:txEl>
                                              <p:pRg st="5" end="5"/>
                                            </p:txEl>
                                          </p:spTgt>
                                        </p:tgtEl>
                                        <p:attrNameLst>
                                          <p:attrName>style.visibility</p:attrName>
                                        </p:attrNameLst>
                                      </p:cBhvr>
                                      <p:to>
                                        <p:strVal val="visible"/>
                                      </p:to>
                                    </p:set>
                                    <p:animScale>
                                      <p:cBhvr>
                                        <p:cTn id="42" dur="1000" decel="50000" fill="hold">
                                          <p:stCondLst>
                                            <p:cond delay="0"/>
                                          </p:stCondLst>
                                        </p:cTn>
                                        <p:tgtEl>
                                          <p:spTgt spid="17203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72035">
                                            <p:txEl>
                                              <p:pRg st="5" end="5"/>
                                            </p:txEl>
                                          </p:spTgt>
                                        </p:tgtEl>
                                        <p:attrNameLst>
                                          <p:attrName>ppt_x</p:attrName>
                                          <p:attrName>ppt_y</p:attrName>
                                        </p:attrNameLst>
                                      </p:cBhvr>
                                    </p:animMotion>
                                    <p:animEffect transition="in" filter="fade">
                                      <p:cBhvr>
                                        <p:cTn id="44" dur="10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3059" name="Rectangle 3"/>
          <p:cNvSpPr>
            <a:spLocks noGrp="1" noChangeArrowheads="1"/>
          </p:cNvSpPr>
          <p:nvPr>
            <p:ph type="body" idx="1"/>
          </p:nvPr>
        </p:nvSpPr>
        <p:spPr/>
        <p:txBody>
          <a:bodyPr/>
          <a:lstStyle/>
          <a:p>
            <a:pPr>
              <a:lnSpc>
                <a:spcPct val="90000"/>
              </a:lnSpc>
              <a:buFont typeface="Wingdings" pitchFamily="2" charset="2"/>
              <a:buNone/>
            </a:pPr>
            <a:r>
              <a:rPr lang="en-US" altLang="en-US" u="sng">
                <a:effectLst/>
              </a:rPr>
              <a:t>Anecdotal Evidence: Personal Experience</a:t>
            </a:r>
          </a:p>
          <a:p>
            <a:pPr>
              <a:lnSpc>
                <a:spcPct val="90000"/>
              </a:lnSpc>
            </a:pPr>
            <a:r>
              <a:rPr lang="en-US" altLang="en-US"/>
              <a:t>Improper generalizations</a:t>
            </a:r>
          </a:p>
          <a:p>
            <a:pPr>
              <a:lnSpc>
                <a:spcPct val="90000"/>
              </a:lnSpc>
            </a:pPr>
            <a:r>
              <a:rPr lang="en-US" altLang="en-US"/>
              <a:t>“I saw Bigfoot”</a:t>
            </a:r>
          </a:p>
          <a:p>
            <a:pPr>
              <a:lnSpc>
                <a:spcPct val="90000"/>
              </a:lnSpc>
            </a:pPr>
            <a:r>
              <a:rPr lang="en-US" altLang="en-US"/>
              <a:t>“Vaccinations give your kids Autism”</a:t>
            </a:r>
          </a:p>
          <a:p>
            <a:pPr>
              <a:lnSpc>
                <a:spcPct val="90000"/>
              </a:lnSpc>
            </a:pPr>
            <a:r>
              <a:rPr lang="en-US" altLang="en-US"/>
              <a:t>“I’ll never eat a Joe’s Diner again!”</a:t>
            </a:r>
          </a:p>
          <a:p>
            <a:pPr>
              <a:lnSpc>
                <a:spcPct val="90000"/>
              </a:lnSpc>
            </a:pPr>
            <a:r>
              <a:rPr lang="en-US" altLang="en-US"/>
              <a:t>Proper generalization: Once </a:t>
            </a:r>
          </a:p>
          <a:p>
            <a:pPr>
              <a:lnSpc>
                <a:spcPct val="90000"/>
              </a:lnSpc>
              <a:buFont typeface="Wingdings" pitchFamily="2" charset="2"/>
              <a:buNone/>
            </a:pPr>
            <a:r>
              <a:rPr lang="en-US" altLang="en-US"/>
              <a:t>bitten, twice shy e.g. child </a:t>
            </a:r>
          </a:p>
          <a:p>
            <a:pPr>
              <a:lnSpc>
                <a:spcPct val="90000"/>
              </a:lnSpc>
              <a:buFont typeface="Wingdings" pitchFamily="2" charset="2"/>
              <a:buNone/>
            </a:pPr>
            <a:r>
              <a:rPr lang="en-US" altLang="en-US"/>
              <a:t>learning not to touch hot items</a:t>
            </a:r>
          </a:p>
          <a:p>
            <a:pPr>
              <a:lnSpc>
                <a:spcPct val="90000"/>
              </a:lnSpc>
            </a:pPr>
            <a:endParaRPr lang="en-US" altLang="en-US"/>
          </a:p>
        </p:txBody>
      </p:sp>
      <p:pic>
        <p:nvPicPr>
          <p:cNvPr id="173063" name="Picture 7" descr="260600260_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292600"/>
            <a:ext cx="3132138"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03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30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30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30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30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173059">
                                            <p:txEl>
                                              <p:pRg st="1" end="1"/>
                                            </p:txEl>
                                          </p:spTgt>
                                        </p:tgtEl>
                                        <p:attrNameLst>
                                          <p:attrName>style.visibility</p:attrName>
                                        </p:attrNameLst>
                                      </p:cBhvr>
                                      <p:to>
                                        <p:strVal val="visible"/>
                                      </p:to>
                                    </p:set>
                                    <p:animEffect transition="in" filter="fade">
                                      <p:cBhvr>
                                        <p:cTn id="16" dur="1000"/>
                                        <p:tgtEl>
                                          <p:spTgt spid="173059">
                                            <p:txEl>
                                              <p:pRg st="1" end="1"/>
                                            </p:txEl>
                                          </p:spTgt>
                                        </p:tgtEl>
                                      </p:cBhvr>
                                    </p:animEffect>
                                    <p:anim calcmode="lin" valueType="num">
                                      <p:cBhvr>
                                        <p:cTn id="17" dur="10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73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73059">
                                            <p:txEl>
                                              <p:pRg st="2" end="2"/>
                                            </p:txEl>
                                          </p:spTgt>
                                        </p:tgtEl>
                                        <p:attrNameLst>
                                          <p:attrName>style.visibility</p:attrName>
                                        </p:attrNameLst>
                                      </p:cBhvr>
                                      <p:to>
                                        <p:strVal val="visible"/>
                                      </p:to>
                                    </p:set>
                                    <p:anim calcmode="lin" valueType="num">
                                      <p:cBhvr>
                                        <p:cTn id="23" dur="500" fill="hold"/>
                                        <p:tgtEl>
                                          <p:spTgt spid="17305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7305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7305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7305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7305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73059">
                                            <p:txEl>
                                              <p:pRg st="3" end="3"/>
                                            </p:txEl>
                                          </p:spTgt>
                                        </p:tgtEl>
                                        <p:attrNameLst>
                                          <p:attrName>style.visibility</p:attrName>
                                        </p:attrNameLst>
                                      </p:cBhvr>
                                      <p:to>
                                        <p:strVal val="visible"/>
                                      </p:to>
                                    </p:set>
                                    <p:anim calcmode="lin" valueType="num">
                                      <p:cBhvr>
                                        <p:cTn id="32" dur="500" fill="hold"/>
                                        <p:tgtEl>
                                          <p:spTgt spid="17305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73059">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17305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7305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73059">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73059">
                                            <p:txEl>
                                              <p:pRg st="4" end="4"/>
                                            </p:txEl>
                                          </p:spTgt>
                                        </p:tgtEl>
                                        <p:attrNameLst>
                                          <p:attrName>style.visibility</p:attrName>
                                        </p:attrNameLst>
                                      </p:cBhvr>
                                      <p:to>
                                        <p:strVal val="visible"/>
                                      </p:to>
                                    </p:set>
                                    <p:anim calcmode="lin" valueType="num">
                                      <p:cBhvr>
                                        <p:cTn id="41" dur="500" fill="hold"/>
                                        <p:tgtEl>
                                          <p:spTgt spid="17305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73059">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17305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7305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73059">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173059">
                                            <p:txEl>
                                              <p:pRg st="5" end="5"/>
                                            </p:txEl>
                                          </p:spTgt>
                                        </p:tgtEl>
                                        <p:attrNameLst>
                                          <p:attrName>style.visibility</p:attrName>
                                        </p:attrNameLst>
                                      </p:cBhvr>
                                      <p:to>
                                        <p:strVal val="visible"/>
                                      </p:to>
                                    </p:set>
                                    <p:animScale>
                                      <p:cBhvr>
                                        <p:cTn id="50" dur="1000" decel="50000" fill="hold">
                                          <p:stCondLst>
                                            <p:cond delay="0"/>
                                          </p:stCondLst>
                                        </p:cTn>
                                        <p:tgtEl>
                                          <p:spTgt spid="17305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73059">
                                            <p:txEl>
                                              <p:pRg st="5" end="5"/>
                                            </p:txEl>
                                          </p:spTgt>
                                        </p:tgtEl>
                                        <p:attrNameLst>
                                          <p:attrName>ppt_x</p:attrName>
                                          <p:attrName>ppt_y</p:attrName>
                                        </p:attrNameLst>
                                      </p:cBhvr>
                                    </p:animMotion>
                                    <p:animEffect transition="in" filter="fade">
                                      <p:cBhvr>
                                        <p:cTn id="52" dur="1000"/>
                                        <p:tgtEl>
                                          <p:spTgt spid="173059">
                                            <p:txEl>
                                              <p:pRg st="5" end="5"/>
                                            </p:txEl>
                                          </p:spTgt>
                                        </p:tgtEl>
                                      </p:cBhvr>
                                    </p:animEffect>
                                  </p:childTnLst>
                                </p:cTn>
                              </p:par>
                              <p:par>
                                <p:cTn id="53" presetID="52" presetClass="entr" presetSubtype="0" fill="hold" nodeType="withEffect">
                                  <p:stCondLst>
                                    <p:cond delay="0"/>
                                  </p:stCondLst>
                                  <p:childTnLst>
                                    <p:set>
                                      <p:cBhvr>
                                        <p:cTn id="54" dur="1" fill="hold">
                                          <p:stCondLst>
                                            <p:cond delay="0"/>
                                          </p:stCondLst>
                                        </p:cTn>
                                        <p:tgtEl>
                                          <p:spTgt spid="173059">
                                            <p:txEl>
                                              <p:pRg st="6" end="6"/>
                                            </p:txEl>
                                          </p:spTgt>
                                        </p:tgtEl>
                                        <p:attrNameLst>
                                          <p:attrName>style.visibility</p:attrName>
                                        </p:attrNameLst>
                                      </p:cBhvr>
                                      <p:to>
                                        <p:strVal val="visible"/>
                                      </p:to>
                                    </p:set>
                                    <p:animScale>
                                      <p:cBhvr>
                                        <p:cTn id="55" dur="1000" decel="50000" fill="hold">
                                          <p:stCondLst>
                                            <p:cond delay="0"/>
                                          </p:stCondLst>
                                        </p:cTn>
                                        <p:tgtEl>
                                          <p:spTgt spid="17305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73059">
                                            <p:txEl>
                                              <p:pRg st="6" end="6"/>
                                            </p:txEl>
                                          </p:spTgt>
                                        </p:tgtEl>
                                        <p:attrNameLst>
                                          <p:attrName>ppt_x</p:attrName>
                                          <p:attrName>ppt_y</p:attrName>
                                        </p:attrNameLst>
                                      </p:cBhvr>
                                    </p:animMotion>
                                    <p:animEffect transition="in" filter="fade">
                                      <p:cBhvr>
                                        <p:cTn id="57" dur="1000"/>
                                        <p:tgtEl>
                                          <p:spTgt spid="173059">
                                            <p:txEl>
                                              <p:pRg st="6" end="6"/>
                                            </p:txEl>
                                          </p:spTgt>
                                        </p:tgtEl>
                                      </p:cBhvr>
                                    </p:animEffect>
                                  </p:childTnLst>
                                </p:cTn>
                              </p:par>
                              <p:par>
                                <p:cTn id="58" presetID="52" presetClass="entr" presetSubtype="0" fill="hold" nodeType="withEffect">
                                  <p:stCondLst>
                                    <p:cond delay="0"/>
                                  </p:stCondLst>
                                  <p:childTnLst>
                                    <p:set>
                                      <p:cBhvr>
                                        <p:cTn id="59" dur="1" fill="hold">
                                          <p:stCondLst>
                                            <p:cond delay="0"/>
                                          </p:stCondLst>
                                        </p:cTn>
                                        <p:tgtEl>
                                          <p:spTgt spid="173059">
                                            <p:txEl>
                                              <p:pRg st="7" end="7"/>
                                            </p:txEl>
                                          </p:spTgt>
                                        </p:tgtEl>
                                        <p:attrNameLst>
                                          <p:attrName>style.visibility</p:attrName>
                                        </p:attrNameLst>
                                      </p:cBhvr>
                                      <p:to>
                                        <p:strVal val="visible"/>
                                      </p:to>
                                    </p:set>
                                    <p:animScale>
                                      <p:cBhvr>
                                        <p:cTn id="60" dur="1000" decel="50000" fill="hold">
                                          <p:stCondLst>
                                            <p:cond delay="0"/>
                                          </p:stCondLst>
                                        </p:cTn>
                                        <p:tgtEl>
                                          <p:spTgt spid="173059">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73059">
                                            <p:txEl>
                                              <p:pRg st="7" end="7"/>
                                            </p:txEl>
                                          </p:spTgt>
                                        </p:tgtEl>
                                        <p:attrNameLst>
                                          <p:attrName>ppt_x</p:attrName>
                                          <p:attrName>ppt_y</p:attrName>
                                        </p:attrNameLst>
                                      </p:cBhvr>
                                    </p:animMotion>
                                    <p:animEffect transition="in" filter="fade">
                                      <p:cBhvr>
                                        <p:cTn id="62" dur="1000"/>
                                        <p:tgtEl>
                                          <p:spTgt spid="173059">
                                            <p:txEl>
                                              <p:pRg st="7" end="7"/>
                                            </p:txEl>
                                          </p:spTgt>
                                        </p:tgtEl>
                                      </p:cBhvr>
                                    </p:animEffect>
                                  </p:childTnLst>
                                </p:cTn>
                              </p:par>
                            </p:childTnLst>
                          </p:cTn>
                        </p:par>
                        <p:par>
                          <p:cTn id="63" fill="hold" nodeType="afterGroup">
                            <p:stCondLst>
                              <p:cond delay="1000"/>
                            </p:stCondLst>
                            <p:childTnLst>
                              <p:par>
                                <p:cTn id="64" presetID="47" presetClass="entr" presetSubtype="0" fill="hold" nodeType="afterEffect">
                                  <p:stCondLst>
                                    <p:cond delay="0"/>
                                  </p:stCondLst>
                                  <p:childTnLst>
                                    <p:set>
                                      <p:cBhvr>
                                        <p:cTn id="65" dur="1" fill="hold">
                                          <p:stCondLst>
                                            <p:cond delay="0"/>
                                          </p:stCondLst>
                                        </p:cTn>
                                        <p:tgtEl>
                                          <p:spTgt spid="173063"/>
                                        </p:tgtEl>
                                        <p:attrNameLst>
                                          <p:attrName>style.visibility</p:attrName>
                                        </p:attrNameLst>
                                      </p:cBhvr>
                                      <p:to>
                                        <p:strVal val="visible"/>
                                      </p:to>
                                    </p:set>
                                    <p:animEffect transition="in" filter="fade">
                                      <p:cBhvr>
                                        <p:cTn id="66" dur="1000"/>
                                        <p:tgtEl>
                                          <p:spTgt spid="173063"/>
                                        </p:tgtEl>
                                      </p:cBhvr>
                                    </p:animEffect>
                                    <p:anim calcmode="lin" valueType="num">
                                      <p:cBhvr>
                                        <p:cTn id="67" dur="1000" fill="hold"/>
                                        <p:tgtEl>
                                          <p:spTgt spid="173063"/>
                                        </p:tgtEl>
                                        <p:attrNameLst>
                                          <p:attrName>ppt_x</p:attrName>
                                        </p:attrNameLst>
                                      </p:cBhvr>
                                      <p:tavLst>
                                        <p:tav tm="0">
                                          <p:val>
                                            <p:strVal val="#ppt_x"/>
                                          </p:val>
                                        </p:tav>
                                        <p:tav tm="100000">
                                          <p:val>
                                            <p:strVal val="#ppt_x"/>
                                          </p:val>
                                        </p:tav>
                                      </p:tavLst>
                                    </p:anim>
                                    <p:anim calcmode="lin" valueType="num">
                                      <p:cBhvr>
                                        <p:cTn id="68" dur="1000" fill="hold"/>
                                        <p:tgtEl>
                                          <p:spTgt spid="173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4083" name="Rectangle 3"/>
          <p:cNvSpPr>
            <a:spLocks noGrp="1" noChangeArrowheads="1"/>
          </p:cNvSpPr>
          <p:nvPr>
            <p:ph type="body" idx="1"/>
          </p:nvPr>
        </p:nvSpPr>
        <p:spPr/>
        <p:txBody>
          <a:bodyPr/>
          <a:lstStyle/>
          <a:p>
            <a:pPr>
              <a:lnSpc>
                <a:spcPct val="90000"/>
              </a:lnSpc>
            </a:pPr>
            <a:r>
              <a:rPr lang="en-US" altLang="en-US">
                <a:effectLst/>
              </a:rPr>
              <a:t>Anecdotal evidence usually involves individual personal experience, which often involves cause-and-effect relationships</a:t>
            </a:r>
          </a:p>
          <a:p>
            <a:pPr>
              <a:lnSpc>
                <a:spcPct val="90000"/>
              </a:lnSpc>
            </a:pPr>
            <a:r>
              <a:rPr lang="en-US" altLang="en-US">
                <a:effectLst/>
              </a:rPr>
              <a:t>It can lead to stronger forms of evidence (e.g., scientific evidence), because it often begins as a correlation between two events which can be further investigated to determine if causality is present</a:t>
            </a:r>
          </a:p>
        </p:txBody>
      </p:sp>
    </p:spTree>
    <p:extLst>
      <p:ext uri="{BB962C8B-B14F-4D97-AF65-F5344CB8AC3E}">
        <p14:creationId xmlns:p14="http://schemas.microsoft.com/office/powerpoint/2010/main" val="1354359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Scale>
                                      <p:cBhvr>
                                        <p:cTn id="7" dur="1000" decel="50000" fill="hold">
                                          <p:stCondLst>
                                            <p:cond delay="0"/>
                                          </p:stCondLst>
                                        </p:cTn>
                                        <p:tgtEl>
                                          <p:spTgt spid="1740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4083">
                                            <p:txEl>
                                              <p:pRg st="0" end="0"/>
                                            </p:txEl>
                                          </p:spTgt>
                                        </p:tgtEl>
                                        <p:attrNameLst>
                                          <p:attrName>ppt_x</p:attrName>
                                          <p:attrName>ppt_y</p:attrName>
                                        </p:attrNameLst>
                                      </p:cBhvr>
                                    </p:animMotion>
                                    <p:animEffect transition="in" filter="fade">
                                      <p:cBhvr>
                                        <p:cTn id="9" dur="1000"/>
                                        <p:tgtEl>
                                          <p:spTgt spid="1740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174083">
                                            <p:txEl>
                                              <p:pRg st="1" end="1"/>
                                            </p:txEl>
                                          </p:spTgt>
                                        </p:tgtEl>
                                        <p:attrNameLst>
                                          <p:attrName>style.visibility</p:attrName>
                                        </p:attrNameLst>
                                      </p:cBhvr>
                                      <p:to>
                                        <p:strVal val="visible"/>
                                      </p:to>
                                    </p:set>
                                    <p:anim calcmode="lin" valueType="num">
                                      <p:cBhvr>
                                        <p:cTn id="14" dur="1000" fill="hold"/>
                                        <p:tgtEl>
                                          <p:spTgt spid="17408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7408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740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40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5107" name="Rectangle 3"/>
          <p:cNvSpPr>
            <a:spLocks noGrp="1" noChangeArrowheads="1"/>
          </p:cNvSpPr>
          <p:nvPr>
            <p:ph type="body" idx="1"/>
          </p:nvPr>
        </p:nvSpPr>
        <p:spPr/>
        <p:txBody>
          <a:bodyPr/>
          <a:lstStyle/>
          <a:p>
            <a:pPr>
              <a:lnSpc>
                <a:spcPct val="80000"/>
              </a:lnSpc>
              <a:buFont typeface="Wingdings" pitchFamily="2" charset="2"/>
              <a:buNone/>
            </a:pPr>
            <a:r>
              <a:rPr lang="en-US" altLang="en-US" sz="2400" u="sng">
                <a:effectLst/>
              </a:rPr>
              <a:t>Legal Evidence</a:t>
            </a:r>
          </a:p>
          <a:p>
            <a:pPr>
              <a:lnSpc>
                <a:spcPct val="80000"/>
              </a:lnSpc>
            </a:pPr>
            <a:r>
              <a:rPr lang="en-US" altLang="en-US" sz="2400">
                <a:effectLst/>
              </a:rPr>
              <a:t>In legal testimonials, witnesses in a court of law swear under oath that the information they are providing is true</a:t>
            </a:r>
          </a:p>
          <a:p>
            <a:pPr>
              <a:lnSpc>
                <a:spcPct val="80000"/>
              </a:lnSpc>
            </a:pPr>
            <a:r>
              <a:rPr lang="en-US" altLang="en-US" sz="2400">
                <a:effectLst/>
              </a:rPr>
              <a:t>Sometimes eyewitness accounts are given</a:t>
            </a:r>
          </a:p>
          <a:p>
            <a:pPr>
              <a:lnSpc>
                <a:spcPct val="80000"/>
              </a:lnSpc>
            </a:pPr>
            <a:r>
              <a:rPr lang="en-US" altLang="en-US" sz="2400">
                <a:effectLst/>
              </a:rPr>
              <a:t>At other times, so-called expert witnesses are brought in to support either the prosecution or the defense</a:t>
            </a:r>
          </a:p>
          <a:p>
            <a:pPr>
              <a:lnSpc>
                <a:spcPct val="80000"/>
              </a:lnSpc>
            </a:pPr>
            <a:r>
              <a:rPr lang="en-US" altLang="en-US" sz="2400">
                <a:effectLst/>
              </a:rPr>
              <a:t>In most cases, lawyers try to demonstrate why testimonials for their side should be considered as valuable evidence, while testimonials from the other side should not</a:t>
            </a:r>
          </a:p>
          <a:p>
            <a:pPr>
              <a:lnSpc>
                <a:spcPct val="80000"/>
              </a:lnSpc>
            </a:pPr>
            <a:r>
              <a:rPr lang="en-US" altLang="en-US" sz="2400">
                <a:effectLst/>
              </a:rPr>
              <a:t>Keep in mind that the basis of legal testimony rests on the assumption that a person providing information or evidence has agreed to swear an oath that the information he or she is providing is “the truth, the whole truth, and nothing but the truth.”</a:t>
            </a:r>
          </a:p>
        </p:txBody>
      </p:sp>
    </p:spTree>
    <p:extLst>
      <p:ext uri="{BB962C8B-B14F-4D97-AF65-F5344CB8AC3E}">
        <p14:creationId xmlns:p14="http://schemas.microsoft.com/office/powerpoint/2010/main" val="1335282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510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51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51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510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75107">
                                            <p:txEl>
                                              <p:pRg st="1" end="1"/>
                                            </p:txEl>
                                          </p:spTgt>
                                        </p:tgtEl>
                                        <p:attrNameLst>
                                          <p:attrName>style.visibility</p:attrName>
                                        </p:attrNameLst>
                                      </p:cBhvr>
                                      <p:to>
                                        <p:strVal val="visible"/>
                                      </p:to>
                                    </p:set>
                                    <p:animScale>
                                      <p:cBhvr>
                                        <p:cTn id="16" dur="1000" decel="50000" fill="hold">
                                          <p:stCondLst>
                                            <p:cond delay="0"/>
                                          </p:stCondLst>
                                        </p:cTn>
                                        <p:tgtEl>
                                          <p:spTgt spid="17510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5107">
                                            <p:txEl>
                                              <p:pRg st="1" end="1"/>
                                            </p:txEl>
                                          </p:spTgt>
                                        </p:tgtEl>
                                        <p:attrNameLst>
                                          <p:attrName>ppt_x</p:attrName>
                                          <p:attrName>ppt_y</p:attrName>
                                        </p:attrNameLst>
                                      </p:cBhvr>
                                    </p:animMotion>
                                    <p:animEffect transition="in" filter="fade">
                                      <p:cBhvr>
                                        <p:cTn id="18" dur="1000"/>
                                        <p:tgtEl>
                                          <p:spTgt spid="17510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75107">
                                            <p:txEl>
                                              <p:pRg st="2" end="2"/>
                                            </p:txEl>
                                          </p:spTgt>
                                        </p:tgtEl>
                                        <p:attrNameLst>
                                          <p:attrName>style.visibility</p:attrName>
                                        </p:attrNameLst>
                                      </p:cBhvr>
                                      <p:to>
                                        <p:strVal val="visible"/>
                                      </p:to>
                                    </p:set>
                                    <p:animScale>
                                      <p:cBhvr>
                                        <p:cTn id="23" dur="1000" decel="50000" fill="hold">
                                          <p:stCondLst>
                                            <p:cond delay="0"/>
                                          </p:stCondLst>
                                        </p:cTn>
                                        <p:tgtEl>
                                          <p:spTgt spid="17510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75107">
                                            <p:txEl>
                                              <p:pRg st="2" end="2"/>
                                            </p:txEl>
                                          </p:spTgt>
                                        </p:tgtEl>
                                        <p:attrNameLst>
                                          <p:attrName>ppt_x</p:attrName>
                                          <p:attrName>ppt_y</p:attrName>
                                        </p:attrNameLst>
                                      </p:cBhvr>
                                    </p:animMotion>
                                    <p:animEffect transition="in" filter="fade">
                                      <p:cBhvr>
                                        <p:cTn id="25" dur="1000"/>
                                        <p:tgtEl>
                                          <p:spTgt spid="17510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75107">
                                            <p:txEl>
                                              <p:pRg st="3" end="3"/>
                                            </p:txEl>
                                          </p:spTgt>
                                        </p:tgtEl>
                                        <p:attrNameLst>
                                          <p:attrName>style.visibility</p:attrName>
                                        </p:attrNameLst>
                                      </p:cBhvr>
                                      <p:to>
                                        <p:strVal val="visible"/>
                                      </p:to>
                                    </p:set>
                                    <p:animScale>
                                      <p:cBhvr>
                                        <p:cTn id="30" dur="1000" decel="50000" fill="hold">
                                          <p:stCondLst>
                                            <p:cond delay="0"/>
                                          </p:stCondLst>
                                        </p:cTn>
                                        <p:tgtEl>
                                          <p:spTgt spid="17510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75107">
                                            <p:txEl>
                                              <p:pRg st="3" end="3"/>
                                            </p:txEl>
                                          </p:spTgt>
                                        </p:tgtEl>
                                        <p:attrNameLst>
                                          <p:attrName>ppt_x</p:attrName>
                                          <p:attrName>ppt_y</p:attrName>
                                        </p:attrNameLst>
                                      </p:cBhvr>
                                    </p:animMotion>
                                    <p:animEffect transition="in" filter="fade">
                                      <p:cBhvr>
                                        <p:cTn id="32" dur="1000"/>
                                        <p:tgtEl>
                                          <p:spTgt spid="17510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75107">
                                            <p:txEl>
                                              <p:pRg st="4" end="4"/>
                                            </p:txEl>
                                          </p:spTgt>
                                        </p:tgtEl>
                                        <p:attrNameLst>
                                          <p:attrName>style.visibility</p:attrName>
                                        </p:attrNameLst>
                                      </p:cBhvr>
                                      <p:to>
                                        <p:strVal val="visible"/>
                                      </p:to>
                                    </p:set>
                                    <p:animScale>
                                      <p:cBhvr>
                                        <p:cTn id="37" dur="1000" decel="50000" fill="hold">
                                          <p:stCondLst>
                                            <p:cond delay="0"/>
                                          </p:stCondLst>
                                        </p:cTn>
                                        <p:tgtEl>
                                          <p:spTgt spid="17510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5107">
                                            <p:txEl>
                                              <p:pRg st="4" end="4"/>
                                            </p:txEl>
                                          </p:spTgt>
                                        </p:tgtEl>
                                        <p:attrNameLst>
                                          <p:attrName>ppt_x</p:attrName>
                                          <p:attrName>ppt_y</p:attrName>
                                        </p:attrNameLst>
                                      </p:cBhvr>
                                    </p:animMotion>
                                    <p:animEffect transition="in" filter="fade">
                                      <p:cBhvr>
                                        <p:cTn id="39" dur="1000"/>
                                        <p:tgtEl>
                                          <p:spTgt spid="175107">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nodeType="clickEffect">
                                  <p:stCondLst>
                                    <p:cond delay="0"/>
                                  </p:stCondLst>
                                  <p:childTnLst>
                                    <p:set>
                                      <p:cBhvr>
                                        <p:cTn id="43" dur="1" fill="hold">
                                          <p:stCondLst>
                                            <p:cond delay="0"/>
                                          </p:stCondLst>
                                        </p:cTn>
                                        <p:tgtEl>
                                          <p:spTgt spid="175107">
                                            <p:txEl>
                                              <p:pRg st="5" end="5"/>
                                            </p:txEl>
                                          </p:spTgt>
                                        </p:tgtEl>
                                        <p:attrNameLst>
                                          <p:attrName>style.visibility</p:attrName>
                                        </p:attrNameLst>
                                      </p:cBhvr>
                                      <p:to>
                                        <p:strVal val="visible"/>
                                      </p:to>
                                    </p:set>
                                    <p:anim calcmode="lin" valueType="num">
                                      <p:cBhvr>
                                        <p:cTn id="44" dur="1000" fill="hold"/>
                                        <p:tgtEl>
                                          <p:spTgt spid="175107">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75107">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7510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510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6131" name="Rectangle 3"/>
          <p:cNvSpPr>
            <a:spLocks noGrp="1" noChangeArrowheads="1"/>
          </p:cNvSpPr>
          <p:nvPr>
            <p:ph type="body" idx="1"/>
          </p:nvPr>
        </p:nvSpPr>
        <p:spPr/>
        <p:txBody>
          <a:bodyPr/>
          <a:lstStyle/>
          <a:p>
            <a:pPr>
              <a:lnSpc>
                <a:spcPct val="80000"/>
              </a:lnSpc>
              <a:buFont typeface="Wingdings" pitchFamily="2" charset="2"/>
              <a:buNone/>
            </a:pPr>
            <a:r>
              <a:rPr lang="en-US" altLang="en-US" sz="2800" u="sng"/>
              <a:t>Intuition</a:t>
            </a:r>
            <a:endParaRPr lang="en-US" altLang="en-US" sz="2800">
              <a:effectLst/>
            </a:endParaRPr>
          </a:p>
          <a:p>
            <a:pPr>
              <a:lnSpc>
                <a:spcPct val="80000"/>
              </a:lnSpc>
            </a:pPr>
            <a:r>
              <a:rPr lang="en-US" altLang="en-US" sz="2800">
                <a:effectLst/>
              </a:rPr>
              <a:t>“I didn’t walk down that dark alley because I felt as though it might be dangerous”</a:t>
            </a:r>
          </a:p>
          <a:p>
            <a:pPr>
              <a:lnSpc>
                <a:spcPct val="80000"/>
              </a:lnSpc>
            </a:pPr>
            <a:r>
              <a:rPr lang="en-US" altLang="en-US" sz="2800">
                <a:effectLst/>
              </a:rPr>
              <a:t>“I didn’t purchase the car from that salesman even though it seemed like a great buy because there was something suspicious about him.” </a:t>
            </a:r>
          </a:p>
          <a:p>
            <a:pPr>
              <a:lnSpc>
                <a:spcPct val="80000"/>
              </a:lnSpc>
            </a:pPr>
            <a:r>
              <a:rPr lang="en-US" altLang="en-US" sz="2800">
                <a:effectLst/>
              </a:rPr>
              <a:t>These intuitive approaches to evidence come from personal feelings about specific situations that are triggered by cues or behavioral patterns that elicit emotional responses in us  </a:t>
            </a:r>
          </a:p>
          <a:p>
            <a:pPr>
              <a:lnSpc>
                <a:spcPct val="80000"/>
              </a:lnSpc>
            </a:pPr>
            <a:r>
              <a:rPr lang="en-US" altLang="en-US" sz="2800">
                <a:effectLst/>
              </a:rPr>
              <a:t>They are sometimes referred to as hunches</a:t>
            </a:r>
          </a:p>
        </p:txBody>
      </p:sp>
    </p:spTree>
    <p:extLst>
      <p:ext uri="{BB962C8B-B14F-4D97-AF65-F5344CB8AC3E}">
        <p14:creationId xmlns:p14="http://schemas.microsoft.com/office/powerpoint/2010/main" val="2435757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p:cTn id="7" dur="500" fill="hold"/>
                                        <p:tgtEl>
                                          <p:spTgt spid="1761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61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61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61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61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76131">
                                            <p:txEl>
                                              <p:pRg st="1" end="1"/>
                                            </p:txEl>
                                          </p:spTgt>
                                        </p:tgtEl>
                                        <p:attrNameLst>
                                          <p:attrName>style.visibility</p:attrName>
                                        </p:attrNameLst>
                                      </p:cBhvr>
                                      <p:to>
                                        <p:strVal val="visible"/>
                                      </p:to>
                                    </p:set>
                                    <p:animScale>
                                      <p:cBhvr>
                                        <p:cTn id="16" dur="1000" decel="50000" fill="hold">
                                          <p:stCondLst>
                                            <p:cond delay="0"/>
                                          </p:stCondLst>
                                        </p:cTn>
                                        <p:tgtEl>
                                          <p:spTgt spid="1761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6131">
                                            <p:txEl>
                                              <p:pRg st="1" end="1"/>
                                            </p:txEl>
                                          </p:spTgt>
                                        </p:tgtEl>
                                        <p:attrNameLst>
                                          <p:attrName>ppt_x</p:attrName>
                                          <p:attrName>ppt_y</p:attrName>
                                        </p:attrNameLst>
                                      </p:cBhvr>
                                    </p:animMotion>
                                    <p:animEffect transition="in" filter="fade">
                                      <p:cBhvr>
                                        <p:cTn id="18" dur="1000"/>
                                        <p:tgtEl>
                                          <p:spTgt spid="1761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76131">
                                            <p:txEl>
                                              <p:pRg st="2" end="2"/>
                                            </p:txEl>
                                          </p:spTgt>
                                        </p:tgtEl>
                                        <p:attrNameLst>
                                          <p:attrName>style.visibility</p:attrName>
                                        </p:attrNameLst>
                                      </p:cBhvr>
                                      <p:to>
                                        <p:strVal val="visible"/>
                                      </p:to>
                                    </p:set>
                                    <p:animScale>
                                      <p:cBhvr>
                                        <p:cTn id="23" dur="1000" decel="50000" fill="hold">
                                          <p:stCondLst>
                                            <p:cond delay="0"/>
                                          </p:stCondLst>
                                        </p:cTn>
                                        <p:tgtEl>
                                          <p:spTgt spid="1761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76131">
                                            <p:txEl>
                                              <p:pRg st="2" end="2"/>
                                            </p:txEl>
                                          </p:spTgt>
                                        </p:tgtEl>
                                        <p:attrNameLst>
                                          <p:attrName>ppt_x</p:attrName>
                                          <p:attrName>ppt_y</p:attrName>
                                        </p:attrNameLst>
                                      </p:cBhvr>
                                    </p:animMotion>
                                    <p:animEffect transition="in" filter="fade">
                                      <p:cBhvr>
                                        <p:cTn id="25" dur="1000"/>
                                        <p:tgtEl>
                                          <p:spTgt spid="17613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76131">
                                            <p:txEl>
                                              <p:pRg st="3" end="3"/>
                                            </p:txEl>
                                          </p:spTgt>
                                        </p:tgtEl>
                                        <p:attrNameLst>
                                          <p:attrName>style.visibility</p:attrName>
                                        </p:attrNameLst>
                                      </p:cBhvr>
                                      <p:to>
                                        <p:strVal val="visible"/>
                                      </p:to>
                                    </p:set>
                                    <p:animScale>
                                      <p:cBhvr>
                                        <p:cTn id="30" dur="1000" decel="50000" fill="hold">
                                          <p:stCondLst>
                                            <p:cond delay="0"/>
                                          </p:stCondLst>
                                        </p:cTn>
                                        <p:tgtEl>
                                          <p:spTgt spid="17613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76131">
                                            <p:txEl>
                                              <p:pRg st="3" end="3"/>
                                            </p:txEl>
                                          </p:spTgt>
                                        </p:tgtEl>
                                        <p:attrNameLst>
                                          <p:attrName>ppt_x</p:attrName>
                                          <p:attrName>ppt_y</p:attrName>
                                        </p:attrNameLst>
                                      </p:cBhvr>
                                    </p:animMotion>
                                    <p:animEffect transition="in" filter="fade">
                                      <p:cBhvr>
                                        <p:cTn id="32" dur="1000"/>
                                        <p:tgtEl>
                                          <p:spTgt spid="17613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76131">
                                            <p:txEl>
                                              <p:pRg st="4" end="4"/>
                                            </p:txEl>
                                          </p:spTgt>
                                        </p:tgtEl>
                                        <p:attrNameLst>
                                          <p:attrName>style.visibility</p:attrName>
                                        </p:attrNameLst>
                                      </p:cBhvr>
                                      <p:to>
                                        <p:strVal val="visible"/>
                                      </p:to>
                                    </p:set>
                                    <p:animScale>
                                      <p:cBhvr>
                                        <p:cTn id="37" dur="1000" decel="50000" fill="hold">
                                          <p:stCondLst>
                                            <p:cond delay="0"/>
                                          </p:stCondLst>
                                        </p:cTn>
                                        <p:tgtEl>
                                          <p:spTgt spid="17613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76131">
                                            <p:txEl>
                                              <p:pRg st="4" end="4"/>
                                            </p:txEl>
                                          </p:spTgt>
                                        </p:tgtEl>
                                        <p:attrNameLst>
                                          <p:attrName>ppt_x</p:attrName>
                                          <p:attrName>ppt_y</p:attrName>
                                        </p:attrNameLst>
                                      </p:cBhvr>
                                    </p:animMotion>
                                    <p:animEffect transition="in" filter="fade">
                                      <p:cBhvr>
                                        <p:cTn id="39" dur="1000"/>
                                        <p:tgtEl>
                                          <p:spTgt spid="176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7155" name="Rectangle 3"/>
          <p:cNvSpPr>
            <a:spLocks noGrp="1" noChangeArrowheads="1"/>
          </p:cNvSpPr>
          <p:nvPr>
            <p:ph type="body" idx="1"/>
          </p:nvPr>
        </p:nvSpPr>
        <p:spPr/>
        <p:txBody>
          <a:bodyPr/>
          <a:lstStyle/>
          <a:p>
            <a:pPr>
              <a:lnSpc>
                <a:spcPct val="90000"/>
              </a:lnSpc>
            </a:pPr>
            <a:r>
              <a:rPr lang="en-US" altLang="en-US" sz="2600">
                <a:effectLst/>
              </a:rPr>
              <a:t>Problems with Intuition</a:t>
            </a:r>
          </a:p>
          <a:p>
            <a:pPr>
              <a:lnSpc>
                <a:spcPct val="90000"/>
              </a:lnSpc>
            </a:pPr>
            <a:r>
              <a:rPr lang="en-US" altLang="en-US" sz="2600">
                <a:effectLst/>
              </a:rPr>
              <a:t>They are sometimes right but often wrong </a:t>
            </a:r>
          </a:p>
          <a:p>
            <a:pPr>
              <a:lnSpc>
                <a:spcPct val="90000"/>
              </a:lnSpc>
            </a:pPr>
            <a:r>
              <a:rPr lang="en-US" altLang="en-US" sz="2600">
                <a:effectLst/>
              </a:rPr>
              <a:t>There is no way to personally regulate these feelings</a:t>
            </a:r>
          </a:p>
          <a:p>
            <a:pPr>
              <a:lnSpc>
                <a:spcPct val="90000"/>
              </a:lnSpc>
            </a:pPr>
            <a:r>
              <a:rPr lang="en-US" altLang="en-US" sz="2600">
                <a:effectLst/>
              </a:rPr>
              <a:t>What you intuitively “feel” might be the opposite of what I’m intuitively feeling</a:t>
            </a:r>
          </a:p>
          <a:p>
            <a:pPr>
              <a:lnSpc>
                <a:spcPct val="90000"/>
              </a:lnSpc>
            </a:pPr>
            <a:r>
              <a:rPr lang="en-US" altLang="en-US" sz="2600">
                <a:effectLst/>
              </a:rPr>
              <a:t>Who’s right? </a:t>
            </a:r>
          </a:p>
          <a:p>
            <a:pPr>
              <a:lnSpc>
                <a:spcPct val="90000"/>
              </a:lnSpc>
            </a:pPr>
            <a:r>
              <a:rPr lang="en-US" altLang="en-US" sz="2600">
                <a:effectLst/>
              </a:rPr>
              <a:t>How could we possibly measure this type of evidence? </a:t>
            </a:r>
          </a:p>
          <a:p>
            <a:pPr>
              <a:lnSpc>
                <a:spcPct val="90000"/>
              </a:lnSpc>
            </a:pPr>
            <a:r>
              <a:rPr lang="en-US" altLang="en-US" sz="2600">
                <a:effectLst/>
              </a:rPr>
              <a:t>It should come as little surprise then that intuitive evidence is the least justifiable because of its very nature; we cannot measure hunches</a:t>
            </a:r>
          </a:p>
        </p:txBody>
      </p:sp>
    </p:spTree>
    <p:extLst>
      <p:ext uri="{BB962C8B-B14F-4D97-AF65-F5344CB8AC3E}">
        <p14:creationId xmlns:p14="http://schemas.microsoft.com/office/powerpoint/2010/main" val="646294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1000"/>
                                        <p:tgtEl>
                                          <p:spTgt spid="177155">
                                            <p:txEl>
                                              <p:pRg st="0" end="0"/>
                                            </p:txEl>
                                          </p:spTgt>
                                        </p:tgtEl>
                                      </p:cBhvr>
                                    </p:animEffect>
                                    <p:anim calcmode="lin" valueType="num">
                                      <p:cBhvr>
                                        <p:cTn id="8"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7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77155">
                                            <p:txEl>
                                              <p:pRg st="1" end="1"/>
                                            </p:txEl>
                                          </p:spTgt>
                                        </p:tgtEl>
                                        <p:attrNameLst>
                                          <p:attrName>style.visibility</p:attrName>
                                        </p:attrNameLst>
                                      </p:cBhvr>
                                      <p:to>
                                        <p:strVal val="visible"/>
                                      </p:to>
                                    </p:set>
                                    <p:animEffect transition="in" filter="fade">
                                      <p:cBhvr>
                                        <p:cTn id="14" dur="1000"/>
                                        <p:tgtEl>
                                          <p:spTgt spid="177155">
                                            <p:txEl>
                                              <p:pRg st="1" end="1"/>
                                            </p:txEl>
                                          </p:spTgt>
                                        </p:tgtEl>
                                      </p:cBhvr>
                                    </p:animEffect>
                                    <p:anim calcmode="lin" valueType="num">
                                      <p:cBhvr>
                                        <p:cTn id="15"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7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Effect transition="in" filter="fade">
                                      <p:cBhvr>
                                        <p:cTn id="21" dur="1000"/>
                                        <p:tgtEl>
                                          <p:spTgt spid="177155">
                                            <p:txEl>
                                              <p:pRg st="2" end="2"/>
                                            </p:txEl>
                                          </p:spTgt>
                                        </p:tgtEl>
                                      </p:cBhvr>
                                    </p:animEffect>
                                    <p:anim calcmode="lin" valueType="num">
                                      <p:cBhvr>
                                        <p:cTn id="22"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7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nodeType="clickEffect">
                                  <p:stCondLst>
                                    <p:cond delay="0"/>
                                  </p:stCondLst>
                                  <p:childTnLst>
                                    <p:set>
                                      <p:cBhvr>
                                        <p:cTn id="27" dur="1" fill="hold">
                                          <p:stCondLst>
                                            <p:cond delay="0"/>
                                          </p:stCondLst>
                                        </p:cTn>
                                        <p:tgtEl>
                                          <p:spTgt spid="177155">
                                            <p:txEl>
                                              <p:pRg st="3" end="3"/>
                                            </p:txEl>
                                          </p:spTgt>
                                        </p:tgtEl>
                                        <p:attrNameLst>
                                          <p:attrName>style.visibility</p:attrName>
                                        </p:attrNameLst>
                                      </p:cBhvr>
                                      <p:to>
                                        <p:strVal val="visible"/>
                                      </p:to>
                                    </p:set>
                                    <p:animEffect transition="in" filter="fade">
                                      <p:cBhvr>
                                        <p:cTn id="28" dur="800" decel="100000"/>
                                        <p:tgtEl>
                                          <p:spTgt spid="177155">
                                            <p:txEl>
                                              <p:pRg st="3" end="3"/>
                                            </p:txEl>
                                          </p:spTgt>
                                        </p:tgtEl>
                                      </p:cBhvr>
                                    </p:animEffect>
                                    <p:anim calcmode="lin" valueType="num">
                                      <p:cBhvr>
                                        <p:cTn id="29" dur="800" decel="100000" fill="hold"/>
                                        <p:tgtEl>
                                          <p:spTgt spid="177155">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77155">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77155">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77155">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7715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presetSubtype="0" fill="hold" nodeType="clickEffect">
                                  <p:stCondLst>
                                    <p:cond delay="0"/>
                                  </p:stCondLst>
                                  <p:childTnLst>
                                    <p:set>
                                      <p:cBhvr>
                                        <p:cTn id="37" dur="1" fill="hold">
                                          <p:stCondLst>
                                            <p:cond delay="0"/>
                                          </p:stCondLst>
                                        </p:cTn>
                                        <p:tgtEl>
                                          <p:spTgt spid="177155">
                                            <p:txEl>
                                              <p:pRg st="4" end="4"/>
                                            </p:txEl>
                                          </p:spTgt>
                                        </p:tgtEl>
                                        <p:attrNameLst>
                                          <p:attrName>style.visibility</p:attrName>
                                        </p:attrNameLst>
                                      </p:cBhvr>
                                      <p:to>
                                        <p:strVal val="visible"/>
                                      </p:to>
                                    </p:set>
                                    <p:animScale>
                                      <p:cBhvr>
                                        <p:cTn id="38" dur="1000" decel="50000" fill="hold">
                                          <p:stCondLst>
                                            <p:cond delay="0"/>
                                          </p:stCondLst>
                                        </p:cTn>
                                        <p:tgtEl>
                                          <p:spTgt spid="17715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77155">
                                            <p:txEl>
                                              <p:pRg st="4" end="4"/>
                                            </p:txEl>
                                          </p:spTgt>
                                        </p:tgtEl>
                                        <p:attrNameLst>
                                          <p:attrName>ppt_x</p:attrName>
                                          <p:attrName>ppt_y</p:attrName>
                                        </p:attrNameLst>
                                      </p:cBhvr>
                                    </p:animMotion>
                                    <p:animEffect transition="in" filter="fade">
                                      <p:cBhvr>
                                        <p:cTn id="40" dur="1000"/>
                                        <p:tgtEl>
                                          <p:spTgt spid="177155">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77155">
                                            <p:txEl>
                                              <p:pRg st="5" end="5"/>
                                            </p:txEl>
                                          </p:spTgt>
                                        </p:tgtEl>
                                        <p:attrNameLst>
                                          <p:attrName>style.visibility</p:attrName>
                                        </p:attrNameLst>
                                      </p:cBhvr>
                                      <p:to>
                                        <p:strVal val="visible"/>
                                      </p:to>
                                    </p:set>
                                    <p:animEffect transition="in" filter="blinds(horizontal)">
                                      <p:cBhvr>
                                        <p:cTn id="45" dur="500"/>
                                        <p:tgtEl>
                                          <p:spTgt spid="177155">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77155">
                                            <p:txEl>
                                              <p:pRg st="6" end="6"/>
                                            </p:txEl>
                                          </p:spTgt>
                                        </p:tgtEl>
                                        <p:attrNameLst>
                                          <p:attrName>style.visibility</p:attrName>
                                        </p:attrNameLst>
                                      </p:cBhvr>
                                      <p:to>
                                        <p:strVal val="visible"/>
                                      </p:to>
                                    </p:set>
                                    <p:anim calcmode="lin" valueType="num">
                                      <p:cBhvr additive="base">
                                        <p:cTn id="50" dur="5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771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8179" name="Rectangle 3"/>
          <p:cNvSpPr>
            <a:spLocks noGrp="1" noChangeArrowheads="1"/>
          </p:cNvSpPr>
          <p:nvPr>
            <p:ph type="body" idx="1"/>
          </p:nvPr>
        </p:nvSpPr>
        <p:spPr/>
        <p:txBody>
          <a:bodyPr/>
          <a:lstStyle/>
          <a:p>
            <a:pPr>
              <a:lnSpc>
                <a:spcPct val="90000"/>
              </a:lnSpc>
              <a:buFont typeface="Wingdings" pitchFamily="2" charset="2"/>
              <a:buNone/>
            </a:pPr>
            <a:r>
              <a:rPr lang="en-US" altLang="en-US" sz="2400" u="sng">
                <a:effectLst/>
              </a:rPr>
              <a:t>Scientific Evidence</a:t>
            </a:r>
            <a:endParaRPr lang="en-US" altLang="en-US" sz="2400">
              <a:effectLst/>
            </a:endParaRPr>
          </a:p>
          <a:p>
            <a:pPr>
              <a:lnSpc>
                <a:spcPct val="90000"/>
              </a:lnSpc>
            </a:pPr>
            <a:r>
              <a:rPr lang="en-US" altLang="en-US" sz="2400">
                <a:effectLst/>
              </a:rPr>
              <a:t>Includes claims involving our understanding of the natural world that require that we present physical, empirical evidence to show we are on the right track in terms of understanding natural properties and mechanisms</a:t>
            </a:r>
          </a:p>
          <a:p>
            <a:pPr>
              <a:lnSpc>
                <a:spcPct val="90000"/>
              </a:lnSpc>
            </a:pPr>
            <a:r>
              <a:rPr lang="en-US" altLang="en-US" sz="2400">
                <a:effectLst/>
              </a:rPr>
              <a:t>As we saw in chapter 1, Induction, as a form of reasoning, is the hallmark of scientific investigation</a:t>
            </a:r>
          </a:p>
          <a:p>
            <a:pPr>
              <a:lnSpc>
                <a:spcPct val="90000"/>
              </a:lnSpc>
            </a:pPr>
            <a:r>
              <a:rPr lang="en-US" altLang="en-US" sz="2400">
                <a:effectLst/>
              </a:rPr>
              <a:t>We look at some behavior in the world, observe that it repeatedly occurs the same way under the same circumstances, and then conclude it is likely to behave the same way in the future</a:t>
            </a:r>
          </a:p>
        </p:txBody>
      </p:sp>
    </p:spTree>
    <p:extLst>
      <p:ext uri="{BB962C8B-B14F-4D97-AF65-F5344CB8AC3E}">
        <p14:creationId xmlns:p14="http://schemas.microsoft.com/office/powerpoint/2010/main" val="397772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p:cTn id="7" dur="500" fill="hold"/>
                                        <p:tgtEl>
                                          <p:spTgt spid="1781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81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81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81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81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78179">
                                            <p:txEl>
                                              <p:pRg st="1" end="1"/>
                                            </p:txEl>
                                          </p:spTgt>
                                        </p:tgtEl>
                                        <p:attrNameLst>
                                          <p:attrName>style.visibility</p:attrName>
                                        </p:attrNameLst>
                                      </p:cBhvr>
                                      <p:to>
                                        <p:strVal val="visible"/>
                                      </p:to>
                                    </p:set>
                                    <p:animScale>
                                      <p:cBhvr>
                                        <p:cTn id="16" dur="1000" decel="50000" fill="hold">
                                          <p:stCondLst>
                                            <p:cond delay="0"/>
                                          </p:stCondLst>
                                        </p:cTn>
                                        <p:tgtEl>
                                          <p:spTgt spid="17817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8179">
                                            <p:txEl>
                                              <p:pRg st="1" end="1"/>
                                            </p:txEl>
                                          </p:spTgt>
                                        </p:tgtEl>
                                        <p:attrNameLst>
                                          <p:attrName>ppt_x</p:attrName>
                                          <p:attrName>ppt_y</p:attrName>
                                        </p:attrNameLst>
                                      </p:cBhvr>
                                    </p:animMotion>
                                    <p:animEffect transition="in" filter="fade">
                                      <p:cBhvr>
                                        <p:cTn id="18" dur="1000"/>
                                        <p:tgtEl>
                                          <p:spTgt spid="1781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78179">
                                            <p:txEl>
                                              <p:pRg st="2" end="2"/>
                                            </p:txEl>
                                          </p:spTgt>
                                        </p:tgtEl>
                                        <p:attrNameLst>
                                          <p:attrName>style.visibility</p:attrName>
                                        </p:attrNameLst>
                                      </p:cBhvr>
                                      <p:to>
                                        <p:strVal val="visible"/>
                                      </p:to>
                                    </p:set>
                                    <p:animScale>
                                      <p:cBhvr>
                                        <p:cTn id="23" dur="1000" decel="50000" fill="hold">
                                          <p:stCondLst>
                                            <p:cond delay="0"/>
                                          </p:stCondLst>
                                        </p:cTn>
                                        <p:tgtEl>
                                          <p:spTgt spid="1781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78179">
                                            <p:txEl>
                                              <p:pRg st="2" end="2"/>
                                            </p:txEl>
                                          </p:spTgt>
                                        </p:tgtEl>
                                        <p:attrNameLst>
                                          <p:attrName>ppt_x</p:attrName>
                                          <p:attrName>ppt_y</p:attrName>
                                        </p:attrNameLst>
                                      </p:cBhvr>
                                    </p:animMotion>
                                    <p:animEffect transition="in" filter="fade">
                                      <p:cBhvr>
                                        <p:cTn id="25" dur="1000"/>
                                        <p:tgtEl>
                                          <p:spTgt spid="17817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78179">
                                            <p:txEl>
                                              <p:pRg st="3" end="3"/>
                                            </p:txEl>
                                          </p:spTgt>
                                        </p:tgtEl>
                                        <p:attrNameLst>
                                          <p:attrName>style.visibility</p:attrName>
                                        </p:attrNameLst>
                                      </p:cBhvr>
                                      <p:to>
                                        <p:strVal val="visible"/>
                                      </p:to>
                                    </p:set>
                                    <p:animEffect transition="in" filter="fade">
                                      <p:cBhvr>
                                        <p:cTn id="30" dur="1000"/>
                                        <p:tgtEl>
                                          <p:spTgt spid="178179">
                                            <p:txEl>
                                              <p:pRg st="3" end="3"/>
                                            </p:txEl>
                                          </p:spTgt>
                                        </p:tgtEl>
                                      </p:cBhvr>
                                    </p:animEffect>
                                    <p:anim calcmode="lin" valueType="num">
                                      <p:cBhvr>
                                        <p:cTn id="31" dur="1000" fill="hold"/>
                                        <p:tgtEl>
                                          <p:spTgt spid="17817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781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9203" name="Rectangle 3"/>
          <p:cNvSpPr>
            <a:spLocks noGrp="1" noChangeArrowheads="1"/>
          </p:cNvSpPr>
          <p:nvPr>
            <p:ph type="body" idx="1"/>
          </p:nvPr>
        </p:nvSpPr>
        <p:spPr/>
        <p:txBody>
          <a:bodyPr/>
          <a:lstStyle/>
          <a:p>
            <a:pPr>
              <a:lnSpc>
                <a:spcPct val="90000"/>
              </a:lnSpc>
              <a:buFont typeface="Wingdings" pitchFamily="2" charset="2"/>
              <a:buNone/>
            </a:pPr>
            <a:r>
              <a:rPr lang="en-US" altLang="en-US" sz="2400" b="1" u="sng">
                <a:effectLst/>
              </a:rPr>
              <a:t>THE SCIENTIFIC METHOD IN SIX EASY STEPS</a:t>
            </a:r>
          </a:p>
          <a:p>
            <a:pPr>
              <a:lnSpc>
                <a:spcPct val="90000"/>
              </a:lnSpc>
            </a:pPr>
            <a:r>
              <a:rPr lang="en-US" altLang="en-US" sz="2400">
                <a:effectLst/>
              </a:rPr>
              <a:t>The scientific method for acquiring evidence generally follows this type of pattern:</a:t>
            </a:r>
          </a:p>
          <a:p>
            <a:pPr>
              <a:lnSpc>
                <a:spcPct val="90000"/>
              </a:lnSpc>
            </a:pPr>
            <a:r>
              <a:rPr lang="en-US" altLang="en-US" sz="2400">
                <a:effectLst/>
              </a:rPr>
              <a:t>1. We often first make an observation of something that has happened.</a:t>
            </a:r>
          </a:p>
          <a:p>
            <a:pPr>
              <a:lnSpc>
                <a:spcPct val="90000"/>
              </a:lnSpc>
            </a:pPr>
            <a:r>
              <a:rPr lang="en-US" altLang="en-US" sz="2400">
                <a:effectLst/>
              </a:rPr>
              <a:t>2. We then consider what caused this thing to happen by posing educated guesses (or hypotheses).</a:t>
            </a:r>
          </a:p>
          <a:p>
            <a:pPr>
              <a:lnSpc>
                <a:spcPct val="90000"/>
              </a:lnSpc>
            </a:pPr>
            <a:r>
              <a:rPr lang="en-US" altLang="en-US" sz="2400">
                <a:effectLst/>
              </a:rPr>
              <a:t>3. We can then make predictions about what we should expect to see if our hypotheses are correct.</a:t>
            </a:r>
          </a:p>
          <a:p>
            <a:pPr>
              <a:lnSpc>
                <a:spcPct val="90000"/>
              </a:lnSpc>
            </a:pPr>
            <a:r>
              <a:rPr lang="en-US" altLang="en-US" sz="2400">
                <a:effectLst/>
              </a:rPr>
              <a:t>4. If necessary, experimentation and data collection may be conducted.</a:t>
            </a:r>
          </a:p>
        </p:txBody>
      </p:sp>
    </p:spTree>
    <p:extLst>
      <p:ext uri="{BB962C8B-B14F-4D97-AF65-F5344CB8AC3E}">
        <p14:creationId xmlns:p14="http://schemas.microsoft.com/office/powerpoint/2010/main" val="3217905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p:cTn id="7" dur="500" fill="hold"/>
                                        <p:tgtEl>
                                          <p:spTgt spid="1792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92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92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92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92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79203">
                                            <p:txEl>
                                              <p:pRg st="1" end="1"/>
                                            </p:txEl>
                                          </p:spTgt>
                                        </p:tgtEl>
                                        <p:attrNameLst>
                                          <p:attrName>style.visibility</p:attrName>
                                        </p:attrNameLst>
                                      </p:cBhvr>
                                      <p:to>
                                        <p:strVal val="visible"/>
                                      </p:to>
                                    </p:set>
                                    <p:anim calcmode="lin" valueType="num">
                                      <p:cBhvr>
                                        <p:cTn id="16" dur="500" fill="hold"/>
                                        <p:tgtEl>
                                          <p:spTgt spid="1792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920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92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92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920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179203">
                                            <p:txEl>
                                              <p:pRg st="2" end="2"/>
                                            </p:txEl>
                                          </p:spTgt>
                                        </p:tgtEl>
                                        <p:attrNameLst>
                                          <p:attrName>style.visibility</p:attrName>
                                        </p:attrNameLst>
                                      </p:cBhvr>
                                      <p:to>
                                        <p:strVal val="visible"/>
                                      </p:to>
                                    </p:set>
                                    <p:animScale>
                                      <p:cBhvr>
                                        <p:cTn id="25" dur="1000" decel="50000" fill="hold">
                                          <p:stCondLst>
                                            <p:cond delay="0"/>
                                          </p:stCondLst>
                                        </p:cTn>
                                        <p:tgtEl>
                                          <p:spTgt spid="1792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79203">
                                            <p:txEl>
                                              <p:pRg st="2" end="2"/>
                                            </p:txEl>
                                          </p:spTgt>
                                        </p:tgtEl>
                                        <p:attrNameLst>
                                          <p:attrName>ppt_x</p:attrName>
                                          <p:attrName>ppt_y</p:attrName>
                                        </p:attrNameLst>
                                      </p:cBhvr>
                                    </p:animMotion>
                                    <p:animEffect transition="in" filter="fade">
                                      <p:cBhvr>
                                        <p:cTn id="27" dur="1000"/>
                                        <p:tgtEl>
                                          <p:spTgt spid="1792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179203">
                                            <p:txEl>
                                              <p:pRg st="3" end="3"/>
                                            </p:txEl>
                                          </p:spTgt>
                                        </p:tgtEl>
                                        <p:attrNameLst>
                                          <p:attrName>style.visibility</p:attrName>
                                        </p:attrNameLst>
                                      </p:cBhvr>
                                      <p:to>
                                        <p:strVal val="visible"/>
                                      </p:to>
                                    </p:set>
                                    <p:animScale>
                                      <p:cBhvr>
                                        <p:cTn id="32" dur="1000" decel="50000" fill="hold">
                                          <p:stCondLst>
                                            <p:cond delay="0"/>
                                          </p:stCondLst>
                                        </p:cTn>
                                        <p:tgtEl>
                                          <p:spTgt spid="17920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79203">
                                            <p:txEl>
                                              <p:pRg st="3" end="3"/>
                                            </p:txEl>
                                          </p:spTgt>
                                        </p:tgtEl>
                                        <p:attrNameLst>
                                          <p:attrName>ppt_x</p:attrName>
                                          <p:attrName>ppt_y</p:attrName>
                                        </p:attrNameLst>
                                      </p:cBhvr>
                                    </p:animMotion>
                                    <p:animEffect transition="in" filter="fade">
                                      <p:cBhvr>
                                        <p:cTn id="34" dur="1000"/>
                                        <p:tgtEl>
                                          <p:spTgt spid="17920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179203">
                                            <p:txEl>
                                              <p:pRg st="4" end="4"/>
                                            </p:txEl>
                                          </p:spTgt>
                                        </p:tgtEl>
                                        <p:attrNameLst>
                                          <p:attrName>style.visibility</p:attrName>
                                        </p:attrNameLst>
                                      </p:cBhvr>
                                      <p:to>
                                        <p:strVal val="visible"/>
                                      </p:to>
                                    </p:set>
                                    <p:animScale>
                                      <p:cBhvr>
                                        <p:cTn id="39" dur="1000" decel="50000" fill="hold">
                                          <p:stCondLst>
                                            <p:cond delay="0"/>
                                          </p:stCondLst>
                                        </p:cTn>
                                        <p:tgtEl>
                                          <p:spTgt spid="17920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79203">
                                            <p:txEl>
                                              <p:pRg st="4" end="4"/>
                                            </p:txEl>
                                          </p:spTgt>
                                        </p:tgtEl>
                                        <p:attrNameLst>
                                          <p:attrName>ppt_x</p:attrName>
                                          <p:attrName>ppt_y</p:attrName>
                                        </p:attrNameLst>
                                      </p:cBhvr>
                                    </p:animMotion>
                                    <p:animEffect transition="in" filter="fade">
                                      <p:cBhvr>
                                        <p:cTn id="41" dur="1000"/>
                                        <p:tgtEl>
                                          <p:spTgt spid="17920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179203">
                                            <p:txEl>
                                              <p:pRg st="5" end="5"/>
                                            </p:txEl>
                                          </p:spTgt>
                                        </p:tgtEl>
                                        <p:attrNameLst>
                                          <p:attrName>style.visibility</p:attrName>
                                        </p:attrNameLst>
                                      </p:cBhvr>
                                      <p:to>
                                        <p:strVal val="visible"/>
                                      </p:to>
                                    </p:set>
                                    <p:animScale>
                                      <p:cBhvr>
                                        <p:cTn id="46" dur="1000" decel="50000" fill="hold">
                                          <p:stCondLst>
                                            <p:cond delay="0"/>
                                          </p:stCondLst>
                                        </p:cTn>
                                        <p:tgtEl>
                                          <p:spTgt spid="17920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79203">
                                            <p:txEl>
                                              <p:pRg st="5" end="5"/>
                                            </p:txEl>
                                          </p:spTgt>
                                        </p:tgtEl>
                                        <p:attrNameLst>
                                          <p:attrName>ppt_x</p:attrName>
                                          <p:attrName>ppt_y</p:attrName>
                                        </p:attrNameLst>
                                      </p:cBhvr>
                                    </p:animMotion>
                                    <p:animEffect transition="in" filter="fade">
                                      <p:cBhvr>
                                        <p:cTn id="48" dur="1000"/>
                                        <p:tgtEl>
                                          <p:spTgt spid="179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0227" name="Rectangle 3"/>
          <p:cNvSpPr>
            <a:spLocks noGrp="1" noChangeArrowheads="1"/>
          </p:cNvSpPr>
          <p:nvPr>
            <p:ph type="body" idx="1"/>
          </p:nvPr>
        </p:nvSpPr>
        <p:spPr/>
        <p:txBody>
          <a:bodyPr/>
          <a:lstStyle/>
          <a:p>
            <a:pPr>
              <a:lnSpc>
                <a:spcPct val="80000"/>
              </a:lnSpc>
            </a:pPr>
            <a:r>
              <a:rPr lang="en-US" altLang="en-US" sz="2200">
                <a:effectLst/>
              </a:rPr>
              <a:t>5. Further observation is necessary, which will lead to three possible outcomes:</a:t>
            </a:r>
          </a:p>
          <a:p>
            <a:pPr lvl="1">
              <a:lnSpc>
                <a:spcPct val="80000"/>
              </a:lnSpc>
            </a:pPr>
            <a:r>
              <a:rPr lang="en-US" altLang="en-US" sz="2200">
                <a:effectLst/>
              </a:rPr>
              <a:t>a. If we observe that our data positively support our prediction, then we have hypothesis confirmation (at least for now, or tentatively).</a:t>
            </a:r>
          </a:p>
          <a:p>
            <a:pPr lvl="1">
              <a:lnSpc>
                <a:spcPct val="80000"/>
              </a:lnSpc>
            </a:pPr>
            <a:r>
              <a:rPr lang="en-US" altLang="en-US" sz="2200">
                <a:effectLst/>
              </a:rPr>
              <a:t>b. If we observe that our data do not support our prediction, then we have hypothesis falsification, and we may be forced to either give up or modify our hypothesis.</a:t>
            </a:r>
          </a:p>
          <a:p>
            <a:pPr lvl="1">
              <a:lnSpc>
                <a:spcPct val="80000"/>
              </a:lnSpc>
            </a:pPr>
            <a:r>
              <a:rPr lang="en-US" altLang="en-US" sz="2200">
                <a:effectLst/>
              </a:rPr>
              <a:t>c. If there are simply not enough data to decide either way, then we suspend judgment.</a:t>
            </a:r>
          </a:p>
          <a:p>
            <a:pPr>
              <a:lnSpc>
                <a:spcPct val="80000"/>
              </a:lnSpc>
            </a:pPr>
            <a:r>
              <a:rPr lang="en-US" altLang="en-US" sz="2200">
                <a:effectLst/>
              </a:rPr>
              <a:t>6. Finally, we need to consider whether there are any other competing hypotheses that provide an equally plausible or likely explanation of our observation. If there are, then we need to ask ourselves which seems more reasonable. If there are no others, then we may decide to tentatively accept the hypothesis based on the currently available information</a:t>
            </a:r>
          </a:p>
        </p:txBody>
      </p:sp>
    </p:spTree>
    <p:extLst>
      <p:ext uri="{BB962C8B-B14F-4D97-AF65-F5344CB8AC3E}">
        <p14:creationId xmlns:p14="http://schemas.microsoft.com/office/powerpoint/2010/main" val="288839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Scale>
                                      <p:cBhvr>
                                        <p:cTn id="7" dur="1000" decel="50000" fill="hold">
                                          <p:stCondLst>
                                            <p:cond delay="0"/>
                                          </p:stCondLst>
                                        </p:cTn>
                                        <p:tgtEl>
                                          <p:spTgt spid="1802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0227">
                                            <p:txEl>
                                              <p:pRg st="0" end="0"/>
                                            </p:txEl>
                                          </p:spTgt>
                                        </p:tgtEl>
                                        <p:attrNameLst>
                                          <p:attrName>ppt_x</p:attrName>
                                          <p:attrName>ppt_y</p:attrName>
                                        </p:attrNameLst>
                                      </p:cBhvr>
                                    </p:animMotion>
                                    <p:animEffect transition="in" filter="fade">
                                      <p:cBhvr>
                                        <p:cTn id="9" dur="1000"/>
                                        <p:tgtEl>
                                          <p:spTgt spid="1802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80227">
                                            <p:txEl>
                                              <p:pRg st="1" end="1"/>
                                            </p:txEl>
                                          </p:spTgt>
                                        </p:tgtEl>
                                        <p:attrNameLst>
                                          <p:attrName>style.visibility</p:attrName>
                                        </p:attrNameLst>
                                      </p:cBhvr>
                                      <p:to>
                                        <p:strVal val="visible"/>
                                      </p:to>
                                    </p:set>
                                    <p:animEffect transition="in" filter="fade">
                                      <p:cBhvr>
                                        <p:cTn id="14" dur="800" decel="100000"/>
                                        <p:tgtEl>
                                          <p:spTgt spid="180227">
                                            <p:txEl>
                                              <p:pRg st="1" end="1"/>
                                            </p:txEl>
                                          </p:spTgt>
                                        </p:tgtEl>
                                      </p:cBhvr>
                                    </p:animEffect>
                                    <p:anim calcmode="lin" valueType="num">
                                      <p:cBhvr>
                                        <p:cTn id="15" dur="800" decel="100000" fill="hold"/>
                                        <p:tgtEl>
                                          <p:spTgt spid="180227">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80227">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80227">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80227">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8022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180227">
                                            <p:txEl>
                                              <p:pRg st="2" end="2"/>
                                            </p:txEl>
                                          </p:spTgt>
                                        </p:tgtEl>
                                        <p:attrNameLst>
                                          <p:attrName>style.visibility</p:attrName>
                                        </p:attrNameLst>
                                      </p:cBhvr>
                                      <p:to>
                                        <p:strVal val="visible"/>
                                      </p:to>
                                    </p:set>
                                    <p:animEffect transition="in" filter="fade">
                                      <p:cBhvr>
                                        <p:cTn id="24" dur="800" decel="100000"/>
                                        <p:tgtEl>
                                          <p:spTgt spid="180227">
                                            <p:txEl>
                                              <p:pRg st="2" end="2"/>
                                            </p:txEl>
                                          </p:spTgt>
                                        </p:tgtEl>
                                      </p:cBhvr>
                                    </p:animEffect>
                                    <p:anim calcmode="lin" valueType="num">
                                      <p:cBhvr>
                                        <p:cTn id="25" dur="800" decel="100000" fill="hold"/>
                                        <p:tgtEl>
                                          <p:spTgt spid="180227">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80227">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80227">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80227">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802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180227">
                                            <p:txEl>
                                              <p:pRg st="3" end="3"/>
                                            </p:txEl>
                                          </p:spTgt>
                                        </p:tgtEl>
                                        <p:attrNameLst>
                                          <p:attrName>style.visibility</p:attrName>
                                        </p:attrNameLst>
                                      </p:cBhvr>
                                      <p:to>
                                        <p:strVal val="visible"/>
                                      </p:to>
                                    </p:set>
                                    <p:animEffect transition="in" filter="fade">
                                      <p:cBhvr>
                                        <p:cTn id="34" dur="800" decel="100000"/>
                                        <p:tgtEl>
                                          <p:spTgt spid="180227">
                                            <p:txEl>
                                              <p:pRg st="3" end="3"/>
                                            </p:txEl>
                                          </p:spTgt>
                                        </p:tgtEl>
                                      </p:cBhvr>
                                    </p:animEffect>
                                    <p:anim calcmode="lin" valueType="num">
                                      <p:cBhvr>
                                        <p:cTn id="35" dur="800" decel="100000" fill="hold"/>
                                        <p:tgtEl>
                                          <p:spTgt spid="180227">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80227">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80227">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0227">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022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180227">
                                            <p:txEl>
                                              <p:pRg st="4" end="4"/>
                                            </p:txEl>
                                          </p:spTgt>
                                        </p:tgtEl>
                                        <p:attrNameLst>
                                          <p:attrName>style.visibility</p:attrName>
                                        </p:attrNameLst>
                                      </p:cBhvr>
                                      <p:to>
                                        <p:strVal val="visible"/>
                                      </p:to>
                                    </p:set>
                                    <p:animScale>
                                      <p:cBhvr>
                                        <p:cTn id="44" dur="1000" decel="50000" fill="hold">
                                          <p:stCondLst>
                                            <p:cond delay="0"/>
                                          </p:stCondLst>
                                        </p:cTn>
                                        <p:tgtEl>
                                          <p:spTgt spid="1802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80227">
                                            <p:txEl>
                                              <p:pRg st="4" end="4"/>
                                            </p:txEl>
                                          </p:spTgt>
                                        </p:tgtEl>
                                        <p:attrNameLst>
                                          <p:attrName>ppt_x</p:attrName>
                                          <p:attrName>ppt_y</p:attrName>
                                        </p:attrNameLst>
                                      </p:cBhvr>
                                    </p:animMotion>
                                    <p:animEffect transition="in" filter="fade">
                                      <p:cBhvr>
                                        <p:cTn id="46" dur="10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B2B2B2"/>
                </a:solidFill>
              </a:rPr>
              <a:t>The ABC’s of Critical Thinking</a:t>
            </a:r>
            <a:endParaRPr lang="en-US" dirty="0"/>
          </a:p>
        </p:txBody>
      </p:sp>
      <p:sp>
        <p:nvSpPr>
          <p:cNvPr id="4" name="Content Placeholder 3"/>
          <p:cNvSpPr>
            <a:spLocks noGrp="1"/>
          </p:cNvSpPr>
          <p:nvPr>
            <p:ph idx="1"/>
          </p:nvPr>
        </p:nvSpPr>
        <p:spPr/>
        <p:txBody>
          <a:bodyPr/>
          <a:lstStyle/>
          <a:p>
            <a:r>
              <a:rPr lang="en-US" dirty="0"/>
              <a:t>If your premises fail to satisfy the foundational universal criteria…</a:t>
            </a:r>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19714"/>
            <a:ext cx="7924800" cy="423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700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1251" name="Rectangle 3"/>
          <p:cNvSpPr>
            <a:spLocks noGrp="1" noChangeArrowheads="1"/>
          </p:cNvSpPr>
          <p:nvPr>
            <p:ph type="body" idx="1"/>
          </p:nvPr>
        </p:nvSpPr>
        <p:spPr/>
        <p:txBody>
          <a:bodyPr/>
          <a:lstStyle/>
          <a:p>
            <a:pPr>
              <a:lnSpc>
                <a:spcPct val="90000"/>
              </a:lnSpc>
            </a:pPr>
            <a:r>
              <a:rPr lang="en-US" altLang="en-US"/>
              <a:t>Bread in the Toaster Example</a:t>
            </a:r>
          </a:p>
          <a:p>
            <a:pPr>
              <a:lnSpc>
                <a:spcPct val="90000"/>
              </a:lnSpc>
            </a:pPr>
            <a:r>
              <a:rPr lang="en-US" altLang="en-US">
                <a:effectLst/>
              </a:rPr>
              <a:t>Scientific reasoning has </a:t>
            </a:r>
          </a:p>
          <a:p>
            <a:pPr>
              <a:lnSpc>
                <a:spcPct val="90000"/>
              </a:lnSpc>
              <a:buFont typeface="Wingdings" pitchFamily="2" charset="2"/>
              <a:buNone/>
            </a:pPr>
            <a:r>
              <a:rPr lang="en-US" altLang="en-US">
                <a:effectLst/>
              </a:rPr>
              <a:t>become our most powerful tool </a:t>
            </a:r>
          </a:p>
          <a:p>
            <a:pPr>
              <a:lnSpc>
                <a:spcPct val="90000"/>
              </a:lnSpc>
              <a:buFont typeface="Wingdings" pitchFamily="2" charset="2"/>
              <a:buNone/>
            </a:pPr>
            <a:r>
              <a:rPr lang="en-US" altLang="en-US">
                <a:effectLst/>
              </a:rPr>
              <a:t>In understanding cause-and-effect</a:t>
            </a:r>
          </a:p>
          <a:p>
            <a:pPr>
              <a:lnSpc>
                <a:spcPct val="90000"/>
              </a:lnSpc>
              <a:buFont typeface="Wingdings" pitchFamily="2" charset="2"/>
              <a:buNone/>
            </a:pPr>
            <a:r>
              <a:rPr lang="en-US" altLang="en-US">
                <a:effectLst/>
              </a:rPr>
              <a:t>relationships in the natural world, </a:t>
            </a:r>
          </a:p>
          <a:p>
            <a:pPr>
              <a:lnSpc>
                <a:spcPct val="90000"/>
              </a:lnSpc>
              <a:buFont typeface="Wingdings" pitchFamily="2" charset="2"/>
              <a:buNone/>
            </a:pPr>
            <a:r>
              <a:rPr lang="en-US" altLang="en-US">
                <a:effectLst/>
              </a:rPr>
              <a:t>and the evidence it provides gives the </a:t>
            </a:r>
          </a:p>
          <a:p>
            <a:pPr>
              <a:lnSpc>
                <a:spcPct val="90000"/>
              </a:lnSpc>
              <a:buFont typeface="Wingdings" pitchFamily="2" charset="2"/>
              <a:buNone/>
            </a:pPr>
            <a:r>
              <a:rPr lang="en-US" altLang="en-US">
                <a:effectLst/>
              </a:rPr>
              <a:t>greatest strength to our premises </a:t>
            </a:r>
          </a:p>
          <a:p>
            <a:pPr>
              <a:lnSpc>
                <a:spcPct val="90000"/>
              </a:lnSpc>
              <a:buFont typeface="Wingdings" pitchFamily="2" charset="2"/>
              <a:buNone/>
            </a:pPr>
            <a:r>
              <a:rPr lang="en-US" altLang="en-US">
                <a:effectLst/>
              </a:rPr>
              <a:t>in support of our explanations</a:t>
            </a:r>
            <a:endParaRPr lang="en-US" altLang="en-US"/>
          </a:p>
          <a:p>
            <a:pPr>
              <a:lnSpc>
                <a:spcPct val="90000"/>
              </a:lnSpc>
            </a:pPr>
            <a:endParaRPr lang="en-US" altLang="en-US"/>
          </a:p>
        </p:txBody>
      </p:sp>
      <p:pic>
        <p:nvPicPr>
          <p:cNvPr id="181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412875"/>
            <a:ext cx="2411412"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1000"/>
                                        <p:tgtEl>
                                          <p:spTgt spid="181251">
                                            <p:txEl>
                                              <p:pRg st="0" end="0"/>
                                            </p:txEl>
                                          </p:spTgt>
                                        </p:tgtEl>
                                      </p:cBhvr>
                                    </p:animEffect>
                                    <p:anim calcmode="lin" valueType="num">
                                      <p:cBhvr>
                                        <p:cTn id="8" dur="1000" fill="hold"/>
                                        <p:tgtEl>
                                          <p:spTgt spid="181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125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1253"/>
                                        </p:tgtEl>
                                        <p:attrNameLst>
                                          <p:attrName>style.visibility</p:attrName>
                                        </p:attrNameLst>
                                      </p:cBhvr>
                                      <p:to>
                                        <p:strVal val="visible"/>
                                      </p:to>
                                    </p:set>
                                    <p:animEffect transition="in" filter="fade">
                                      <p:cBhvr>
                                        <p:cTn id="13" dur="1000"/>
                                        <p:tgtEl>
                                          <p:spTgt spid="181253"/>
                                        </p:tgtEl>
                                      </p:cBhvr>
                                    </p:animEffect>
                                    <p:anim calcmode="lin" valueType="num">
                                      <p:cBhvr>
                                        <p:cTn id="14" dur="1000" fill="hold"/>
                                        <p:tgtEl>
                                          <p:spTgt spid="181253"/>
                                        </p:tgtEl>
                                        <p:attrNameLst>
                                          <p:attrName>ppt_x</p:attrName>
                                        </p:attrNameLst>
                                      </p:cBhvr>
                                      <p:tavLst>
                                        <p:tav tm="0">
                                          <p:val>
                                            <p:strVal val="#ppt_x"/>
                                          </p:val>
                                        </p:tav>
                                        <p:tav tm="100000">
                                          <p:val>
                                            <p:strVal val="#ppt_x"/>
                                          </p:val>
                                        </p:tav>
                                      </p:tavLst>
                                    </p:anim>
                                    <p:anim calcmode="lin" valueType="num">
                                      <p:cBhvr>
                                        <p:cTn id="15" dur="1000" fill="hold"/>
                                        <p:tgtEl>
                                          <p:spTgt spid="18125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nodeType="clickEffect">
                                  <p:stCondLst>
                                    <p:cond delay="0"/>
                                  </p:stCondLst>
                                  <p:childTnLst>
                                    <p:set>
                                      <p:cBhvr>
                                        <p:cTn id="19" dur="1" fill="hold">
                                          <p:stCondLst>
                                            <p:cond delay="0"/>
                                          </p:stCondLst>
                                        </p:cTn>
                                        <p:tgtEl>
                                          <p:spTgt spid="181251">
                                            <p:txEl>
                                              <p:pRg st="1" end="1"/>
                                            </p:txEl>
                                          </p:spTgt>
                                        </p:tgtEl>
                                        <p:attrNameLst>
                                          <p:attrName>style.visibility</p:attrName>
                                        </p:attrNameLst>
                                      </p:cBhvr>
                                      <p:to>
                                        <p:strVal val="visible"/>
                                      </p:to>
                                    </p:set>
                                    <p:animEffect transition="in" filter="fade">
                                      <p:cBhvr>
                                        <p:cTn id="20" dur="800" decel="100000"/>
                                        <p:tgtEl>
                                          <p:spTgt spid="181251">
                                            <p:txEl>
                                              <p:pRg st="1" end="1"/>
                                            </p:txEl>
                                          </p:spTgt>
                                        </p:tgtEl>
                                      </p:cBhvr>
                                    </p:animEffect>
                                    <p:anim calcmode="lin" valueType="num">
                                      <p:cBhvr>
                                        <p:cTn id="21" dur="800" decel="100000" fill="hold"/>
                                        <p:tgtEl>
                                          <p:spTgt spid="181251">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81251">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81251">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1251">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1251">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81251">
                                            <p:txEl>
                                              <p:pRg st="2" end="2"/>
                                            </p:txEl>
                                          </p:spTgt>
                                        </p:tgtEl>
                                        <p:attrNameLst>
                                          <p:attrName>style.visibility</p:attrName>
                                        </p:attrNameLst>
                                      </p:cBhvr>
                                      <p:to>
                                        <p:strVal val="visible"/>
                                      </p:to>
                                    </p:set>
                                    <p:animEffect transition="in" filter="fade">
                                      <p:cBhvr>
                                        <p:cTn id="28" dur="800" decel="100000"/>
                                        <p:tgtEl>
                                          <p:spTgt spid="181251">
                                            <p:txEl>
                                              <p:pRg st="2" end="2"/>
                                            </p:txEl>
                                          </p:spTgt>
                                        </p:tgtEl>
                                      </p:cBhvr>
                                    </p:animEffect>
                                    <p:anim calcmode="lin" valueType="num">
                                      <p:cBhvr>
                                        <p:cTn id="29" dur="800" decel="100000" fill="hold"/>
                                        <p:tgtEl>
                                          <p:spTgt spid="181251">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81251">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81251">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81251">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81251">
                                            <p:txEl>
                                              <p:pRg st="2" end="2"/>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81251">
                                            <p:txEl>
                                              <p:pRg st="3" end="3"/>
                                            </p:txEl>
                                          </p:spTgt>
                                        </p:tgtEl>
                                        <p:attrNameLst>
                                          <p:attrName>style.visibility</p:attrName>
                                        </p:attrNameLst>
                                      </p:cBhvr>
                                      <p:to>
                                        <p:strVal val="visible"/>
                                      </p:to>
                                    </p:set>
                                    <p:animEffect transition="in" filter="fade">
                                      <p:cBhvr>
                                        <p:cTn id="36" dur="800" decel="100000"/>
                                        <p:tgtEl>
                                          <p:spTgt spid="181251">
                                            <p:txEl>
                                              <p:pRg st="3" end="3"/>
                                            </p:txEl>
                                          </p:spTgt>
                                        </p:tgtEl>
                                      </p:cBhvr>
                                    </p:animEffect>
                                    <p:anim calcmode="lin" valueType="num">
                                      <p:cBhvr>
                                        <p:cTn id="37" dur="800" decel="100000" fill="hold"/>
                                        <p:tgtEl>
                                          <p:spTgt spid="181251">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81251">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81251">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81251">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81251">
                                            <p:txEl>
                                              <p:pRg st="3" end="3"/>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81251">
                                            <p:txEl>
                                              <p:pRg st="4" end="4"/>
                                            </p:txEl>
                                          </p:spTgt>
                                        </p:tgtEl>
                                        <p:attrNameLst>
                                          <p:attrName>style.visibility</p:attrName>
                                        </p:attrNameLst>
                                      </p:cBhvr>
                                      <p:to>
                                        <p:strVal val="visible"/>
                                      </p:to>
                                    </p:set>
                                    <p:animEffect transition="in" filter="fade">
                                      <p:cBhvr>
                                        <p:cTn id="44" dur="800" decel="100000"/>
                                        <p:tgtEl>
                                          <p:spTgt spid="181251">
                                            <p:txEl>
                                              <p:pRg st="4" end="4"/>
                                            </p:txEl>
                                          </p:spTgt>
                                        </p:tgtEl>
                                      </p:cBhvr>
                                    </p:animEffect>
                                    <p:anim calcmode="lin" valueType="num">
                                      <p:cBhvr>
                                        <p:cTn id="45" dur="800" decel="100000" fill="hold"/>
                                        <p:tgtEl>
                                          <p:spTgt spid="181251">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81251">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81251">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81251">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81251">
                                            <p:txEl>
                                              <p:pRg st="4" end="4"/>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81251">
                                            <p:txEl>
                                              <p:pRg st="5" end="5"/>
                                            </p:txEl>
                                          </p:spTgt>
                                        </p:tgtEl>
                                        <p:attrNameLst>
                                          <p:attrName>style.visibility</p:attrName>
                                        </p:attrNameLst>
                                      </p:cBhvr>
                                      <p:to>
                                        <p:strVal val="visible"/>
                                      </p:to>
                                    </p:set>
                                    <p:animEffect transition="in" filter="fade">
                                      <p:cBhvr>
                                        <p:cTn id="52" dur="800" decel="100000"/>
                                        <p:tgtEl>
                                          <p:spTgt spid="181251">
                                            <p:txEl>
                                              <p:pRg st="5" end="5"/>
                                            </p:txEl>
                                          </p:spTgt>
                                        </p:tgtEl>
                                      </p:cBhvr>
                                    </p:animEffect>
                                    <p:anim calcmode="lin" valueType="num">
                                      <p:cBhvr>
                                        <p:cTn id="53" dur="800" decel="100000" fill="hold"/>
                                        <p:tgtEl>
                                          <p:spTgt spid="181251">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181251">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181251">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81251">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81251">
                                            <p:txEl>
                                              <p:pRg st="5" end="5"/>
                                            </p:txEl>
                                          </p:spTgt>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childTnLst>
                                    <p:set>
                                      <p:cBhvr>
                                        <p:cTn id="59" dur="1" fill="hold">
                                          <p:stCondLst>
                                            <p:cond delay="0"/>
                                          </p:stCondLst>
                                        </p:cTn>
                                        <p:tgtEl>
                                          <p:spTgt spid="181251">
                                            <p:txEl>
                                              <p:pRg st="6" end="6"/>
                                            </p:txEl>
                                          </p:spTgt>
                                        </p:tgtEl>
                                        <p:attrNameLst>
                                          <p:attrName>style.visibility</p:attrName>
                                        </p:attrNameLst>
                                      </p:cBhvr>
                                      <p:to>
                                        <p:strVal val="visible"/>
                                      </p:to>
                                    </p:set>
                                    <p:animEffect transition="in" filter="fade">
                                      <p:cBhvr>
                                        <p:cTn id="60" dur="800" decel="100000"/>
                                        <p:tgtEl>
                                          <p:spTgt spid="181251">
                                            <p:txEl>
                                              <p:pRg st="6" end="6"/>
                                            </p:txEl>
                                          </p:spTgt>
                                        </p:tgtEl>
                                      </p:cBhvr>
                                    </p:animEffect>
                                    <p:anim calcmode="lin" valueType="num">
                                      <p:cBhvr>
                                        <p:cTn id="61" dur="800" decel="100000" fill="hold"/>
                                        <p:tgtEl>
                                          <p:spTgt spid="181251">
                                            <p:txEl>
                                              <p:pRg st="6" end="6"/>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81251">
                                            <p:txEl>
                                              <p:pRg st="6" end="6"/>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81251">
                                            <p:txEl>
                                              <p:pRg st="6" end="6"/>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81251">
                                            <p:txEl>
                                              <p:pRg st="6" end="6"/>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81251">
                                            <p:txEl>
                                              <p:pRg st="6" end="6"/>
                                            </p:txEl>
                                          </p:spTgt>
                                        </p:tgtEl>
                                        <p:attrNameLst>
                                          <p:attrName>ppt_y</p:attrName>
                                        </p:attrNameLst>
                                      </p:cBhvr>
                                      <p:tavLst>
                                        <p:tav tm="0">
                                          <p:val>
                                            <p:strVal val="#ppt_y+0.1"/>
                                          </p:val>
                                        </p:tav>
                                        <p:tav tm="100000">
                                          <p:val>
                                            <p:strVal val="#ppt_y"/>
                                          </p:val>
                                        </p:tav>
                                      </p:tavLst>
                                    </p:anim>
                                  </p:childTnLst>
                                </p:cTn>
                              </p:par>
                              <p:par>
                                <p:cTn id="66" presetID="30" presetClass="entr" presetSubtype="0" fill="hold" nodeType="withEffect">
                                  <p:stCondLst>
                                    <p:cond delay="0"/>
                                  </p:stCondLst>
                                  <p:childTnLst>
                                    <p:set>
                                      <p:cBhvr>
                                        <p:cTn id="67" dur="1" fill="hold">
                                          <p:stCondLst>
                                            <p:cond delay="0"/>
                                          </p:stCondLst>
                                        </p:cTn>
                                        <p:tgtEl>
                                          <p:spTgt spid="181251">
                                            <p:txEl>
                                              <p:pRg st="7" end="7"/>
                                            </p:txEl>
                                          </p:spTgt>
                                        </p:tgtEl>
                                        <p:attrNameLst>
                                          <p:attrName>style.visibility</p:attrName>
                                        </p:attrNameLst>
                                      </p:cBhvr>
                                      <p:to>
                                        <p:strVal val="visible"/>
                                      </p:to>
                                    </p:set>
                                    <p:animEffect transition="in" filter="fade">
                                      <p:cBhvr>
                                        <p:cTn id="68" dur="800" decel="100000"/>
                                        <p:tgtEl>
                                          <p:spTgt spid="181251">
                                            <p:txEl>
                                              <p:pRg st="7" end="7"/>
                                            </p:txEl>
                                          </p:spTgt>
                                        </p:tgtEl>
                                      </p:cBhvr>
                                    </p:animEffect>
                                    <p:anim calcmode="lin" valueType="num">
                                      <p:cBhvr>
                                        <p:cTn id="69" dur="800" decel="100000" fill="hold"/>
                                        <p:tgtEl>
                                          <p:spTgt spid="181251">
                                            <p:txEl>
                                              <p:pRg st="7" end="7"/>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181251">
                                            <p:txEl>
                                              <p:pRg st="7" end="7"/>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181251">
                                            <p:txEl>
                                              <p:pRg st="7" end="7"/>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81251">
                                            <p:txEl>
                                              <p:pRg st="7" end="7"/>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81251">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2275" name="Rectangle 3"/>
          <p:cNvSpPr>
            <a:spLocks noGrp="1" noChangeArrowheads="1"/>
          </p:cNvSpPr>
          <p:nvPr>
            <p:ph type="body" idx="1"/>
          </p:nvPr>
        </p:nvSpPr>
        <p:spPr/>
        <p:txBody>
          <a:bodyPr/>
          <a:lstStyle/>
          <a:p>
            <a:r>
              <a:rPr lang="en-US" altLang="en-US" sz="2400" b="1" u="sng">
                <a:effectLst/>
              </a:rPr>
              <a:t>SCIENTIFIC STUDIES: ASKINGTHE RIGHT QUESTIONS</a:t>
            </a:r>
          </a:p>
          <a:p>
            <a:r>
              <a:rPr lang="en-US" altLang="en-US">
                <a:effectLst/>
              </a:rPr>
              <a:t>“There are three types of lies: lies, damn lies, and statistics.” (Mark Twain)</a:t>
            </a:r>
          </a:p>
          <a:p>
            <a:r>
              <a:rPr lang="en-US" altLang="en-US">
                <a:effectLst/>
              </a:rPr>
              <a:t>67.52% of all statistics are made up on the spot ;-)</a:t>
            </a:r>
          </a:p>
          <a:p>
            <a:pPr>
              <a:buFont typeface="Wingdings" pitchFamily="2" charset="2"/>
              <a:buNone/>
            </a:pPr>
            <a:endParaRPr lang="en-US" altLang="en-US">
              <a:effectLst/>
            </a:endParaRPr>
          </a:p>
        </p:txBody>
      </p:sp>
    </p:spTree>
    <p:extLst>
      <p:ext uri="{BB962C8B-B14F-4D97-AF65-F5344CB8AC3E}">
        <p14:creationId xmlns:p14="http://schemas.microsoft.com/office/powerpoint/2010/main" val="94520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22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22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22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22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82275">
                                            <p:txEl>
                                              <p:pRg st="1" end="1"/>
                                            </p:txEl>
                                          </p:spTgt>
                                        </p:tgtEl>
                                        <p:attrNameLst>
                                          <p:attrName>style.visibility</p:attrName>
                                        </p:attrNameLst>
                                      </p:cBhvr>
                                      <p:to>
                                        <p:strVal val="visible"/>
                                      </p:to>
                                    </p:set>
                                    <p:animScale>
                                      <p:cBhvr>
                                        <p:cTn id="16" dur="1000" decel="50000" fill="hold">
                                          <p:stCondLst>
                                            <p:cond delay="0"/>
                                          </p:stCondLst>
                                        </p:cTn>
                                        <p:tgtEl>
                                          <p:spTgt spid="1822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82275">
                                            <p:txEl>
                                              <p:pRg st="1" end="1"/>
                                            </p:txEl>
                                          </p:spTgt>
                                        </p:tgtEl>
                                        <p:attrNameLst>
                                          <p:attrName>ppt_x</p:attrName>
                                          <p:attrName>ppt_y</p:attrName>
                                        </p:attrNameLst>
                                      </p:cBhvr>
                                    </p:animMotion>
                                    <p:animEffect transition="in" filter="fade">
                                      <p:cBhvr>
                                        <p:cTn id="18" dur="1000"/>
                                        <p:tgtEl>
                                          <p:spTgt spid="182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Effect transition="in" filter="fade">
                                      <p:cBhvr>
                                        <p:cTn id="23" dur="1000"/>
                                        <p:tgtEl>
                                          <p:spTgt spid="182275">
                                            <p:txEl>
                                              <p:pRg st="2" end="2"/>
                                            </p:txEl>
                                          </p:spTgt>
                                        </p:tgtEl>
                                      </p:cBhvr>
                                    </p:animEffect>
                                    <p:anim calcmode="lin" valueType="num">
                                      <p:cBhvr>
                                        <p:cTn id="24" dur="10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822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6371" name="Rectangle 3"/>
          <p:cNvSpPr>
            <a:spLocks noGrp="1" noChangeArrowheads="1"/>
          </p:cNvSpPr>
          <p:nvPr>
            <p:ph type="body" idx="1"/>
          </p:nvPr>
        </p:nvSpPr>
        <p:spPr/>
        <p:txBody>
          <a:bodyPr/>
          <a:lstStyle/>
          <a:p>
            <a:pPr>
              <a:lnSpc>
                <a:spcPct val="90000"/>
              </a:lnSpc>
            </a:pPr>
            <a:r>
              <a:rPr lang="en-US" altLang="en-US" sz="2400"/>
              <a:t>Important Questions for Studies:</a:t>
            </a:r>
          </a:p>
          <a:p>
            <a:pPr>
              <a:lnSpc>
                <a:spcPct val="90000"/>
              </a:lnSpc>
            </a:pPr>
            <a:r>
              <a:rPr lang="en-US" altLang="en-US" sz="2400">
                <a:effectLst/>
              </a:rPr>
              <a:t>1. Who conducted the study?</a:t>
            </a:r>
          </a:p>
          <a:p>
            <a:pPr>
              <a:lnSpc>
                <a:spcPct val="90000"/>
              </a:lnSpc>
            </a:pPr>
            <a:r>
              <a:rPr lang="en-US" altLang="en-US" sz="2400">
                <a:effectLst/>
              </a:rPr>
              <a:t>2. What was the motivation for the study—in other words, why was it conducted in the first place?</a:t>
            </a:r>
          </a:p>
          <a:p>
            <a:pPr>
              <a:lnSpc>
                <a:spcPct val="90000"/>
              </a:lnSpc>
            </a:pPr>
            <a:r>
              <a:rPr lang="en-US" altLang="en-US" sz="2400">
                <a:effectLst/>
              </a:rPr>
              <a:t>3. Who funded the study?</a:t>
            </a:r>
          </a:p>
          <a:p>
            <a:pPr>
              <a:lnSpc>
                <a:spcPct val="90000"/>
              </a:lnSpc>
            </a:pPr>
            <a:r>
              <a:rPr lang="en-US" altLang="en-US" sz="2400">
                <a:effectLst/>
              </a:rPr>
              <a:t>4. What was the methodology of the study, or how was the study carried out? (Remember to consider sample size and representation.)</a:t>
            </a:r>
          </a:p>
          <a:p>
            <a:pPr>
              <a:lnSpc>
                <a:spcPct val="90000"/>
              </a:lnSpc>
            </a:pPr>
            <a:r>
              <a:rPr lang="en-US" altLang="en-US" sz="2400">
                <a:effectLst/>
              </a:rPr>
              <a:t>5. Is the study repeatable? That is, would any other scientists, under similar conditions, arrive at the same findings?</a:t>
            </a:r>
          </a:p>
        </p:txBody>
      </p:sp>
    </p:spTree>
    <p:extLst>
      <p:ext uri="{BB962C8B-B14F-4D97-AF65-F5344CB8AC3E}">
        <p14:creationId xmlns:p14="http://schemas.microsoft.com/office/powerpoint/2010/main" val="253211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Scale>
                                      <p:cBhvr>
                                        <p:cTn id="7" dur="1000" decel="50000" fill="hold">
                                          <p:stCondLst>
                                            <p:cond delay="0"/>
                                          </p:stCondLst>
                                        </p:cTn>
                                        <p:tgtEl>
                                          <p:spTgt spid="1863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371">
                                            <p:txEl>
                                              <p:pRg st="0" end="0"/>
                                            </p:txEl>
                                          </p:spTgt>
                                        </p:tgtEl>
                                        <p:attrNameLst>
                                          <p:attrName>ppt_x</p:attrName>
                                          <p:attrName>ppt_y</p:attrName>
                                        </p:attrNameLst>
                                      </p:cBhvr>
                                    </p:animMotion>
                                    <p:animEffect transition="in" filter="fade">
                                      <p:cBhvr>
                                        <p:cTn id="9" dur="1000"/>
                                        <p:tgtEl>
                                          <p:spTgt spid="1863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86371">
                                            <p:txEl>
                                              <p:pRg st="1" end="1"/>
                                            </p:txEl>
                                          </p:spTgt>
                                        </p:tgtEl>
                                        <p:attrNameLst>
                                          <p:attrName>style.visibility</p:attrName>
                                        </p:attrNameLst>
                                      </p:cBhvr>
                                      <p:to>
                                        <p:strVal val="visible"/>
                                      </p:to>
                                    </p:set>
                                    <p:animEffect transition="in" filter="fade">
                                      <p:cBhvr>
                                        <p:cTn id="14" dur="1000"/>
                                        <p:tgtEl>
                                          <p:spTgt spid="186371">
                                            <p:txEl>
                                              <p:pRg st="1" end="1"/>
                                            </p:txEl>
                                          </p:spTgt>
                                        </p:tgtEl>
                                      </p:cBhvr>
                                    </p:animEffect>
                                    <p:anim calcmode="lin" valueType="num">
                                      <p:cBhvr>
                                        <p:cTn id="15" dur="1000" fill="hold"/>
                                        <p:tgtEl>
                                          <p:spTgt spid="1863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63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86371">
                                            <p:txEl>
                                              <p:pRg st="2" end="2"/>
                                            </p:txEl>
                                          </p:spTgt>
                                        </p:tgtEl>
                                        <p:attrNameLst>
                                          <p:attrName>style.visibility</p:attrName>
                                        </p:attrNameLst>
                                      </p:cBhvr>
                                      <p:to>
                                        <p:strVal val="visible"/>
                                      </p:to>
                                    </p:set>
                                    <p:animEffect transition="in" filter="fade">
                                      <p:cBhvr>
                                        <p:cTn id="21" dur="1000"/>
                                        <p:tgtEl>
                                          <p:spTgt spid="186371">
                                            <p:txEl>
                                              <p:pRg st="2" end="2"/>
                                            </p:txEl>
                                          </p:spTgt>
                                        </p:tgtEl>
                                      </p:cBhvr>
                                    </p:animEffect>
                                    <p:anim calcmode="lin" valueType="num">
                                      <p:cBhvr>
                                        <p:cTn id="22" dur="10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6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86371">
                                            <p:txEl>
                                              <p:pRg st="3" end="3"/>
                                            </p:txEl>
                                          </p:spTgt>
                                        </p:tgtEl>
                                        <p:attrNameLst>
                                          <p:attrName>style.visibility</p:attrName>
                                        </p:attrNameLst>
                                      </p:cBhvr>
                                      <p:to>
                                        <p:strVal val="visible"/>
                                      </p:to>
                                    </p:set>
                                    <p:animEffect transition="in" filter="fade">
                                      <p:cBhvr>
                                        <p:cTn id="28" dur="1000"/>
                                        <p:tgtEl>
                                          <p:spTgt spid="186371">
                                            <p:txEl>
                                              <p:pRg st="3" end="3"/>
                                            </p:txEl>
                                          </p:spTgt>
                                        </p:tgtEl>
                                      </p:cBhvr>
                                    </p:animEffect>
                                    <p:anim calcmode="lin" valueType="num">
                                      <p:cBhvr>
                                        <p:cTn id="29" dur="10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63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86371">
                                            <p:txEl>
                                              <p:pRg st="4" end="4"/>
                                            </p:txEl>
                                          </p:spTgt>
                                        </p:tgtEl>
                                        <p:attrNameLst>
                                          <p:attrName>style.visibility</p:attrName>
                                        </p:attrNameLst>
                                      </p:cBhvr>
                                      <p:to>
                                        <p:strVal val="visible"/>
                                      </p:to>
                                    </p:set>
                                    <p:animEffect transition="in" filter="fade">
                                      <p:cBhvr>
                                        <p:cTn id="35" dur="800" decel="100000"/>
                                        <p:tgtEl>
                                          <p:spTgt spid="186371">
                                            <p:txEl>
                                              <p:pRg st="4" end="4"/>
                                            </p:txEl>
                                          </p:spTgt>
                                        </p:tgtEl>
                                      </p:cBhvr>
                                    </p:animEffect>
                                    <p:anim calcmode="lin" valueType="num">
                                      <p:cBhvr>
                                        <p:cTn id="36" dur="800" decel="100000" fill="hold"/>
                                        <p:tgtEl>
                                          <p:spTgt spid="186371">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86371">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86371">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86371">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863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186371">
                                            <p:txEl>
                                              <p:pRg st="5" end="5"/>
                                            </p:txEl>
                                          </p:spTgt>
                                        </p:tgtEl>
                                        <p:attrNameLst>
                                          <p:attrName>style.visibility</p:attrName>
                                        </p:attrNameLst>
                                      </p:cBhvr>
                                      <p:to>
                                        <p:strVal val="visible"/>
                                      </p:to>
                                    </p:set>
                                    <p:animEffect transition="in" filter="fade">
                                      <p:cBhvr>
                                        <p:cTn id="45" dur="1000"/>
                                        <p:tgtEl>
                                          <p:spTgt spid="186371">
                                            <p:txEl>
                                              <p:pRg st="5" end="5"/>
                                            </p:txEl>
                                          </p:spTgt>
                                        </p:tgtEl>
                                      </p:cBhvr>
                                    </p:animEffect>
                                    <p:anim calcmode="lin" valueType="num">
                                      <p:cBhvr>
                                        <p:cTn id="46" dur="1000" fill="hold"/>
                                        <p:tgtEl>
                                          <p:spTgt spid="18637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863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7395" name="Rectangle 3"/>
          <p:cNvSpPr>
            <a:spLocks noGrp="1" noChangeArrowheads="1"/>
          </p:cNvSpPr>
          <p:nvPr>
            <p:ph type="body" idx="1"/>
          </p:nvPr>
        </p:nvSpPr>
        <p:spPr/>
        <p:txBody>
          <a:bodyPr/>
          <a:lstStyle/>
          <a:p>
            <a:r>
              <a:rPr lang="en-US" altLang="en-US">
                <a:effectLst/>
              </a:rPr>
              <a:t>Asking these questions will empower you with the ability to cut through any references to studies as evidence for premises in any given argument</a:t>
            </a:r>
          </a:p>
          <a:p>
            <a:r>
              <a:rPr lang="en-US" altLang="en-US">
                <a:effectLst/>
              </a:rPr>
              <a:t>Whenever anyone tries to support their conclusion with the statement: “Studies show that….”</a:t>
            </a:r>
          </a:p>
          <a:p>
            <a:r>
              <a:rPr lang="en-US" altLang="en-US">
                <a:effectLst/>
              </a:rPr>
              <a:t>Remember the five questions</a:t>
            </a:r>
          </a:p>
        </p:txBody>
      </p:sp>
    </p:spTree>
    <p:extLst>
      <p:ext uri="{BB962C8B-B14F-4D97-AF65-F5344CB8AC3E}">
        <p14:creationId xmlns:p14="http://schemas.microsoft.com/office/powerpoint/2010/main" val="237210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Scale>
                                      <p:cBhvr>
                                        <p:cTn id="7" dur="1000" decel="50000" fill="hold">
                                          <p:stCondLst>
                                            <p:cond delay="0"/>
                                          </p:stCondLst>
                                        </p:cTn>
                                        <p:tgtEl>
                                          <p:spTgt spid="1873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7395">
                                            <p:txEl>
                                              <p:pRg st="0" end="0"/>
                                            </p:txEl>
                                          </p:spTgt>
                                        </p:tgtEl>
                                        <p:attrNameLst>
                                          <p:attrName>ppt_x</p:attrName>
                                          <p:attrName>ppt_y</p:attrName>
                                        </p:attrNameLst>
                                      </p:cBhvr>
                                    </p:animMotion>
                                    <p:animEffect transition="in" filter="fade">
                                      <p:cBhvr>
                                        <p:cTn id="9" dur="1000"/>
                                        <p:tgtEl>
                                          <p:spTgt spid="187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87395">
                                            <p:txEl>
                                              <p:pRg st="1" end="1"/>
                                            </p:txEl>
                                          </p:spTgt>
                                        </p:tgtEl>
                                        <p:attrNameLst>
                                          <p:attrName>style.visibility</p:attrName>
                                        </p:attrNameLst>
                                      </p:cBhvr>
                                      <p:to>
                                        <p:strVal val="visible"/>
                                      </p:to>
                                    </p:set>
                                    <p:animScale>
                                      <p:cBhvr>
                                        <p:cTn id="14" dur="1000" decel="50000" fill="hold">
                                          <p:stCondLst>
                                            <p:cond delay="0"/>
                                          </p:stCondLst>
                                        </p:cTn>
                                        <p:tgtEl>
                                          <p:spTgt spid="1873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7395">
                                            <p:txEl>
                                              <p:pRg st="1" end="1"/>
                                            </p:txEl>
                                          </p:spTgt>
                                        </p:tgtEl>
                                        <p:attrNameLst>
                                          <p:attrName>ppt_x</p:attrName>
                                          <p:attrName>ppt_y</p:attrName>
                                        </p:attrNameLst>
                                      </p:cBhvr>
                                    </p:animMotion>
                                    <p:animEffect transition="in" filter="fade">
                                      <p:cBhvr>
                                        <p:cTn id="16" dur="1000"/>
                                        <p:tgtEl>
                                          <p:spTgt spid="187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87395">
                                            <p:txEl>
                                              <p:pRg st="2" end="2"/>
                                            </p:txEl>
                                          </p:spTgt>
                                        </p:tgtEl>
                                        <p:attrNameLst>
                                          <p:attrName>style.visibility</p:attrName>
                                        </p:attrNameLst>
                                      </p:cBhvr>
                                      <p:to>
                                        <p:strVal val="visible"/>
                                      </p:to>
                                    </p:set>
                                    <p:animEffect transition="in" filter="fade">
                                      <p:cBhvr>
                                        <p:cTn id="21" dur="1000"/>
                                        <p:tgtEl>
                                          <p:spTgt spid="187395">
                                            <p:txEl>
                                              <p:pRg st="2" end="2"/>
                                            </p:txEl>
                                          </p:spTgt>
                                        </p:tgtEl>
                                      </p:cBhvr>
                                    </p:animEffect>
                                    <p:anim calcmode="lin" valueType="num">
                                      <p:cBhvr>
                                        <p:cTn id="22" dur="10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7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98659" name="Rectangle 3"/>
          <p:cNvSpPr>
            <a:spLocks noGrp="1" noChangeArrowheads="1"/>
          </p:cNvSpPr>
          <p:nvPr>
            <p:ph type="body" idx="1"/>
          </p:nvPr>
        </p:nvSpPr>
        <p:spPr/>
        <p:txBody>
          <a:bodyPr/>
          <a:lstStyle/>
          <a:p>
            <a:pPr>
              <a:lnSpc>
                <a:spcPct val="80000"/>
              </a:lnSpc>
            </a:pPr>
            <a:r>
              <a:rPr lang="en-US" altLang="en-US" sz="2400">
                <a:effectLst/>
              </a:rPr>
              <a:t>E is for Evidence</a:t>
            </a:r>
          </a:p>
          <a:p>
            <a:pPr>
              <a:lnSpc>
                <a:spcPct val="80000"/>
              </a:lnSpc>
            </a:pPr>
            <a:r>
              <a:rPr lang="en-US" altLang="en-US" sz="2400">
                <a:effectLst/>
              </a:rPr>
              <a:t>The criteria behind the consistency of evidence have become benchmarks for determining what counts as acceptable and as unacceptable in reasoning and argumentation</a:t>
            </a:r>
          </a:p>
          <a:p>
            <a:pPr>
              <a:lnSpc>
                <a:spcPct val="80000"/>
              </a:lnSpc>
            </a:pPr>
            <a:r>
              <a:rPr lang="en-US" altLang="en-US" sz="2400">
                <a:effectLst/>
              </a:rPr>
              <a:t>Criteria such as simplicity, reliability, relevance, sufficiency, and the avoidance of common logical fallacies are the main benchmarks that guide anyone who puts forward arguments</a:t>
            </a:r>
          </a:p>
          <a:p>
            <a:pPr>
              <a:lnSpc>
                <a:spcPct val="80000"/>
              </a:lnSpc>
            </a:pPr>
            <a:r>
              <a:rPr lang="en-US" altLang="en-US" sz="2400">
                <a:effectLst/>
              </a:rPr>
              <a:t>These criteria are generally universally accepted as indicators for sound reasoning and strong arguments</a:t>
            </a:r>
          </a:p>
          <a:p>
            <a:pPr>
              <a:lnSpc>
                <a:spcPct val="80000"/>
              </a:lnSpc>
            </a:pPr>
            <a:r>
              <a:rPr lang="en-US" altLang="en-US" sz="2400">
                <a:effectLst/>
              </a:rPr>
              <a:t>Violation of such criteria often results in what are called fallacies</a:t>
            </a:r>
          </a:p>
        </p:txBody>
      </p:sp>
    </p:spTree>
    <p:extLst>
      <p:ext uri="{BB962C8B-B14F-4D97-AF65-F5344CB8AC3E}">
        <p14:creationId xmlns:p14="http://schemas.microsoft.com/office/powerpoint/2010/main" val="1461728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500" fill="hold"/>
                                        <p:tgtEl>
                                          <p:spTgt spid="1986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86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86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86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865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98659">
                                            <p:txEl>
                                              <p:pRg st="1" end="1"/>
                                            </p:txEl>
                                          </p:spTgt>
                                        </p:tgtEl>
                                        <p:attrNameLst>
                                          <p:attrName>style.visibility</p:attrName>
                                        </p:attrNameLst>
                                      </p:cBhvr>
                                      <p:to>
                                        <p:strVal val="visible"/>
                                      </p:to>
                                    </p:set>
                                    <p:animScale>
                                      <p:cBhvr>
                                        <p:cTn id="16" dur="1000" decel="50000" fill="hold">
                                          <p:stCondLst>
                                            <p:cond delay="0"/>
                                          </p:stCondLst>
                                        </p:cTn>
                                        <p:tgtEl>
                                          <p:spTgt spid="19865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98659">
                                            <p:txEl>
                                              <p:pRg st="1" end="1"/>
                                            </p:txEl>
                                          </p:spTgt>
                                        </p:tgtEl>
                                        <p:attrNameLst>
                                          <p:attrName>ppt_x</p:attrName>
                                          <p:attrName>ppt_y</p:attrName>
                                        </p:attrNameLst>
                                      </p:cBhvr>
                                    </p:animMotion>
                                    <p:animEffect transition="in" filter="fade">
                                      <p:cBhvr>
                                        <p:cTn id="18" dur="1000"/>
                                        <p:tgtEl>
                                          <p:spTgt spid="19865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98659">
                                            <p:txEl>
                                              <p:pRg st="2" end="2"/>
                                            </p:txEl>
                                          </p:spTgt>
                                        </p:tgtEl>
                                        <p:attrNameLst>
                                          <p:attrName>style.visibility</p:attrName>
                                        </p:attrNameLst>
                                      </p:cBhvr>
                                      <p:to>
                                        <p:strVal val="visible"/>
                                      </p:to>
                                    </p:set>
                                    <p:animEffect transition="in" filter="fade">
                                      <p:cBhvr>
                                        <p:cTn id="23" dur="1000"/>
                                        <p:tgtEl>
                                          <p:spTgt spid="198659">
                                            <p:txEl>
                                              <p:pRg st="2" end="2"/>
                                            </p:txEl>
                                          </p:spTgt>
                                        </p:tgtEl>
                                      </p:cBhvr>
                                    </p:animEffect>
                                    <p:anim calcmode="lin" valueType="num">
                                      <p:cBhvr>
                                        <p:cTn id="24" dur="10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986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98659">
                                            <p:txEl>
                                              <p:pRg st="3" end="3"/>
                                            </p:txEl>
                                          </p:spTgt>
                                        </p:tgtEl>
                                        <p:attrNameLst>
                                          <p:attrName>style.visibility</p:attrName>
                                        </p:attrNameLst>
                                      </p:cBhvr>
                                      <p:to>
                                        <p:strVal val="visible"/>
                                      </p:to>
                                    </p:set>
                                    <p:animEffect transition="in" filter="fade">
                                      <p:cBhvr>
                                        <p:cTn id="30" dur="1000"/>
                                        <p:tgtEl>
                                          <p:spTgt spid="198659">
                                            <p:txEl>
                                              <p:pRg st="3" end="3"/>
                                            </p:txEl>
                                          </p:spTgt>
                                        </p:tgtEl>
                                      </p:cBhvr>
                                    </p:animEffect>
                                    <p:anim calcmode="lin" valueType="num">
                                      <p:cBhvr>
                                        <p:cTn id="31" dur="10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986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98659">
                                            <p:txEl>
                                              <p:pRg st="4" end="4"/>
                                            </p:txEl>
                                          </p:spTgt>
                                        </p:tgtEl>
                                        <p:attrNameLst>
                                          <p:attrName>style.visibility</p:attrName>
                                        </p:attrNameLst>
                                      </p:cBhvr>
                                      <p:to>
                                        <p:strVal val="visible"/>
                                      </p:to>
                                    </p:set>
                                    <p:animEffect transition="in" filter="fade">
                                      <p:cBhvr>
                                        <p:cTn id="37" dur="800" decel="100000"/>
                                        <p:tgtEl>
                                          <p:spTgt spid="198659">
                                            <p:txEl>
                                              <p:pRg st="4" end="4"/>
                                            </p:txEl>
                                          </p:spTgt>
                                        </p:tgtEl>
                                      </p:cBhvr>
                                    </p:animEffect>
                                    <p:anim calcmode="lin" valueType="num">
                                      <p:cBhvr>
                                        <p:cTn id="38" dur="800" decel="100000" fill="hold"/>
                                        <p:tgtEl>
                                          <p:spTgt spid="198659">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98659">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98659">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98659">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98659">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99683" name="Rectangle 3"/>
          <p:cNvSpPr>
            <a:spLocks noGrp="1" noChangeArrowheads="1"/>
          </p:cNvSpPr>
          <p:nvPr>
            <p:ph type="body" idx="1"/>
          </p:nvPr>
        </p:nvSpPr>
        <p:spPr/>
        <p:txBody>
          <a:bodyPr/>
          <a:lstStyle/>
          <a:p>
            <a:pPr>
              <a:lnSpc>
                <a:spcPct val="90000"/>
              </a:lnSpc>
            </a:pPr>
            <a:r>
              <a:rPr lang="en-US" altLang="en-US" dirty="0">
                <a:effectLst/>
              </a:rPr>
              <a:t>Step 6: F is for Fallacies</a:t>
            </a:r>
          </a:p>
          <a:p>
            <a:pPr>
              <a:lnSpc>
                <a:spcPct val="90000"/>
              </a:lnSpc>
            </a:pPr>
            <a:r>
              <a:rPr lang="en-US" altLang="en-US" dirty="0">
                <a:effectLst/>
              </a:rPr>
              <a:t>A fallacy is an error in reasoning</a:t>
            </a:r>
          </a:p>
          <a:p>
            <a:pPr>
              <a:lnSpc>
                <a:spcPct val="90000"/>
              </a:lnSpc>
            </a:pPr>
            <a:r>
              <a:rPr lang="en-US" altLang="en-US" dirty="0">
                <a:effectLst/>
              </a:rPr>
              <a:t>They can occur in formal or informal reasoning (deductive or inductive)</a:t>
            </a:r>
          </a:p>
          <a:p>
            <a:pPr>
              <a:lnSpc>
                <a:spcPct val="90000"/>
              </a:lnSpc>
            </a:pPr>
            <a:r>
              <a:rPr lang="en-US" altLang="en-US" dirty="0">
                <a:effectLst/>
              </a:rPr>
              <a:t>Inconsistencies and Contradictions</a:t>
            </a:r>
          </a:p>
          <a:p>
            <a:pPr>
              <a:lnSpc>
                <a:spcPct val="90000"/>
              </a:lnSpc>
            </a:pPr>
            <a:r>
              <a:rPr lang="en-US" altLang="en-US" dirty="0">
                <a:effectLst/>
              </a:rPr>
              <a:t>Jedi Knight advice: “Listen to and trust your feelings.” </a:t>
            </a:r>
          </a:p>
          <a:p>
            <a:pPr>
              <a:lnSpc>
                <a:spcPct val="90000"/>
              </a:lnSpc>
            </a:pPr>
            <a:r>
              <a:rPr lang="en-US" altLang="en-US" dirty="0">
                <a:effectLst/>
              </a:rPr>
              <a:t>“Don’t let your feelings cloud your judgment.”</a:t>
            </a:r>
          </a:p>
        </p:txBody>
      </p:sp>
    </p:spTree>
    <p:extLst>
      <p:ext uri="{BB962C8B-B14F-4D97-AF65-F5344CB8AC3E}">
        <p14:creationId xmlns:p14="http://schemas.microsoft.com/office/powerpoint/2010/main" val="329901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p:cTn id="7" dur="500" fill="hold"/>
                                        <p:tgtEl>
                                          <p:spTgt spid="1996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96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96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96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96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99683">
                                            <p:txEl>
                                              <p:pRg st="1" end="1"/>
                                            </p:txEl>
                                          </p:spTgt>
                                        </p:tgtEl>
                                        <p:attrNameLst>
                                          <p:attrName>style.visibility</p:attrName>
                                        </p:attrNameLst>
                                      </p:cBhvr>
                                      <p:to>
                                        <p:strVal val="visible"/>
                                      </p:to>
                                    </p:set>
                                    <p:animScale>
                                      <p:cBhvr>
                                        <p:cTn id="16" dur="1000" decel="50000" fill="hold">
                                          <p:stCondLst>
                                            <p:cond delay="0"/>
                                          </p:stCondLst>
                                        </p:cTn>
                                        <p:tgtEl>
                                          <p:spTgt spid="1996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99683">
                                            <p:txEl>
                                              <p:pRg st="1" end="1"/>
                                            </p:txEl>
                                          </p:spTgt>
                                        </p:tgtEl>
                                        <p:attrNameLst>
                                          <p:attrName>ppt_x</p:attrName>
                                          <p:attrName>ppt_y</p:attrName>
                                        </p:attrNameLst>
                                      </p:cBhvr>
                                    </p:animMotion>
                                    <p:animEffect transition="in" filter="fade">
                                      <p:cBhvr>
                                        <p:cTn id="18" dur="1000"/>
                                        <p:tgtEl>
                                          <p:spTgt spid="1996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99683">
                                            <p:txEl>
                                              <p:pRg st="2" end="2"/>
                                            </p:txEl>
                                          </p:spTgt>
                                        </p:tgtEl>
                                        <p:attrNameLst>
                                          <p:attrName>style.visibility</p:attrName>
                                        </p:attrNameLst>
                                      </p:cBhvr>
                                      <p:to>
                                        <p:strVal val="visible"/>
                                      </p:to>
                                    </p:set>
                                    <p:animScale>
                                      <p:cBhvr>
                                        <p:cTn id="23" dur="1000" decel="50000" fill="hold">
                                          <p:stCondLst>
                                            <p:cond delay="0"/>
                                          </p:stCondLst>
                                        </p:cTn>
                                        <p:tgtEl>
                                          <p:spTgt spid="1996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99683">
                                            <p:txEl>
                                              <p:pRg st="2" end="2"/>
                                            </p:txEl>
                                          </p:spTgt>
                                        </p:tgtEl>
                                        <p:attrNameLst>
                                          <p:attrName>ppt_x</p:attrName>
                                          <p:attrName>ppt_y</p:attrName>
                                        </p:attrNameLst>
                                      </p:cBhvr>
                                    </p:animMotion>
                                    <p:animEffect transition="in" filter="fade">
                                      <p:cBhvr>
                                        <p:cTn id="25" dur="1000"/>
                                        <p:tgtEl>
                                          <p:spTgt spid="19968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199683">
                                            <p:txEl>
                                              <p:pRg st="3" end="3"/>
                                            </p:txEl>
                                          </p:spTgt>
                                        </p:tgtEl>
                                        <p:attrNameLst>
                                          <p:attrName>style.visibility</p:attrName>
                                        </p:attrNameLst>
                                      </p:cBhvr>
                                      <p:to>
                                        <p:strVal val="visible"/>
                                      </p:to>
                                    </p:set>
                                    <p:animEffect transition="in" filter="fade">
                                      <p:cBhvr>
                                        <p:cTn id="30" dur="1000"/>
                                        <p:tgtEl>
                                          <p:spTgt spid="199683">
                                            <p:txEl>
                                              <p:pRg st="3" end="3"/>
                                            </p:txEl>
                                          </p:spTgt>
                                        </p:tgtEl>
                                      </p:cBhvr>
                                    </p:animEffect>
                                    <p:anim calcmode="lin" valueType="num">
                                      <p:cBhvr>
                                        <p:cTn id="31" dur="1000" fill="hold"/>
                                        <p:tgtEl>
                                          <p:spTgt spid="19968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99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99683">
                                            <p:txEl>
                                              <p:pRg st="4" end="4"/>
                                            </p:txEl>
                                          </p:spTgt>
                                        </p:tgtEl>
                                        <p:attrNameLst>
                                          <p:attrName>style.visibility</p:attrName>
                                        </p:attrNameLst>
                                      </p:cBhvr>
                                      <p:to>
                                        <p:strVal val="visible"/>
                                      </p:to>
                                    </p:set>
                                    <p:animEffect transition="in" filter="fade">
                                      <p:cBhvr>
                                        <p:cTn id="37" dur="800" decel="100000"/>
                                        <p:tgtEl>
                                          <p:spTgt spid="199683">
                                            <p:txEl>
                                              <p:pRg st="4" end="4"/>
                                            </p:txEl>
                                          </p:spTgt>
                                        </p:tgtEl>
                                      </p:cBhvr>
                                    </p:animEffect>
                                    <p:anim calcmode="lin" valueType="num">
                                      <p:cBhvr>
                                        <p:cTn id="38" dur="800" decel="100000" fill="hold"/>
                                        <p:tgtEl>
                                          <p:spTgt spid="19968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9968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9968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9968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996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199683">
                                            <p:txEl>
                                              <p:pRg st="5" end="5"/>
                                            </p:txEl>
                                          </p:spTgt>
                                        </p:tgtEl>
                                        <p:attrNameLst>
                                          <p:attrName>style.visibility</p:attrName>
                                        </p:attrNameLst>
                                      </p:cBhvr>
                                      <p:to>
                                        <p:strVal val="visible"/>
                                      </p:to>
                                    </p:set>
                                    <p:animEffect transition="in" filter="fade">
                                      <p:cBhvr>
                                        <p:cTn id="47" dur="800" decel="100000"/>
                                        <p:tgtEl>
                                          <p:spTgt spid="199683">
                                            <p:txEl>
                                              <p:pRg st="5" end="5"/>
                                            </p:txEl>
                                          </p:spTgt>
                                        </p:tgtEl>
                                      </p:cBhvr>
                                    </p:animEffect>
                                    <p:anim calcmode="lin" valueType="num">
                                      <p:cBhvr>
                                        <p:cTn id="48" dur="800" decel="100000" fill="hold"/>
                                        <p:tgtEl>
                                          <p:spTgt spid="19968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9968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9968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968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968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0707" name="Rectangle 3"/>
          <p:cNvSpPr>
            <a:spLocks noGrp="1" noChangeArrowheads="1"/>
          </p:cNvSpPr>
          <p:nvPr>
            <p:ph type="body" idx="1"/>
          </p:nvPr>
        </p:nvSpPr>
        <p:spPr/>
        <p:txBody>
          <a:bodyPr/>
          <a:lstStyle/>
          <a:p>
            <a:r>
              <a:rPr lang="en-US" altLang="en-US"/>
              <a:t>Inconsistency and Hypocrisy</a:t>
            </a:r>
          </a:p>
          <a:p>
            <a:r>
              <a:rPr lang="en-US" altLang="en-US"/>
              <a:t>“I did not have sexual relations with that woman – Ms. Lewisnki.” (Bill Clinton)</a:t>
            </a:r>
          </a:p>
          <a:p>
            <a:r>
              <a:rPr lang="en-US" altLang="en-US"/>
              <a:t>“Do as I say, not as I do”.</a:t>
            </a:r>
          </a:p>
          <a:p>
            <a:r>
              <a:rPr lang="en-US" altLang="en-US"/>
              <a:t>The ex-partier: George W. Bush</a:t>
            </a:r>
          </a:p>
          <a:p>
            <a:r>
              <a:rPr lang="en-US" altLang="en-US"/>
              <a:t>We are all hypocrites: we just vary by degree (and admission)</a:t>
            </a:r>
          </a:p>
          <a:p>
            <a:r>
              <a:rPr lang="en-US" altLang="en-US"/>
              <a:t>24 Fallacies in book</a:t>
            </a:r>
          </a:p>
        </p:txBody>
      </p:sp>
    </p:spTree>
    <p:extLst>
      <p:ext uri="{BB962C8B-B14F-4D97-AF65-F5344CB8AC3E}">
        <p14:creationId xmlns:p14="http://schemas.microsoft.com/office/powerpoint/2010/main" val="287450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Scale>
                                      <p:cBhvr>
                                        <p:cTn id="7" dur="1000" decel="50000" fill="hold">
                                          <p:stCondLst>
                                            <p:cond delay="0"/>
                                          </p:stCondLst>
                                        </p:cTn>
                                        <p:tgtEl>
                                          <p:spTgt spid="20070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0707">
                                            <p:txEl>
                                              <p:pRg st="0" end="0"/>
                                            </p:txEl>
                                          </p:spTgt>
                                        </p:tgtEl>
                                        <p:attrNameLst>
                                          <p:attrName>ppt_x</p:attrName>
                                          <p:attrName>ppt_y</p:attrName>
                                        </p:attrNameLst>
                                      </p:cBhvr>
                                    </p:animMotion>
                                    <p:animEffect transition="in" filter="fade">
                                      <p:cBhvr>
                                        <p:cTn id="9" dur="1000"/>
                                        <p:tgtEl>
                                          <p:spTgt spid="2007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200707">
                                            <p:txEl>
                                              <p:pRg st="1" end="1"/>
                                            </p:txEl>
                                          </p:spTgt>
                                        </p:tgtEl>
                                        <p:attrNameLst>
                                          <p:attrName>style.visibility</p:attrName>
                                        </p:attrNameLst>
                                      </p:cBhvr>
                                      <p:to>
                                        <p:strVal val="visible"/>
                                      </p:to>
                                    </p:set>
                                    <p:animEffect transition="in" filter="fade">
                                      <p:cBhvr>
                                        <p:cTn id="14" dur="800" decel="100000"/>
                                        <p:tgtEl>
                                          <p:spTgt spid="200707">
                                            <p:txEl>
                                              <p:pRg st="1" end="1"/>
                                            </p:txEl>
                                          </p:spTgt>
                                        </p:tgtEl>
                                      </p:cBhvr>
                                    </p:animEffect>
                                    <p:anim calcmode="lin" valueType="num">
                                      <p:cBhvr>
                                        <p:cTn id="15" dur="800" decel="100000" fill="hold"/>
                                        <p:tgtEl>
                                          <p:spTgt spid="200707">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200707">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200707">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00707">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0070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200707">
                                            <p:txEl>
                                              <p:pRg st="2" end="2"/>
                                            </p:txEl>
                                          </p:spTgt>
                                        </p:tgtEl>
                                        <p:attrNameLst>
                                          <p:attrName>style.visibility</p:attrName>
                                        </p:attrNameLst>
                                      </p:cBhvr>
                                      <p:to>
                                        <p:strVal val="visible"/>
                                      </p:to>
                                    </p:set>
                                    <p:animEffect transition="in" filter="fade">
                                      <p:cBhvr>
                                        <p:cTn id="24" dur="1000"/>
                                        <p:tgtEl>
                                          <p:spTgt spid="200707">
                                            <p:txEl>
                                              <p:pRg st="2" end="2"/>
                                            </p:txEl>
                                          </p:spTgt>
                                        </p:tgtEl>
                                      </p:cBhvr>
                                    </p:animEffect>
                                    <p:anim calcmode="lin" valueType="num">
                                      <p:cBhvr>
                                        <p:cTn id="25" dur="10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007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nodeType="clickEffect">
                                  <p:stCondLst>
                                    <p:cond delay="0"/>
                                  </p:stCondLst>
                                  <p:childTnLst>
                                    <p:set>
                                      <p:cBhvr>
                                        <p:cTn id="30" dur="1" fill="hold">
                                          <p:stCondLst>
                                            <p:cond delay="0"/>
                                          </p:stCondLst>
                                        </p:cTn>
                                        <p:tgtEl>
                                          <p:spTgt spid="200707">
                                            <p:txEl>
                                              <p:pRg st="3" end="3"/>
                                            </p:txEl>
                                          </p:spTgt>
                                        </p:tgtEl>
                                        <p:attrNameLst>
                                          <p:attrName>style.visibility</p:attrName>
                                        </p:attrNameLst>
                                      </p:cBhvr>
                                      <p:to>
                                        <p:strVal val="visible"/>
                                      </p:to>
                                    </p:set>
                                    <p:animEffect transition="in" filter="fade">
                                      <p:cBhvr>
                                        <p:cTn id="31" dur="800" decel="100000"/>
                                        <p:tgtEl>
                                          <p:spTgt spid="200707">
                                            <p:txEl>
                                              <p:pRg st="3" end="3"/>
                                            </p:txEl>
                                          </p:spTgt>
                                        </p:tgtEl>
                                      </p:cBhvr>
                                    </p:animEffect>
                                    <p:anim calcmode="lin" valueType="num">
                                      <p:cBhvr>
                                        <p:cTn id="32" dur="800" decel="100000" fill="hold"/>
                                        <p:tgtEl>
                                          <p:spTgt spid="200707">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00707">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00707">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0707">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070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200707">
                                            <p:txEl>
                                              <p:pRg st="4" end="4"/>
                                            </p:txEl>
                                          </p:spTgt>
                                        </p:tgtEl>
                                        <p:attrNameLst>
                                          <p:attrName>style.visibility</p:attrName>
                                        </p:attrNameLst>
                                      </p:cBhvr>
                                      <p:to>
                                        <p:strVal val="visible"/>
                                      </p:to>
                                    </p:set>
                                    <p:animEffect transition="in" filter="fade">
                                      <p:cBhvr>
                                        <p:cTn id="41" dur="800" decel="100000"/>
                                        <p:tgtEl>
                                          <p:spTgt spid="200707">
                                            <p:txEl>
                                              <p:pRg st="4" end="4"/>
                                            </p:txEl>
                                          </p:spTgt>
                                        </p:tgtEl>
                                      </p:cBhvr>
                                    </p:animEffect>
                                    <p:anim calcmode="lin" valueType="num">
                                      <p:cBhvr>
                                        <p:cTn id="42" dur="800" decel="100000" fill="hold"/>
                                        <p:tgtEl>
                                          <p:spTgt spid="200707">
                                            <p:txEl>
                                              <p:pRg st="4" end="4"/>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200707">
                                            <p:txEl>
                                              <p:pRg st="4" end="4"/>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200707">
                                            <p:txEl>
                                              <p:pRg st="4" end="4"/>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0707">
                                            <p:txEl>
                                              <p:pRg st="4" end="4"/>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070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200707">
                                            <p:txEl>
                                              <p:pRg st="5" end="5"/>
                                            </p:txEl>
                                          </p:spTgt>
                                        </p:tgtEl>
                                        <p:attrNameLst>
                                          <p:attrName>style.visibility</p:attrName>
                                        </p:attrNameLst>
                                      </p:cBhvr>
                                      <p:to>
                                        <p:strVal val="visible"/>
                                      </p:to>
                                    </p:set>
                                    <p:animEffect transition="in" filter="fade">
                                      <p:cBhvr>
                                        <p:cTn id="51" dur="800" decel="100000"/>
                                        <p:tgtEl>
                                          <p:spTgt spid="200707">
                                            <p:txEl>
                                              <p:pRg st="5" end="5"/>
                                            </p:txEl>
                                          </p:spTgt>
                                        </p:tgtEl>
                                      </p:cBhvr>
                                    </p:animEffect>
                                    <p:anim calcmode="lin" valueType="num">
                                      <p:cBhvr>
                                        <p:cTn id="52" dur="800" decel="100000" fill="hold"/>
                                        <p:tgtEl>
                                          <p:spTgt spid="200707">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200707">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200707">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00707">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0070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1731" name="Rectangle 3"/>
          <p:cNvSpPr>
            <a:spLocks noGrp="1" noChangeArrowheads="1"/>
          </p:cNvSpPr>
          <p:nvPr>
            <p:ph type="body" idx="1"/>
          </p:nvPr>
        </p:nvSpPr>
        <p:spPr/>
        <p:txBody>
          <a:bodyPr/>
          <a:lstStyle/>
          <a:p>
            <a:pPr>
              <a:lnSpc>
                <a:spcPct val="80000"/>
              </a:lnSpc>
            </a:pPr>
            <a:r>
              <a:rPr lang="en-US" altLang="en-US" sz="2000" u="sng">
                <a:effectLst/>
              </a:rPr>
              <a:t>Ad Hoc Rescue</a:t>
            </a:r>
          </a:p>
          <a:p>
            <a:pPr>
              <a:lnSpc>
                <a:spcPct val="80000"/>
              </a:lnSpc>
            </a:pPr>
            <a:r>
              <a:rPr lang="en-US" altLang="en-US" sz="2000">
                <a:effectLst/>
              </a:rPr>
              <a:t>The term ad hoc is Latin and literally means “for this purpose.” It involves the addition of more premises in the attempt to save a particular belief or position</a:t>
            </a:r>
          </a:p>
          <a:p>
            <a:pPr>
              <a:lnSpc>
                <a:spcPct val="80000"/>
              </a:lnSpc>
            </a:pPr>
            <a:r>
              <a:rPr lang="en-US" altLang="en-US" sz="2000">
                <a:effectLst/>
              </a:rPr>
              <a:t>BETTY: If you take this herbal medicine for fourteen days, it will cure your migraine headaches.</a:t>
            </a:r>
          </a:p>
          <a:p>
            <a:pPr>
              <a:lnSpc>
                <a:spcPct val="80000"/>
              </a:lnSpc>
            </a:pPr>
            <a:r>
              <a:rPr lang="en-US" altLang="en-US" sz="2000">
                <a:effectLst/>
              </a:rPr>
              <a:t>JOE: I took your advice, Betty, but I still had several migraines in the past two weeks.</a:t>
            </a:r>
          </a:p>
          <a:p>
            <a:pPr>
              <a:lnSpc>
                <a:spcPct val="80000"/>
              </a:lnSpc>
            </a:pPr>
            <a:r>
              <a:rPr lang="en-US" altLang="en-US" sz="2000">
                <a:effectLst/>
              </a:rPr>
              <a:t>BETTY: Did you take it exactly as prescribed?</a:t>
            </a:r>
          </a:p>
          <a:p>
            <a:pPr>
              <a:lnSpc>
                <a:spcPct val="80000"/>
              </a:lnSpc>
            </a:pPr>
            <a:r>
              <a:rPr lang="en-US" altLang="en-US" sz="2000">
                <a:effectLst/>
              </a:rPr>
              <a:t>JOE: Yes, I did.</a:t>
            </a:r>
          </a:p>
          <a:p>
            <a:pPr>
              <a:lnSpc>
                <a:spcPct val="80000"/>
              </a:lnSpc>
            </a:pPr>
            <a:r>
              <a:rPr lang="en-US" altLang="en-US" sz="2000">
                <a:effectLst/>
              </a:rPr>
              <a:t>BETTY: Well, then, it must have been expired.</a:t>
            </a:r>
          </a:p>
          <a:p>
            <a:pPr>
              <a:lnSpc>
                <a:spcPct val="80000"/>
              </a:lnSpc>
            </a:pPr>
            <a:r>
              <a:rPr lang="en-US" altLang="en-US" sz="2000">
                <a:effectLst/>
              </a:rPr>
              <a:t>JOE: No, it says on the box that it doesn’t expire for another two years.</a:t>
            </a:r>
          </a:p>
          <a:p>
            <a:pPr>
              <a:lnSpc>
                <a:spcPct val="80000"/>
              </a:lnSpc>
            </a:pPr>
            <a:r>
              <a:rPr lang="en-US" altLang="en-US" sz="2000">
                <a:effectLst/>
              </a:rPr>
              <a:t>BETTY: Okay. Then, I suppose you picked the wrong brand name.</a:t>
            </a:r>
          </a:p>
          <a:p>
            <a:pPr>
              <a:lnSpc>
                <a:spcPct val="80000"/>
              </a:lnSpc>
            </a:pPr>
            <a:r>
              <a:rPr lang="en-US" altLang="en-US" sz="2000">
                <a:effectLst/>
              </a:rPr>
              <a:t>JOE: But this is the brand you told me to buy.</a:t>
            </a:r>
          </a:p>
          <a:p>
            <a:pPr>
              <a:lnSpc>
                <a:spcPct val="80000"/>
              </a:lnSpc>
            </a:pPr>
            <a:r>
              <a:rPr lang="en-US" altLang="en-US" sz="2000">
                <a:effectLst/>
              </a:rPr>
              <a:t>BETTY: Ah, then perhaps the company produced a low-dosage batch by mistake; that must be it.</a:t>
            </a:r>
          </a:p>
        </p:txBody>
      </p:sp>
    </p:spTree>
    <p:extLst>
      <p:ext uri="{BB962C8B-B14F-4D97-AF65-F5344CB8AC3E}">
        <p14:creationId xmlns:p14="http://schemas.microsoft.com/office/powerpoint/2010/main" val="61456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p:cTn id="7" dur="500" fill="hold"/>
                                        <p:tgtEl>
                                          <p:spTgt spid="2017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17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17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17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17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01731">
                                            <p:txEl>
                                              <p:pRg st="1" end="1"/>
                                            </p:txEl>
                                          </p:spTgt>
                                        </p:tgtEl>
                                        <p:attrNameLst>
                                          <p:attrName>style.visibility</p:attrName>
                                        </p:attrNameLst>
                                      </p:cBhvr>
                                      <p:to>
                                        <p:strVal val="visible"/>
                                      </p:to>
                                    </p:set>
                                    <p:animScale>
                                      <p:cBhvr>
                                        <p:cTn id="16" dur="1000" decel="50000" fill="hold">
                                          <p:stCondLst>
                                            <p:cond delay="0"/>
                                          </p:stCondLst>
                                        </p:cTn>
                                        <p:tgtEl>
                                          <p:spTgt spid="2017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1731">
                                            <p:txEl>
                                              <p:pRg st="1" end="1"/>
                                            </p:txEl>
                                          </p:spTgt>
                                        </p:tgtEl>
                                        <p:attrNameLst>
                                          <p:attrName>ppt_x</p:attrName>
                                          <p:attrName>ppt_y</p:attrName>
                                        </p:attrNameLst>
                                      </p:cBhvr>
                                    </p:animMotion>
                                    <p:animEffect transition="in" filter="fade">
                                      <p:cBhvr>
                                        <p:cTn id="18" dur="1000"/>
                                        <p:tgtEl>
                                          <p:spTgt spid="201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201731">
                                            <p:txEl>
                                              <p:pRg st="2" end="2"/>
                                            </p:txEl>
                                          </p:spTgt>
                                        </p:tgtEl>
                                        <p:attrNameLst>
                                          <p:attrName>style.visibility</p:attrName>
                                        </p:attrNameLst>
                                      </p:cBhvr>
                                      <p:to>
                                        <p:strVal val="visible"/>
                                      </p:to>
                                    </p:set>
                                    <p:animEffect transition="in" filter="fade">
                                      <p:cBhvr>
                                        <p:cTn id="23" dur="800" decel="100000"/>
                                        <p:tgtEl>
                                          <p:spTgt spid="201731">
                                            <p:txEl>
                                              <p:pRg st="2" end="2"/>
                                            </p:txEl>
                                          </p:spTgt>
                                        </p:tgtEl>
                                      </p:cBhvr>
                                    </p:animEffect>
                                    <p:anim calcmode="lin" valueType="num">
                                      <p:cBhvr>
                                        <p:cTn id="24" dur="800" decel="100000" fill="hold"/>
                                        <p:tgtEl>
                                          <p:spTgt spid="201731">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01731">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01731">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01731">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0173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201731">
                                            <p:txEl>
                                              <p:pRg st="3" end="3"/>
                                            </p:txEl>
                                          </p:spTgt>
                                        </p:tgtEl>
                                        <p:attrNameLst>
                                          <p:attrName>style.visibility</p:attrName>
                                        </p:attrNameLst>
                                      </p:cBhvr>
                                      <p:to>
                                        <p:strVal val="visible"/>
                                      </p:to>
                                    </p:set>
                                    <p:animScale>
                                      <p:cBhvr>
                                        <p:cTn id="33" dur="1000" decel="50000" fill="hold">
                                          <p:stCondLst>
                                            <p:cond delay="0"/>
                                          </p:stCondLst>
                                        </p:cTn>
                                        <p:tgtEl>
                                          <p:spTgt spid="20173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01731">
                                            <p:txEl>
                                              <p:pRg st="3" end="3"/>
                                            </p:txEl>
                                          </p:spTgt>
                                        </p:tgtEl>
                                        <p:attrNameLst>
                                          <p:attrName>ppt_x</p:attrName>
                                          <p:attrName>ppt_y</p:attrName>
                                        </p:attrNameLst>
                                      </p:cBhvr>
                                    </p:animMotion>
                                    <p:animEffect transition="in" filter="fade">
                                      <p:cBhvr>
                                        <p:cTn id="35" dur="1000"/>
                                        <p:tgtEl>
                                          <p:spTgt spid="201731">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nodeType="clickEffect">
                                  <p:stCondLst>
                                    <p:cond delay="0"/>
                                  </p:stCondLst>
                                  <p:childTnLst>
                                    <p:set>
                                      <p:cBhvr>
                                        <p:cTn id="39" dur="1" fill="hold">
                                          <p:stCondLst>
                                            <p:cond delay="0"/>
                                          </p:stCondLst>
                                        </p:cTn>
                                        <p:tgtEl>
                                          <p:spTgt spid="201731">
                                            <p:txEl>
                                              <p:pRg st="4" end="4"/>
                                            </p:txEl>
                                          </p:spTgt>
                                        </p:tgtEl>
                                        <p:attrNameLst>
                                          <p:attrName>style.visibility</p:attrName>
                                        </p:attrNameLst>
                                      </p:cBhvr>
                                      <p:to>
                                        <p:strVal val="visible"/>
                                      </p:to>
                                    </p:set>
                                    <p:animEffect transition="in" filter="fade">
                                      <p:cBhvr>
                                        <p:cTn id="40" dur="800" decel="100000"/>
                                        <p:tgtEl>
                                          <p:spTgt spid="201731">
                                            <p:txEl>
                                              <p:pRg st="4" end="4"/>
                                            </p:txEl>
                                          </p:spTgt>
                                        </p:tgtEl>
                                      </p:cBhvr>
                                    </p:animEffect>
                                    <p:anim calcmode="lin" valueType="num">
                                      <p:cBhvr>
                                        <p:cTn id="41" dur="800" decel="100000" fill="hold"/>
                                        <p:tgtEl>
                                          <p:spTgt spid="201731">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201731">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201731">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01731">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0173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201731">
                                            <p:txEl>
                                              <p:pRg st="5" end="5"/>
                                            </p:txEl>
                                          </p:spTgt>
                                        </p:tgtEl>
                                        <p:attrNameLst>
                                          <p:attrName>style.visibility</p:attrName>
                                        </p:attrNameLst>
                                      </p:cBhvr>
                                      <p:to>
                                        <p:strVal val="visible"/>
                                      </p:to>
                                    </p:set>
                                    <p:animScale>
                                      <p:cBhvr>
                                        <p:cTn id="50" dur="1000" decel="50000" fill="hold">
                                          <p:stCondLst>
                                            <p:cond delay="0"/>
                                          </p:stCondLst>
                                        </p:cTn>
                                        <p:tgtEl>
                                          <p:spTgt spid="20173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01731">
                                            <p:txEl>
                                              <p:pRg st="5" end="5"/>
                                            </p:txEl>
                                          </p:spTgt>
                                        </p:tgtEl>
                                        <p:attrNameLst>
                                          <p:attrName>ppt_x</p:attrName>
                                          <p:attrName>ppt_y</p:attrName>
                                        </p:attrNameLst>
                                      </p:cBhvr>
                                    </p:animMotion>
                                    <p:animEffect transition="in" filter="fade">
                                      <p:cBhvr>
                                        <p:cTn id="52" dur="1000"/>
                                        <p:tgtEl>
                                          <p:spTgt spid="201731">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201731">
                                            <p:txEl>
                                              <p:pRg st="6" end="6"/>
                                            </p:txEl>
                                          </p:spTgt>
                                        </p:tgtEl>
                                        <p:attrNameLst>
                                          <p:attrName>style.visibility</p:attrName>
                                        </p:attrNameLst>
                                      </p:cBhvr>
                                      <p:to>
                                        <p:strVal val="visible"/>
                                      </p:to>
                                    </p:set>
                                    <p:animEffect transition="in" filter="fade">
                                      <p:cBhvr>
                                        <p:cTn id="57" dur="800" decel="100000"/>
                                        <p:tgtEl>
                                          <p:spTgt spid="201731">
                                            <p:txEl>
                                              <p:pRg st="6" end="6"/>
                                            </p:txEl>
                                          </p:spTgt>
                                        </p:tgtEl>
                                      </p:cBhvr>
                                    </p:animEffect>
                                    <p:anim calcmode="lin" valueType="num">
                                      <p:cBhvr>
                                        <p:cTn id="58" dur="800" decel="100000" fill="hold"/>
                                        <p:tgtEl>
                                          <p:spTgt spid="201731">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01731">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01731">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1731">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1731">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nodeType="clickEffect">
                                  <p:stCondLst>
                                    <p:cond delay="0"/>
                                  </p:stCondLst>
                                  <p:childTnLst>
                                    <p:set>
                                      <p:cBhvr>
                                        <p:cTn id="66" dur="1" fill="hold">
                                          <p:stCondLst>
                                            <p:cond delay="0"/>
                                          </p:stCondLst>
                                        </p:cTn>
                                        <p:tgtEl>
                                          <p:spTgt spid="201731">
                                            <p:txEl>
                                              <p:pRg st="7" end="7"/>
                                            </p:txEl>
                                          </p:spTgt>
                                        </p:tgtEl>
                                        <p:attrNameLst>
                                          <p:attrName>style.visibility</p:attrName>
                                        </p:attrNameLst>
                                      </p:cBhvr>
                                      <p:to>
                                        <p:strVal val="visible"/>
                                      </p:to>
                                    </p:set>
                                    <p:animScale>
                                      <p:cBhvr>
                                        <p:cTn id="67" dur="1000" decel="50000" fill="hold">
                                          <p:stCondLst>
                                            <p:cond delay="0"/>
                                          </p:stCondLst>
                                        </p:cTn>
                                        <p:tgtEl>
                                          <p:spTgt spid="20173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01731">
                                            <p:txEl>
                                              <p:pRg st="7" end="7"/>
                                            </p:txEl>
                                          </p:spTgt>
                                        </p:tgtEl>
                                        <p:attrNameLst>
                                          <p:attrName>ppt_x</p:attrName>
                                          <p:attrName>ppt_y</p:attrName>
                                        </p:attrNameLst>
                                      </p:cBhvr>
                                    </p:animMotion>
                                    <p:animEffect transition="in" filter="fade">
                                      <p:cBhvr>
                                        <p:cTn id="69" dur="1000"/>
                                        <p:tgtEl>
                                          <p:spTgt spid="201731">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0" presetClass="entr" presetSubtype="0" fill="hold" nodeType="clickEffect">
                                  <p:stCondLst>
                                    <p:cond delay="0"/>
                                  </p:stCondLst>
                                  <p:childTnLst>
                                    <p:set>
                                      <p:cBhvr>
                                        <p:cTn id="73" dur="1" fill="hold">
                                          <p:stCondLst>
                                            <p:cond delay="0"/>
                                          </p:stCondLst>
                                        </p:cTn>
                                        <p:tgtEl>
                                          <p:spTgt spid="201731">
                                            <p:txEl>
                                              <p:pRg st="8" end="8"/>
                                            </p:txEl>
                                          </p:spTgt>
                                        </p:tgtEl>
                                        <p:attrNameLst>
                                          <p:attrName>style.visibility</p:attrName>
                                        </p:attrNameLst>
                                      </p:cBhvr>
                                      <p:to>
                                        <p:strVal val="visible"/>
                                      </p:to>
                                    </p:set>
                                    <p:animEffect transition="in" filter="fade">
                                      <p:cBhvr>
                                        <p:cTn id="74" dur="800" decel="100000"/>
                                        <p:tgtEl>
                                          <p:spTgt spid="201731">
                                            <p:txEl>
                                              <p:pRg st="8" end="8"/>
                                            </p:txEl>
                                          </p:spTgt>
                                        </p:tgtEl>
                                      </p:cBhvr>
                                    </p:animEffect>
                                    <p:anim calcmode="lin" valueType="num">
                                      <p:cBhvr>
                                        <p:cTn id="75" dur="800" decel="100000" fill="hold"/>
                                        <p:tgtEl>
                                          <p:spTgt spid="201731">
                                            <p:txEl>
                                              <p:pRg st="8" end="8"/>
                                            </p:txEl>
                                          </p:spTgt>
                                        </p:tgtEl>
                                        <p:attrNameLst>
                                          <p:attrName>style.rotation</p:attrName>
                                        </p:attrNameLst>
                                      </p:cBhvr>
                                      <p:tavLst>
                                        <p:tav tm="0">
                                          <p:val>
                                            <p:fltVal val="-90"/>
                                          </p:val>
                                        </p:tav>
                                        <p:tav tm="100000">
                                          <p:val>
                                            <p:fltVal val="0"/>
                                          </p:val>
                                        </p:tav>
                                      </p:tavLst>
                                    </p:anim>
                                    <p:anim calcmode="lin" valueType="num">
                                      <p:cBhvr>
                                        <p:cTn id="76" dur="800" decel="100000" fill="hold"/>
                                        <p:tgtEl>
                                          <p:spTgt spid="201731">
                                            <p:txEl>
                                              <p:pRg st="8" end="8"/>
                                            </p:txEl>
                                          </p:spTgt>
                                        </p:tgtEl>
                                        <p:attrNameLst>
                                          <p:attrName>ppt_x</p:attrName>
                                        </p:attrNameLst>
                                      </p:cBhvr>
                                      <p:tavLst>
                                        <p:tav tm="0">
                                          <p:val>
                                            <p:strVal val="#ppt_x+0.4"/>
                                          </p:val>
                                        </p:tav>
                                        <p:tav tm="100000">
                                          <p:val>
                                            <p:strVal val="#ppt_x-0.05"/>
                                          </p:val>
                                        </p:tav>
                                      </p:tavLst>
                                    </p:anim>
                                    <p:anim calcmode="lin" valueType="num">
                                      <p:cBhvr>
                                        <p:cTn id="77" dur="800" decel="100000" fill="hold"/>
                                        <p:tgtEl>
                                          <p:spTgt spid="201731">
                                            <p:txEl>
                                              <p:pRg st="8" end="8"/>
                                            </p:txEl>
                                          </p:spTgt>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201731">
                                            <p:txEl>
                                              <p:pRg st="8" end="8"/>
                                            </p:txEl>
                                          </p:spTgt>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20173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52" presetClass="entr" presetSubtype="0" fill="hold" nodeType="clickEffect">
                                  <p:stCondLst>
                                    <p:cond delay="0"/>
                                  </p:stCondLst>
                                  <p:childTnLst>
                                    <p:set>
                                      <p:cBhvr>
                                        <p:cTn id="83" dur="1" fill="hold">
                                          <p:stCondLst>
                                            <p:cond delay="0"/>
                                          </p:stCondLst>
                                        </p:cTn>
                                        <p:tgtEl>
                                          <p:spTgt spid="201731">
                                            <p:txEl>
                                              <p:pRg st="9" end="9"/>
                                            </p:txEl>
                                          </p:spTgt>
                                        </p:tgtEl>
                                        <p:attrNameLst>
                                          <p:attrName>style.visibility</p:attrName>
                                        </p:attrNameLst>
                                      </p:cBhvr>
                                      <p:to>
                                        <p:strVal val="visible"/>
                                      </p:to>
                                    </p:set>
                                    <p:animScale>
                                      <p:cBhvr>
                                        <p:cTn id="84" dur="1000" decel="50000" fill="hold">
                                          <p:stCondLst>
                                            <p:cond delay="0"/>
                                          </p:stCondLst>
                                        </p:cTn>
                                        <p:tgtEl>
                                          <p:spTgt spid="201731">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01731">
                                            <p:txEl>
                                              <p:pRg st="9" end="9"/>
                                            </p:txEl>
                                          </p:spTgt>
                                        </p:tgtEl>
                                        <p:attrNameLst>
                                          <p:attrName>ppt_x</p:attrName>
                                          <p:attrName>ppt_y</p:attrName>
                                        </p:attrNameLst>
                                      </p:cBhvr>
                                    </p:animMotion>
                                    <p:animEffect transition="in" filter="fade">
                                      <p:cBhvr>
                                        <p:cTn id="86" dur="1000"/>
                                        <p:tgtEl>
                                          <p:spTgt spid="201731">
                                            <p:txEl>
                                              <p:pRg st="9" end="9"/>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0" presetClass="entr" presetSubtype="0" fill="hold" nodeType="clickEffect">
                                  <p:stCondLst>
                                    <p:cond delay="0"/>
                                  </p:stCondLst>
                                  <p:childTnLst>
                                    <p:set>
                                      <p:cBhvr>
                                        <p:cTn id="90" dur="1" fill="hold">
                                          <p:stCondLst>
                                            <p:cond delay="0"/>
                                          </p:stCondLst>
                                        </p:cTn>
                                        <p:tgtEl>
                                          <p:spTgt spid="201731">
                                            <p:txEl>
                                              <p:pRg st="10" end="10"/>
                                            </p:txEl>
                                          </p:spTgt>
                                        </p:tgtEl>
                                        <p:attrNameLst>
                                          <p:attrName>style.visibility</p:attrName>
                                        </p:attrNameLst>
                                      </p:cBhvr>
                                      <p:to>
                                        <p:strVal val="visible"/>
                                      </p:to>
                                    </p:set>
                                    <p:animEffect transition="in" filter="fade">
                                      <p:cBhvr>
                                        <p:cTn id="91" dur="800" decel="100000"/>
                                        <p:tgtEl>
                                          <p:spTgt spid="201731">
                                            <p:txEl>
                                              <p:pRg st="10" end="10"/>
                                            </p:txEl>
                                          </p:spTgt>
                                        </p:tgtEl>
                                      </p:cBhvr>
                                    </p:animEffect>
                                    <p:anim calcmode="lin" valueType="num">
                                      <p:cBhvr>
                                        <p:cTn id="92" dur="800" decel="100000" fill="hold"/>
                                        <p:tgtEl>
                                          <p:spTgt spid="201731">
                                            <p:txEl>
                                              <p:pRg st="10" end="10"/>
                                            </p:txEl>
                                          </p:spTgt>
                                        </p:tgtEl>
                                        <p:attrNameLst>
                                          <p:attrName>style.rotation</p:attrName>
                                        </p:attrNameLst>
                                      </p:cBhvr>
                                      <p:tavLst>
                                        <p:tav tm="0">
                                          <p:val>
                                            <p:fltVal val="-90"/>
                                          </p:val>
                                        </p:tav>
                                        <p:tav tm="100000">
                                          <p:val>
                                            <p:fltVal val="0"/>
                                          </p:val>
                                        </p:tav>
                                      </p:tavLst>
                                    </p:anim>
                                    <p:anim calcmode="lin" valueType="num">
                                      <p:cBhvr>
                                        <p:cTn id="93" dur="800" decel="100000" fill="hold"/>
                                        <p:tgtEl>
                                          <p:spTgt spid="201731">
                                            <p:txEl>
                                              <p:pRg st="10" end="10"/>
                                            </p:tx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201731">
                                            <p:txEl>
                                              <p:pRg st="10" end="10"/>
                                            </p:tx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201731">
                                            <p:txEl>
                                              <p:pRg st="10" end="10"/>
                                            </p:tx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201731">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2755" name="Rectangle 3"/>
          <p:cNvSpPr>
            <a:spLocks noGrp="1" noChangeArrowheads="1"/>
          </p:cNvSpPr>
          <p:nvPr>
            <p:ph type="body" idx="1"/>
          </p:nvPr>
        </p:nvSpPr>
        <p:spPr/>
        <p:txBody>
          <a:bodyPr/>
          <a:lstStyle/>
          <a:p>
            <a:pPr>
              <a:lnSpc>
                <a:spcPct val="80000"/>
              </a:lnSpc>
            </a:pPr>
            <a:r>
              <a:rPr lang="en-US" altLang="en-US" sz="2800" u="sng">
                <a:effectLst/>
              </a:rPr>
              <a:t>Ad Hominem</a:t>
            </a:r>
          </a:p>
          <a:p>
            <a:pPr>
              <a:lnSpc>
                <a:spcPct val="80000"/>
              </a:lnSpc>
            </a:pPr>
            <a:r>
              <a:rPr lang="en-US" altLang="en-US" sz="2800">
                <a:effectLst/>
              </a:rPr>
              <a:t>Also be known as the “sticks and stones fallacy.” </a:t>
            </a:r>
          </a:p>
          <a:p>
            <a:pPr>
              <a:lnSpc>
                <a:spcPct val="80000"/>
              </a:lnSpc>
            </a:pPr>
            <a:r>
              <a:rPr lang="en-US" altLang="en-US" sz="2800">
                <a:effectLst/>
              </a:rPr>
              <a:t>The term </a:t>
            </a:r>
            <a:r>
              <a:rPr lang="en-US" altLang="en-US" sz="2800" i="1">
                <a:effectLst/>
              </a:rPr>
              <a:t>ad hominem</a:t>
            </a:r>
            <a:r>
              <a:rPr lang="en-US" altLang="en-US" sz="2800">
                <a:effectLst/>
              </a:rPr>
              <a:t> means “against the man.” An abusive </a:t>
            </a:r>
            <a:r>
              <a:rPr lang="en-US" altLang="en-US" sz="2800" i="1">
                <a:effectLst/>
              </a:rPr>
              <a:t>ad hominem</a:t>
            </a:r>
            <a:r>
              <a:rPr lang="en-US" altLang="en-US" sz="2800">
                <a:effectLst/>
              </a:rPr>
              <a:t> occurs when we lose focus in our analysis and, instead of directing our attack against a person’s argument, focus on irrelevant qualities or characteristics of a person</a:t>
            </a:r>
          </a:p>
          <a:p>
            <a:pPr>
              <a:lnSpc>
                <a:spcPct val="80000"/>
              </a:lnSpc>
            </a:pPr>
            <a:r>
              <a:rPr lang="en-US" altLang="en-US" sz="2800">
                <a:effectLst/>
              </a:rPr>
              <a:t>For example: Why on earth should we read anything written by Plato since it is clear that he was a homosexual?</a:t>
            </a:r>
          </a:p>
          <a:p>
            <a:pPr>
              <a:lnSpc>
                <a:spcPct val="80000"/>
              </a:lnSpc>
            </a:pPr>
            <a:r>
              <a:rPr lang="en-US" altLang="en-US" sz="2800">
                <a:effectLst/>
              </a:rPr>
              <a:t>Jean Chretien example: 1993 Canadian Federal Election</a:t>
            </a:r>
          </a:p>
        </p:txBody>
      </p:sp>
    </p:spTree>
    <p:extLst>
      <p:ext uri="{BB962C8B-B14F-4D97-AF65-F5344CB8AC3E}">
        <p14:creationId xmlns:p14="http://schemas.microsoft.com/office/powerpoint/2010/main" val="207442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p:cTn id="7" dur="500" fill="hold"/>
                                        <p:tgtEl>
                                          <p:spTgt spid="2027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275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27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27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275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02755">
                                            <p:txEl>
                                              <p:pRg st="1" end="1"/>
                                            </p:txEl>
                                          </p:spTgt>
                                        </p:tgtEl>
                                        <p:attrNameLst>
                                          <p:attrName>style.visibility</p:attrName>
                                        </p:attrNameLst>
                                      </p:cBhvr>
                                      <p:to>
                                        <p:strVal val="visible"/>
                                      </p:to>
                                    </p:set>
                                    <p:animScale>
                                      <p:cBhvr>
                                        <p:cTn id="16" dur="1000" decel="50000" fill="hold">
                                          <p:stCondLst>
                                            <p:cond delay="0"/>
                                          </p:stCondLst>
                                        </p:cTn>
                                        <p:tgtEl>
                                          <p:spTgt spid="20275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2755">
                                            <p:txEl>
                                              <p:pRg st="1" end="1"/>
                                            </p:txEl>
                                          </p:spTgt>
                                        </p:tgtEl>
                                        <p:attrNameLst>
                                          <p:attrName>ppt_x</p:attrName>
                                          <p:attrName>ppt_y</p:attrName>
                                        </p:attrNameLst>
                                      </p:cBhvr>
                                    </p:animMotion>
                                    <p:animEffect transition="in" filter="fade">
                                      <p:cBhvr>
                                        <p:cTn id="18" dur="1000"/>
                                        <p:tgtEl>
                                          <p:spTgt spid="20275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202755">
                                            <p:txEl>
                                              <p:pRg st="2" end="2"/>
                                            </p:txEl>
                                          </p:spTgt>
                                        </p:tgtEl>
                                        <p:attrNameLst>
                                          <p:attrName>style.visibility</p:attrName>
                                        </p:attrNameLst>
                                      </p:cBhvr>
                                      <p:to>
                                        <p:strVal val="visible"/>
                                      </p:to>
                                    </p:set>
                                    <p:animScale>
                                      <p:cBhvr>
                                        <p:cTn id="23" dur="1000" decel="50000" fill="hold">
                                          <p:stCondLst>
                                            <p:cond delay="0"/>
                                          </p:stCondLst>
                                        </p:cTn>
                                        <p:tgtEl>
                                          <p:spTgt spid="20275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2755">
                                            <p:txEl>
                                              <p:pRg st="2" end="2"/>
                                            </p:txEl>
                                          </p:spTgt>
                                        </p:tgtEl>
                                        <p:attrNameLst>
                                          <p:attrName>ppt_x</p:attrName>
                                          <p:attrName>ppt_y</p:attrName>
                                        </p:attrNameLst>
                                      </p:cBhvr>
                                    </p:animMotion>
                                    <p:animEffect transition="in" filter="fade">
                                      <p:cBhvr>
                                        <p:cTn id="25" dur="1000"/>
                                        <p:tgtEl>
                                          <p:spTgt spid="20275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202755">
                                            <p:txEl>
                                              <p:pRg st="3" end="3"/>
                                            </p:txEl>
                                          </p:spTgt>
                                        </p:tgtEl>
                                        <p:attrNameLst>
                                          <p:attrName>style.visibility</p:attrName>
                                        </p:attrNameLst>
                                      </p:cBhvr>
                                      <p:to>
                                        <p:strVal val="visible"/>
                                      </p:to>
                                    </p:set>
                                    <p:animEffect transition="in" filter="fade">
                                      <p:cBhvr>
                                        <p:cTn id="30" dur="1000"/>
                                        <p:tgtEl>
                                          <p:spTgt spid="202755">
                                            <p:txEl>
                                              <p:pRg st="3" end="3"/>
                                            </p:txEl>
                                          </p:spTgt>
                                        </p:tgtEl>
                                      </p:cBhvr>
                                    </p:animEffect>
                                    <p:anim calcmode="lin" valueType="num">
                                      <p:cBhvr>
                                        <p:cTn id="31" dur="10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027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02755">
                                            <p:txEl>
                                              <p:pRg st="4" end="4"/>
                                            </p:txEl>
                                          </p:spTgt>
                                        </p:tgtEl>
                                        <p:attrNameLst>
                                          <p:attrName>style.visibility</p:attrName>
                                        </p:attrNameLst>
                                      </p:cBhvr>
                                      <p:to>
                                        <p:strVal val="visible"/>
                                      </p:to>
                                    </p:set>
                                    <p:animEffect transition="in" filter="fade">
                                      <p:cBhvr>
                                        <p:cTn id="37" dur="1000"/>
                                        <p:tgtEl>
                                          <p:spTgt spid="202755">
                                            <p:txEl>
                                              <p:pRg st="4" end="4"/>
                                            </p:txEl>
                                          </p:spTgt>
                                        </p:tgtEl>
                                      </p:cBhvr>
                                    </p:animEffect>
                                    <p:anim calcmode="lin" valueType="num">
                                      <p:cBhvr>
                                        <p:cTn id="38" dur="10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27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3779" name="Rectangle 3"/>
          <p:cNvSpPr>
            <a:spLocks noGrp="1" noChangeArrowheads="1"/>
          </p:cNvSpPr>
          <p:nvPr>
            <p:ph type="body" idx="1"/>
          </p:nvPr>
        </p:nvSpPr>
        <p:spPr/>
        <p:txBody>
          <a:bodyPr/>
          <a:lstStyle/>
          <a:p>
            <a:pPr>
              <a:lnSpc>
                <a:spcPct val="90000"/>
              </a:lnSpc>
            </a:pPr>
            <a:r>
              <a:rPr lang="en-US" altLang="en-US" sz="2400" u="sng">
                <a:effectLst/>
              </a:rPr>
              <a:t>Argumentum ad Ignoratiam</a:t>
            </a:r>
          </a:p>
          <a:p>
            <a:pPr>
              <a:lnSpc>
                <a:spcPct val="90000"/>
              </a:lnSpc>
            </a:pPr>
            <a:r>
              <a:rPr lang="en-US" altLang="en-US" sz="2400">
                <a:effectLst/>
              </a:rPr>
              <a:t>Also referred to as the “argument to ignorance” but could also be called the “burden of proof fallacy” or the “for all you know fallacy” </a:t>
            </a:r>
          </a:p>
          <a:p>
            <a:pPr>
              <a:lnSpc>
                <a:spcPct val="90000"/>
              </a:lnSpc>
            </a:pPr>
            <a:r>
              <a:rPr lang="en-US" altLang="en-US" sz="2400">
                <a:effectLst/>
              </a:rPr>
              <a:t>When this fallacy is committed it is because someone has taken the position that “I’m not absolutely sure it’s false, so it must be true” or “I’m not absolutely sure it’s true, so it must be false.”</a:t>
            </a:r>
          </a:p>
          <a:p>
            <a:pPr>
              <a:lnSpc>
                <a:spcPct val="90000"/>
              </a:lnSpc>
            </a:pPr>
            <a:r>
              <a:rPr lang="en-US" altLang="en-US" sz="2400">
                <a:effectLst/>
              </a:rPr>
              <a:t>If we assume that ghosts or UFOs or psychic abilities exist because it has not been completely proven that they do not exist, we are fallaciously appealing to this kind of reasoning</a:t>
            </a:r>
          </a:p>
        </p:txBody>
      </p:sp>
    </p:spTree>
    <p:extLst>
      <p:ext uri="{BB962C8B-B14F-4D97-AF65-F5344CB8AC3E}">
        <p14:creationId xmlns:p14="http://schemas.microsoft.com/office/powerpoint/2010/main" val="2318777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p:cTn id="7" dur="500" fill="hold"/>
                                        <p:tgtEl>
                                          <p:spTgt spid="2037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37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37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37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37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03779">
                                            <p:txEl>
                                              <p:pRg st="1" end="1"/>
                                            </p:txEl>
                                          </p:spTgt>
                                        </p:tgtEl>
                                        <p:attrNameLst>
                                          <p:attrName>style.visibility</p:attrName>
                                        </p:attrNameLst>
                                      </p:cBhvr>
                                      <p:to>
                                        <p:strVal val="visible"/>
                                      </p:to>
                                    </p:set>
                                    <p:animScale>
                                      <p:cBhvr>
                                        <p:cTn id="16" dur="1000" decel="50000" fill="hold">
                                          <p:stCondLst>
                                            <p:cond delay="0"/>
                                          </p:stCondLst>
                                        </p:cTn>
                                        <p:tgtEl>
                                          <p:spTgt spid="20377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3779">
                                            <p:txEl>
                                              <p:pRg st="1" end="1"/>
                                            </p:txEl>
                                          </p:spTgt>
                                        </p:tgtEl>
                                        <p:attrNameLst>
                                          <p:attrName>ppt_x</p:attrName>
                                          <p:attrName>ppt_y</p:attrName>
                                        </p:attrNameLst>
                                      </p:cBhvr>
                                    </p:animMotion>
                                    <p:animEffect transition="in" filter="fade">
                                      <p:cBhvr>
                                        <p:cTn id="18" dur="1000"/>
                                        <p:tgtEl>
                                          <p:spTgt spid="2037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203779">
                                            <p:txEl>
                                              <p:pRg st="2" end="2"/>
                                            </p:txEl>
                                          </p:spTgt>
                                        </p:tgtEl>
                                        <p:attrNameLst>
                                          <p:attrName>style.visibility</p:attrName>
                                        </p:attrNameLst>
                                      </p:cBhvr>
                                      <p:to>
                                        <p:strVal val="visible"/>
                                      </p:to>
                                    </p:set>
                                    <p:animScale>
                                      <p:cBhvr>
                                        <p:cTn id="23" dur="1000" decel="50000" fill="hold">
                                          <p:stCondLst>
                                            <p:cond delay="0"/>
                                          </p:stCondLst>
                                        </p:cTn>
                                        <p:tgtEl>
                                          <p:spTgt spid="2037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3779">
                                            <p:txEl>
                                              <p:pRg st="2" end="2"/>
                                            </p:txEl>
                                          </p:spTgt>
                                        </p:tgtEl>
                                        <p:attrNameLst>
                                          <p:attrName>ppt_x</p:attrName>
                                          <p:attrName>ppt_y</p:attrName>
                                        </p:attrNameLst>
                                      </p:cBhvr>
                                    </p:animMotion>
                                    <p:animEffect transition="in" filter="fade">
                                      <p:cBhvr>
                                        <p:cTn id="25" dur="1000"/>
                                        <p:tgtEl>
                                          <p:spTgt spid="20377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203779">
                                            <p:txEl>
                                              <p:pRg st="3" end="3"/>
                                            </p:txEl>
                                          </p:spTgt>
                                        </p:tgtEl>
                                        <p:attrNameLst>
                                          <p:attrName>style.visibility</p:attrName>
                                        </p:attrNameLst>
                                      </p:cBhvr>
                                      <p:to>
                                        <p:strVal val="visible"/>
                                      </p:to>
                                    </p:set>
                                    <p:animEffect transition="in" filter="fade">
                                      <p:cBhvr>
                                        <p:cTn id="30" dur="1000"/>
                                        <p:tgtEl>
                                          <p:spTgt spid="203779">
                                            <p:txEl>
                                              <p:pRg st="3" end="3"/>
                                            </p:txEl>
                                          </p:spTgt>
                                        </p:tgtEl>
                                      </p:cBhvr>
                                    </p:animEffect>
                                    <p:anim calcmode="lin" valueType="num">
                                      <p:cBhvr>
                                        <p:cTn id="31" dur="10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037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ltLang="en-US" sz="3600"/>
              <a:t>The ABC’s of Critical Thinking</a:t>
            </a:r>
          </a:p>
        </p:txBody>
      </p:sp>
      <p:sp>
        <p:nvSpPr>
          <p:cNvPr id="15363" name="Rectangle 3"/>
          <p:cNvSpPr>
            <a:spLocks noGrp="1" noChangeArrowheads="1"/>
          </p:cNvSpPr>
          <p:nvPr>
            <p:ph type="body" idx="1"/>
          </p:nvPr>
        </p:nvSpPr>
        <p:spPr>
          <a:xfrm>
            <a:off x="457200" y="1219200"/>
            <a:ext cx="8229600" cy="5791200"/>
          </a:xfrm>
          <a:noFill/>
          <a:ln/>
        </p:spPr>
        <p:txBody>
          <a:bodyPr/>
          <a:lstStyle/>
          <a:p>
            <a:r>
              <a:rPr lang="en-US" altLang="en-US" sz="3100" dirty="0"/>
              <a:t>Types of Reasoning: Deductive, Inductive, Deductive</a:t>
            </a:r>
          </a:p>
          <a:p>
            <a:r>
              <a:rPr lang="en-US" altLang="en-US" sz="3100" dirty="0"/>
              <a:t>Deductive: </a:t>
            </a:r>
            <a:r>
              <a:rPr lang="en-US" altLang="en-US" sz="3100" i="1" dirty="0"/>
              <a:t>CSI, Law and Order, House</a:t>
            </a:r>
            <a:r>
              <a:rPr lang="en-US" altLang="en-US" sz="3100" dirty="0"/>
              <a:t>, </a:t>
            </a:r>
            <a:r>
              <a:rPr lang="en-US" altLang="en-US" sz="3100" i="1" dirty="0"/>
              <a:t>The Good Doctor</a:t>
            </a:r>
            <a:r>
              <a:rPr lang="en-US" altLang="en-US" sz="3100" dirty="0"/>
              <a:t>, etc.</a:t>
            </a:r>
          </a:p>
          <a:p>
            <a:r>
              <a:rPr lang="en-US" altLang="en-US" sz="3100" dirty="0"/>
              <a:t>Board games: </a:t>
            </a:r>
            <a:r>
              <a:rPr lang="en-US" altLang="en-US" sz="3100" i="1" dirty="0"/>
              <a:t>Clue, Guess Who?</a:t>
            </a:r>
          </a:p>
          <a:p>
            <a:r>
              <a:rPr lang="en-US" altLang="en-US" sz="3100" dirty="0"/>
              <a:t>Father Bridgeman and Senator Donna Grainger</a:t>
            </a:r>
          </a:p>
          <a:p>
            <a:r>
              <a:rPr lang="en-US" altLang="en-US" sz="3100" dirty="0"/>
              <a:t>In deductive reasoning, the conclusion is guaranteed by the premises; it cannot be otherwise</a:t>
            </a:r>
          </a:p>
          <a:p>
            <a:endParaRPr lang="en-US" altLang="en-US" sz="3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Scale>
                                      <p:cBhvr>
                                        <p:cTn id="15"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63">
                                            <p:txEl>
                                              <p:pRg st="1" end="1"/>
                                            </p:txEl>
                                          </p:spTgt>
                                        </p:tgtEl>
                                        <p:attrNameLst>
                                          <p:attrName>ppt_x</p:attrName>
                                          <p:attrName>ppt_y</p:attrName>
                                        </p:attrNameLst>
                                      </p:cBhvr>
                                    </p:animMotion>
                                    <p:animEffect transition="in" filter="fade">
                                      <p:cBhvr>
                                        <p:cTn id="17" dur="10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1000"/>
                                        <p:tgtEl>
                                          <p:spTgt spid="15363">
                                            <p:txEl>
                                              <p:pRg st="2" end="2"/>
                                            </p:txEl>
                                          </p:spTgt>
                                        </p:tgtEl>
                                      </p:cBhvr>
                                    </p:animEffect>
                                    <p:anim calcmode="lin" valueType="num">
                                      <p:cBhvr>
                                        <p:cTn id="23"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Effect transition="in" filter="fade">
                                      <p:cBhvr>
                                        <p:cTn id="29" dur="1000"/>
                                        <p:tgtEl>
                                          <p:spTgt spid="15363">
                                            <p:txEl>
                                              <p:pRg st="3" end="3"/>
                                            </p:txEl>
                                          </p:spTgt>
                                        </p:tgtEl>
                                      </p:cBhvr>
                                    </p:animEffect>
                                    <p:anim calcmode="lin" valueType="num">
                                      <p:cBhvr>
                                        <p:cTn id="30"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36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3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 calcmode="lin" valueType="num">
                                      <p:cBhvr>
                                        <p:cTn id="37" dur="500" fill="hold"/>
                                        <p:tgtEl>
                                          <p:spTgt spid="153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53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53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4803" name="Rectangle 3"/>
          <p:cNvSpPr>
            <a:spLocks noGrp="1" noChangeArrowheads="1"/>
          </p:cNvSpPr>
          <p:nvPr>
            <p:ph type="body" idx="1"/>
          </p:nvPr>
        </p:nvSpPr>
        <p:spPr/>
        <p:txBody>
          <a:bodyPr/>
          <a:lstStyle/>
          <a:p>
            <a:r>
              <a:rPr lang="en-US" altLang="en-US" sz="2800" u="sng">
                <a:effectLst/>
              </a:rPr>
              <a:t>Appeal to Emotions or Force</a:t>
            </a:r>
          </a:p>
          <a:p>
            <a:r>
              <a:rPr lang="en-US" altLang="en-US" sz="2800"/>
              <a:t>Sometimes people use pity in an irrelevant context to justify their beliefs and actions</a:t>
            </a:r>
          </a:p>
          <a:p>
            <a:r>
              <a:rPr lang="en-US" altLang="en-US" sz="2800"/>
              <a:t>On some occasions pity is warranted</a:t>
            </a:r>
          </a:p>
          <a:p>
            <a:r>
              <a:rPr lang="en-US" altLang="en-US" sz="2800"/>
              <a:t>The same is true for force</a:t>
            </a:r>
          </a:p>
          <a:p>
            <a:r>
              <a:rPr lang="en-US" altLang="en-US" sz="2800"/>
              <a:t>You don’t win an argument by taking someone outside and beating them up</a:t>
            </a:r>
          </a:p>
          <a:p>
            <a:r>
              <a:rPr lang="en-US" altLang="en-US" sz="2800"/>
              <a:t>But there are times when all measures have been explored and the only one left is force</a:t>
            </a:r>
          </a:p>
        </p:txBody>
      </p:sp>
    </p:spTree>
    <p:extLst>
      <p:ext uri="{BB962C8B-B14F-4D97-AF65-F5344CB8AC3E}">
        <p14:creationId xmlns:p14="http://schemas.microsoft.com/office/powerpoint/2010/main" val="217877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p:cTn id="7" dur="500" fill="hold"/>
                                        <p:tgtEl>
                                          <p:spTgt spid="2048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48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8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204803">
                                            <p:txEl>
                                              <p:pRg st="1" end="1"/>
                                            </p:txEl>
                                          </p:spTgt>
                                        </p:tgtEl>
                                        <p:attrNameLst>
                                          <p:attrName>style.visibility</p:attrName>
                                        </p:attrNameLst>
                                      </p:cBhvr>
                                      <p:to>
                                        <p:strVal val="visible"/>
                                      </p:to>
                                    </p:set>
                                    <p:animEffect transition="in" filter="fade">
                                      <p:cBhvr>
                                        <p:cTn id="16" dur="800" decel="100000"/>
                                        <p:tgtEl>
                                          <p:spTgt spid="204803">
                                            <p:txEl>
                                              <p:pRg st="1" end="1"/>
                                            </p:txEl>
                                          </p:spTgt>
                                        </p:tgtEl>
                                      </p:cBhvr>
                                    </p:animEffect>
                                    <p:anim calcmode="lin" valueType="num">
                                      <p:cBhvr>
                                        <p:cTn id="17" dur="800" decel="100000" fill="hold"/>
                                        <p:tgtEl>
                                          <p:spTgt spid="20480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0480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0480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480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480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204803">
                                            <p:txEl>
                                              <p:pRg st="2" end="2"/>
                                            </p:txEl>
                                          </p:spTgt>
                                        </p:tgtEl>
                                        <p:attrNameLst>
                                          <p:attrName>style.visibility</p:attrName>
                                        </p:attrNameLst>
                                      </p:cBhvr>
                                      <p:to>
                                        <p:strVal val="visible"/>
                                      </p:to>
                                    </p:set>
                                    <p:animEffect transition="in" filter="fade">
                                      <p:cBhvr>
                                        <p:cTn id="26" dur="1000"/>
                                        <p:tgtEl>
                                          <p:spTgt spid="204803">
                                            <p:txEl>
                                              <p:pRg st="2" end="2"/>
                                            </p:txEl>
                                          </p:spTgt>
                                        </p:tgtEl>
                                      </p:cBhvr>
                                    </p:animEffect>
                                    <p:anim calcmode="lin" valueType="num">
                                      <p:cBhvr>
                                        <p:cTn id="27"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4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04803">
                                            <p:txEl>
                                              <p:pRg st="3" end="3"/>
                                            </p:txEl>
                                          </p:spTgt>
                                        </p:tgtEl>
                                        <p:attrNameLst>
                                          <p:attrName>style.visibility</p:attrName>
                                        </p:attrNameLst>
                                      </p:cBhvr>
                                      <p:to>
                                        <p:strVal val="visible"/>
                                      </p:to>
                                    </p:set>
                                    <p:animEffect transition="in" filter="fade">
                                      <p:cBhvr>
                                        <p:cTn id="33" dur="1000"/>
                                        <p:tgtEl>
                                          <p:spTgt spid="204803">
                                            <p:txEl>
                                              <p:pRg st="3" end="3"/>
                                            </p:txEl>
                                          </p:spTgt>
                                        </p:tgtEl>
                                      </p:cBhvr>
                                    </p:animEffect>
                                    <p:anim calcmode="lin" valueType="num">
                                      <p:cBhvr>
                                        <p:cTn id="34"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04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nodeType="clickEffect">
                                  <p:stCondLst>
                                    <p:cond delay="0"/>
                                  </p:stCondLst>
                                  <p:childTnLst>
                                    <p:set>
                                      <p:cBhvr>
                                        <p:cTn id="39" dur="1" fill="hold">
                                          <p:stCondLst>
                                            <p:cond delay="0"/>
                                          </p:stCondLst>
                                        </p:cTn>
                                        <p:tgtEl>
                                          <p:spTgt spid="204803">
                                            <p:txEl>
                                              <p:pRg st="4" end="4"/>
                                            </p:txEl>
                                          </p:spTgt>
                                        </p:tgtEl>
                                        <p:attrNameLst>
                                          <p:attrName>style.visibility</p:attrName>
                                        </p:attrNameLst>
                                      </p:cBhvr>
                                      <p:to>
                                        <p:strVal val="visible"/>
                                      </p:to>
                                    </p:set>
                                    <p:animEffect transition="in" filter="fade">
                                      <p:cBhvr>
                                        <p:cTn id="40" dur="800" decel="100000"/>
                                        <p:tgtEl>
                                          <p:spTgt spid="204803">
                                            <p:txEl>
                                              <p:pRg st="4" end="4"/>
                                            </p:txEl>
                                          </p:spTgt>
                                        </p:tgtEl>
                                      </p:cBhvr>
                                    </p:animEffect>
                                    <p:anim calcmode="lin" valueType="num">
                                      <p:cBhvr>
                                        <p:cTn id="41" dur="800" decel="100000" fill="hold"/>
                                        <p:tgtEl>
                                          <p:spTgt spid="204803">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204803">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204803">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04803">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0480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204803">
                                            <p:txEl>
                                              <p:pRg st="5" end="5"/>
                                            </p:txEl>
                                          </p:spTgt>
                                        </p:tgtEl>
                                        <p:attrNameLst>
                                          <p:attrName>style.visibility</p:attrName>
                                        </p:attrNameLst>
                                      </p:cBhvr>
                                      <p:to>
                                        <p:strVal val="visible"/>
                                      </p:to>
                                    </p:set>
                                    <p:anim calcmode="lin" valueType="num">
                                      <p:cBhvr>
                                        <p:cTn id="50" dur="1000" fill="hold"/>
                                        <p:tgtEl>
                                          <p:spTgt spid="20480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20480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0480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0480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5827" name="Rectangle 3"/>
          <p:cNvSpPr>
            <a:spLocks noGrp="1" noChangeArrowheads="1"/>
          </p:cNvSpPr>
          <p:nvPr>
            <p:ph type="body" idx="1"/>
          </p:nvPr>
        </p:nvSpPr>
        <p:spPr/>
        <p:txBody>
          <a:bodyPr/>
          <a:lstStyle/>
          <a:p>
            <a:pPr>
              <a:lnSpc>
                <a:spcPct val="90000"/>
              </a:lnSpc>
            </a:pPr>
            <a:r>
              <a:rPr lang="en-US" altLang="en-US" sz="2800" u="sng">
                <a:effectLst/>
              </a:rPr>
              <a:t>Begging the Question</a:t>
            </a:r>
          </a:p>
          <a:p>
            <a:pPr>
              <a:lnSpc>
                <a:spcPct val="90000"/>
              </a:lnSpc>
            </a:pPr>
            <a:r>
              <a:rPr lang="en-US" altLang="en-US" sz="2800">
                <a:effectLst/>
              </a:rPr>
              <a:t>This fallacy is a form of circular reasoning</a:t>
            </a:r>
          </a:p>
          <a:p>
            <a:pPr>
              <a:lnSpc>
                <a:spcPct val="90000"/>
              </a:lnSpc>
            </a:pPr>
            <a:r>
              <a:rPr lang="en-US" altLang="en-US" sz="2800">
                <a:effectLst/>
              </a:rPr>
              <a:t>Begging the question is a fallacy that occurs whenever anyone assumes as a premise what they hope to support as a conclusion</a:t>
            </a:r>
          </a:p>
          <a:p>
            <a:pPr>
              <a:lnSpc>
                <a:spcPct val="90000"/>
              </a:lnSpc>
            </a:pPr>
            <a:r>
              <a:rPr lang="en-US" altLang="en-US" sz="2800">
                <a:effectLst/>
              </a:rPr>
              <a:t>The word of the Bible is true. For it says right in the Bible that it is the word of God, and God would never allow the Bible to contain false information.</a:t>
            </a:r>
          </a:p>
          <a:p>
            <a:pPr>
              <a:lnSpc>
                <a:spcPct val="90000"/>
              </a:lnSpc>
            </a:pPr>
            <a:r>
              <a:rPr lang="en-US" altLang="en-US" sz="2800">
                <a:effectLst/>
              </a:rPr>
              <a:t>Loaded questions, leading the witness, etc.</a:t>
            </a:r>
          </a:p>
          <a:p>
            <a:pPr>
              <a:lnSpc>
                <a:spcPct val="90000"/>
              </a:lnSpc>
            </a:pPr>
            <a:endParaRPr lang="en-US" altLang="en-US" sz="2800">
              <a:effectLst/>
            </a:endParaRPr>
          </a:p>
          <a:p>
            <a:pPr>
              <a:lnSpc>
                <a:spcPct val="90000"/>
              </a:lnSpc>
            </a:pPr>
            <a:endParaRPr lang="en-US" altLang="en-US" sz="2800">
              <a:effectLst/>
            </a:endParaRPr>
          </a:p>
        </p:txBody>
      </p:sp>
    </p:spTree>
    <p:extLst>
      <p:ext uri="{BB962C8B-B14F-4D97-AF65-F5344CB8AC3E}">
        <p14:creationId xmlns:p14="http://schemas.microsoft.com/office/powerpoint/2010/main" val="135340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 fill="hold"/>
                                        <p:tgtEl>
                                          <p:spTgt spid="2058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8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58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8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8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205827">
                                            <p:txEl>
                                              <p:pRg st="1" end="1"/>
                                            </p:txEl>
                                          </p:spTgt>
                                        </p:tgtEl>
                                        <p:attrNameLst>
                                          <p:attrName>style.visibility</p:attrName>
                                        </p:attrNameLst>
                                      </p:cBhvr>
                                      <p:to>
                                        <p:strVal val="visible"/>
                                      </p:to>
                                    </p:set>
                                    <p:animEffect transition="in" filter="fade">
                                      <p:cBhvr>
                                        <p:cTn id="16" dur="800" decel="100000"/>
                                        <p:tgtEl>
                                          <p:spTgt spid="205827">
                                            <p:txEl>
                                              <p:pRg st="1" end="1"/>
                                            </p:txEl>
                                          </p:spTgt>
                                        </p:tgtEl>
                                      </p:cBhvr>
                                    </p:animEffect>
                                    <p:anim calcmode="lin" valueType="num">
                                      <p:cBhvr>
                                        <p:cTn id="17" dur="800" decel="100000" fill="hold"/>
                                        <p:tgtEl>
                                          <p:spTgt spid="205827">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05827">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05827">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5827">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582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205827">
                                            <p:txEl>
                                              <p:pRg st="2" end="2"/>
                                            </p:txEl>
                                          </p:spTgt>
                                        </p:tgtEl>
                                        <p:attrNameLst>
                                          <p:attrName>style.visibility</p:attrName>
                                        </p:attrNameLst>
                                      </p:cBhvr>
                                      <p:to>
                                        <p:strVal val="visible"/>
                                      </p:to>
                                    </p:set>
                                    <p:animEffect transition="in" filter="fade">
                                      <p:cBhvr>
                                        <p:cTn id="26" dur="800" decel="100000"/>
                                        <p:tgtEl>
                                          <p:spTgt spid="205827">
                                            <p:txEl>
                                              <p:pRg st="2" end="2"/>
                                            </p:txEl>
                                          </p:spTgt>
                                        </p:tgtEl>
                                      </p:cBhvr>
                                    </p:animEffect>
                                    <p:anim calcmode="lin" valueType="num">
                                      <p:cBhvr>
                                        <p:cTn id="27" dur="800" decel="100000" fill="hold"/>
                                        <p:tgtEl>
                                          <p:spTgt spid="205827">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205827">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205827">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5827">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58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0" presetClass="entr" presetSubtype="0" fill="hold" nodeType="clickEffect">
                                  <p:stCondLst>
                                    <p:cond delay="0"/>
                                  </p:stCondLst>
                                  <p:childTnLst>
                                    <p:set>
                                      <p:cBhvr>
                                        <p:cTn id="35" dur="1" fill="hold">
                                          <p:stCondLst>
                                            <p:cond delay="0"/>
                                          </p:stCondLst>
                                        </p:cTn>
                                        <p:tgtEl>
                                          <p:spTgt spid="205827">
                                            <p:txEl>
                                              <p:pRg st="3" end="3"/>
                                            </p:txEl>
                                          </p:spTgt>
                                        </p:tgtEl>
                                        <p:attrNameLst>
                                          <p:attrName>style.visibility</p:attrName>
                                        </p:attrNameLst>
                                      </p:cBhvr>
                                      <p:to>
                                        <p:strVal val="visible"/>
                                      </p:to>
                                    </p:set>
                                    <p:animEffect transition="in" filter="fade">
                                      <p:cBhvr>
                                        <p:cTn id="36" dur="800" decel="100000"/>
                                        <p:tgtEl>
                                          <p:spTgt spid="205827">
                                            <p:txEl>
                                              <p:pRg st="3" end="3"/>
                                            </p:txEl>
                                          </p:spTgt>
                                        </p:tgtEl>
                                      </p:cBhvr>
                                    </p:animEffect>
                                    <p:anim calcmode="lin" valueType="num">
                                      <p:cBhvr>
                                        <p:cTn id="37" dur="800" decel="100000" fill="hold"/>
                                        <p:tgtEl>
                                          <p:spTgt spid="205827">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205827">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205827">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05827">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0582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nodeType="clickEffect">
                                  <p:stCondLst>
                                    <p:cond delay="0"/>
                                  </p:stCondLst>
                                  <p:childTnLst>
                                    <p:set>
                                      <p:cBhvr>
                                        <p:cTn id="45" dur="1" fill="hold">
                                          <p:stCondLst>
                                            <p:cond delay="0"/>
                                          </p:stCondLst>
                                        </p:cTn>
                                        <p:tgtEl>
                                          <p:spTgt spid="205827">
                                            <p:txEl>
                                              <p:pRg st="4" end="4"/>
                                            </p:txEl>
                                          </p:spTgt>
                                        </p:tgtEl>
                                        <p:attrNameLst>
                                          <p:attrName>style.visibility</p:attrName>
                                        </p:attrNameLst>
                                      </p:cBhvr>
                                      <p:to>
                                        <p:strVal val="visible"/>
                                      </p:to>
                                    </p:set>
                                    <p:animEffect transition="in" filter="fade">
                                      <p:cBhvr>
                                        <p:cTn id="46" dur="1000"/>
                                        <p:tgtEl>
                                          <p:spTgt spid="205827">
                                            <p:txEl>
                                              <p:pRg st="4" end="4"/>
                                            </p:txEl>
                                          </p:spTgt>
                                        </p:tgtEl>
                                      </p:cBhvr>
                                    </p:animEffect>
                                    <p:anim calcmode="lin" valueType="num">
                                      <p:cBhvr>
                                        <p:cTn id="47" dur="1000" fill="hold"/>
                                        <p:tgtEl>
                                          <p:spTgt spid="205827">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058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6851" name="Rectangle 3"/>
          <p:cNvSpPr>
            <a:spLocks noGrp="1" noChangeArrowheads="1"/>
          </p:cNvSpPr>
          <p:nvPr>
            <p:ph type="body" idx="1"/>
          </p:nvPr>
        </p:nvSpPr>
        <p:spPr/>
        <p:txBody>
          <a:bodyPr/>
          <a:lstStyle/>
          <a:p>
            <a:pPr>
              <a:lnSpc>
                <a:spcPct val="90000"/>
              </a:lnSpc>
            </a:pPr>
            <a:r>
              <a:rPr lang="en-US" altLang="en-US" sz="2400" u="sng">
                <a:effectLst/>
              </a:rPr>
              <a:t>Confirmation Bias</a:t>
            </a:r>
          </a:p>
          <a:p>
            <a:pPr>
              <a:lnSpc>
                <a:spcPct val="90000"/>
              </a:lnSpc>
            </a:pPr>
            <a:r>
              <a:rPr lang="en-US" altLang="en-US" sz="2400">
                <a:effectLst/>
              </a:rPr>
              <a:t>Also could be called the “hammer fallacy” or the “fallacy of selective attention”</a:t>
            </a:r>
          </a:p>
          <a:p>
            <a:pPr>
              <a:lnSpc>
                <a:spcPct val="90000"/>
              </a:lnSpc>
            </a:pPr>
            <a:r>
              <a:rPr lang="en-US" altLang="en-US" sz="2400">
                <a:effectLst/>
              </a:rPr>
              <a:t>In other words, when the only tool you have is a hammer, everything looks like a nail</a:t>
            </a:r>
          </a:p>
          <a:p>
            <a:pPr>
              <a:lnSpc>
                <a:spcPct val="90000"/>
              </a:lnSpc>
            </a:pPr>
            <a:r>
              <a:rPr lang="en-US" altLang="en-US" sz="2400">
                <a:effectLst/>
              </a:rPr>
              <a:t>Very difficult to escape this type of bias</a:t>
            </a:r>
          </a:p>
          <a:p>
            <a:pPr>
              <a:lnSpc>
                <a:spcPct val="90000"/>
              </a:lnSpc>
            </a:pPr>
            <a:r>
              <a:rPr lang="en-US" altLang="en-US" sz="2400">
                <a:effectLst/>
              </a:rPr>
              <a:t>Once we start to see certain aspects of the world in a particular way, it is difficult for us to ignore opposing evidence</a:t>
            </a:r>
          </a:p>
          <a:p>
            <a:pPr>
              <a:lnSpc>
                <a:spcPct val="90000"/>
              </a:lnSpc>
            </a:pPr>
            <a:r>
              <a:rPr lang="en-US" altLang="en-US" sz="2400">
                <a:effectLst/>
              </a:rPr>
              <a:t>This happens in cases where we unjustly make judgments about people because of preconceived ideas</a:t>
            </a:r>
          </a:p>
          <a:p>
            <a:pPr>
              <a:lnSpc>
                <a:spcPct val="90000"/>
              </a:lnSpc>
            </a:pPr>
            <a:r>
              <a:rPr lang="en-US" altLang="en-US" sz="2400">
                <a:effectLst/>
              </a:rPr>
              <a:t>Psychics: pp. 145 – 149 </a:t>
            </a:r>
          </a:p>
        </p:txBody>
      </p:sp>
    </p:spTree>
    <p:extLst>
      <p:ext uri="{BB962C8B-B14F-4D97-AF65-F5344CB8AC3E}">
        <p14:creationId xmlns:p14="http://schemas.microsoft.com/office/powerpoint/2010/main" val="737723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p:cTn id="7" dur="500" fill="hold"/>
                                        <p:tgtEl>
                                          <p:spTgt spid="2068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685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68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68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68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206851">
                                            <p:txEl>
                                              <p:pRg st="1" end="1"/>
                                            </p:txEl>
                                          </p:spTgt>
                                        </p:tgtEl>
                                        <p:attrNameLst>
                                          <p:attrName>style.visibility</p:attrName>
                                        </p:attrNameLst>
                                      </p:cBhvr>
                                      <p:to>
                                        <p:strVal val="visible"/>
                                      </p:to>
                                    </p:set>
                                    <p:animEffect transition="in" filter="fade">
                                      <p:cBhvr>
                                        <p:cTn id="16" dur="1000"/>
                                        <p:tgtEl>
                                          <p:spTgt spid="206851">
                                            <p:txEl>
                                              <p:pRg st="1" end="1"/>
                                            </p:txEl>
                                          </p:spTgt>
                                        </p:tgtEl>
                                      </p:cBhvr>
                                    </p:animEffect>
                                    <p:anim calcmode="lin" valueType="num">
                                      <p:cBhvr>
                                        <p:cTn id="17"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206851">
                                            <p:txEl>
                                              <p:pRg st="2" end="2"/>
                                            </p:txEl>
                                          </p:spTgt>
                                        </p:tgtEl>
                                        <p:attrNameLst>
                                          <p:attrName>style.visibility</p:attrName>
                                        </p:attrNameLst>
                                      </p:cBhvr>
                                      <p:to>
                                        <p:strVal val="visible"/>
                                      </p:to>
                                    </p:set>
                                    <p:animEffect transition="in" filter="fade">
                                      <p:cBhvr>
                                        <p:cTn id="23" dur="1000"/>
                                        <p:tgtEl>
                                          <p:spTgt spid="206851">
                                            <p:txEl>
                                              <p:pRg st="2" end="2"/>
                                            </p:txEl>
                                          </p:spTgt>
                                        </p:tgtEl>
                                      </p:cBhvr>
                                    </p:animEffect>
                                    <p:anim calcmode="lin" valueType="num">
                                      <p:cBhvr>
                                        <p:cTn id="24"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206851">
                                            <p:txEl>
                                              <p:pRg st="3" end="3"/>
                                            </p:txEl>
                                          </p:spTgt>
                                        </p:tgtEl>
                                        <p:attrNameLst>
                                          <p:attrName>style.visibility</p:attrName>
                                        </p:attrNameLst>
                                      </p:cBhvr>
                                      <p:to>
                                        <p:strVal val="visible"/>
                                      </p:to>
                                    </p:set>
                                    <p:animEffect transition="in" filter="fade">
                                      <p:cBhvr>
                                        <p:cTn id="30" dur="800" decel="100000"/>
                                        <p:tgtEl>
                                          <p:spTgt spid="206851">
                                            <p:txEl>
                                              <p:pRg st="3" end="3"/>
                                            </p:txEl>
                                          </p:spTgt>
                                        </p:tgtEl>
                                      </p:cBhvr>
                                    </p:animEffect>
                                    <p:anim calcmode="lin" valueType="num">
                                      <p:cBhvr>
                                        <p:cTn id="31" dur="800" decel="100000" fill="hold"/>
                                        <p:tgtEl>
                                          <p:spTgt spid="206851">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206851">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206851">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06851">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06851">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nodeType="clickEffect">
                                  <p:stCondLst>
                                    <p:cond delay="0"/>
                                  </p:stCondLst>
                                  <p:childTnLst>
                                    <p:set>
                                      <p:cBhvr>
                                        <p:cTn id="39" dur="1" fill="hold">
                                          <p:stCondLst>
                                            <p:cond delay="0"/>
                                          </p:stCondLst>
                                        </p:cTn>
                                        <p:tgtEl>
                                          <p:spTgt spid="206851">
                                            <p:txEl>
                                              <p:pRg st="4" end="4"/>
                                            </p:txEl>
                                          </p:spTgt>
                                        </p:tgtEl>
                                        <p:attrNameLst>
                                          <p:attrName>style.visibility</p:attrName>
                                        </p:attrNameLst>
                                      </p:cBhvr>
                                      <p:to>
                                        <p:strVal val="visible"/>
                                      </p:to>
                                    </p:set>
                                    <p:animEffect transition="in" filter="fade">
                                      <p:cBhvr>
                                        <p:cTn id="40" dur="1000"/>
                                        <p:tgtEl>
                                          <p:spTgt spid="206851">
                                            <p:txEl>
                                              <p:pRg st="4" end="4"/>
                                            </p:txEl>
                                          </p:spTgt>
                                        </p:tgtEl>
                                      </p:cBhvr>
                                    </p:animEffect>
                                    <p:anim calcmode="lin" valueType="num">
                                      <p:cBhvr>
                                        <p:cTn id="41" dur="1000" fill="hold"/>
                                        <p:tgtEl>
                                          <p:spTgt spid="2068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068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nodeType="clickEffect">
                                  <p:stCondLst>
                                    <p:cond delay="0"/>
                                  </p:stCondLst>
                                  <p:childTnLst>
                                    <p:set>
                                      <p:cBhvr>
                                        <p:cTn id="46" dur="1" fill="hold">
                                          <p:stCondLst>
                                            <p:cond delay="0"/>
                                          </p:stCondLst>
                                        </p:cTn>
                                        <p:tgtEl>
                                          <p:spTgt spid="206851">
                                            <p:txEl>
                                              <p:pRg st="5" end="5"/>
                                            </p:txEl>
                                          </p:spTgt>
                                        </p:tgtEl>
                                        <p:attrNameLst>
                                          <p:attrName>style.visibility</p:attrName>
                                        </p:attrNameLst>
                                      </p:cBhvr>
                                      <p:to>
                                        <p:strVal val="visible"/>
                                      </p:to>
                                    </p:set>
                                    <p:animEffect transition="in" filter="fade">
                                      <p:cBhvr>
                                        <p:cTn id="47" dur="1000"/>
                                        <p:tgtEl>
                                          <p:spTgt spid="206851">
                                            <p:txEl>
                                              <p:pRg st="5" end="5"/>
                                            </p:txEl>
                                          </p:spTgt>
                                        </p:tgtEl>
                                      </p:cBhvr>
                                    </p:animEffect>
                                    <p:anim calcmode="lin" valueType="num">
                                      <p:cBhvr>
                                        <p:cTn id="48" dur="1000" fill="hold"/>
                                        <p:tgtEl>
                                          <p:spTgt spid="20685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068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06851">
                                            <p:txEl>
                                              <p:pRg st="6" end="6"/>
                                            </p:txEl>
                                          </p:spTgt>
                                        </p:tgtEl>
                                        <p:attrNameLst>
                                          <p:attrName>style.visibility</p:attrName>
                                        </p:attrNameLst>
                                      </p:cBhvr>
                                      <p:to>
                                        <p:strVal val="visible"/>
                                      </p:to>
                                    </p:set>
                                    <p:animEffect transition="in" filter="fade">
                                      <p:cBhvr>
                                        <p:cTn id="54" dur="1000"/>
                                        <p:tgtEl>
                                          <p:spTgt spid="206851">
                                            <p:txEl>
                                              <p:pRg st="6" end="6"/>
                                            </p:txEl>
                                          </p:spTgt>
                                        </p:tgtEl>
                                      </p:cBhvr>
                                    </p:animEffect>
                                    <p:anim calcmode="lin" valueType="num">
                                      <p:cBhvr>
                                        <p:cTn id="55" dur="1000" fill="hold"/>
                                        <p:tgtEl>
                                          <p:spTgt spid="206851">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068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7875" name="Rectangle 3"/>
          <p:cNvSpPr>
            <a:spLocks noGrp="1" noChangeArrowheads="1"/>
          </p:cNvSpPr>
          <p:nvPr>
            <p:ph type="body" idx="1"/>
          </p:nvPr>
        </p:nvSpPr>
        <p:spPr/>
        <p:txBody>
          <a:bodyPr/>
          <a:lstStyle/>
          <a:p>
            <a:pPr>
              <a:lnSpc>
                <a:spcPct val="80000"/>
              </a:lnSpc>
            </a:pPr>
            <a:r>
              <a:rPr lang="en-US" altLang="en-US" sz="2400" u="sng">
                <a:effectLst/>
              </a:rPr>
              <a:t>False Dichotomy</a:t>
            </a:r>
          </a:p>
          <a:p>
            <a:pPr>
              <a:lnSpc>
                <a:spcPct val="80000"/>
              </a:lnSpc>
            </a:pPr>
            <a:r>
              <a:rPr lang="en-US" altLang="en-US" sz="2400">
                <a:effectLst/>
              </a:rPr>
              <a:t>Also could be called the “black or white fallacy” or the “only two ways about it fallacy.” </a:t>
            </a:r>
          </a:p>
          <a:p>
            <a:pPr>
              <a:lnSpc>
                <a:spcPct val="80000"/>
              </a:lnSpc>
            </a:pPr>
            <a:r>
              <a:rPr lang="en-US" altLang="en-US" sz="2400">
                <a:effectLst/>
              </a:rPr>
              <a:t>This fallacy occurs when someone attempts to state an argument in a way that leads us to believe there are only two alternatives</a:t>
            </a:r>
          </a:p>
          <a:p>
            <a:pPr>
              <a:lnSpc>
                <a:spcPct val="80000"/>
              </a:lnSpc>
            </a:pPr>
            <a:r>
              <a:rPr lang="en-US" altLang="en-US" sz="2400">
                <a:effectLst/>
              </a:rPr>
              <a:t>Either you are with us, or you are against us.</a:t>
            </a:r>
          </a:p>
          <a:p>
            <a:pPr>
              <a:lnSpc>
                <a:spcPct val="80000"/>
              </a:lnSpc>
            </a:pPr>
            <a:r>
              <a:rPr lang="en-US" altLang="en-US" sz="2400">
                <a:effectLst/>
              </a:rPr>
              <a:t>The choice for American university students is clear: they can choose not to smoke marijuana and live a healthy, happy life, or they can choose to become addicted to the deadly weed, which will inevitably lead them to harder drugs and a life of crime.</a:t>
            </a:r>
          </a:p>
          <a:p>
            <a:pPr>
              <a:lnSpc>
                <a:spcPct val="80000"/>
              </a:lnSpc>
            </a:pPr>
            <a:r>
              <a:rPr lang="en-US" altLang="en-US" sz="2400">
                <a:effectLst/>
              </a:rPr>
              <a:t>DAVID: Boy, I hate this weather [walking in a snowstorm].</a:t>
            </a:r>
          </a:p>
          <a:p>
            <a:pPr>
              <a:lnSpc>
                <a:spcPct val="80000"/>
              </a:lnSpc>
            </a:pPr>
            <a:r>
              <a:rPr lang="en-US" altLang="en-US" sz="2400">
                <a:effectLst/>
              </a:rPr>
              <a:t>ROY: Look at it this way: Either we get the snow or we get freezing rain. Which would you prefer?</a:t>
            </a:r>
          </a:p>
        </p:txBody>
      </p:sp>
    </p:spTree>
    <p:extLst>
      <p:ext uri="{BB962C8B-B14F-4D97-AF65-F5344CB8AC3E}">
        <p14:creationId xmlns:p14="http://schemas.microsoft.com/office/powerpoint/2010/main" val="410932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p:cTn id="7" dur="500" fill="hold"/>
                                        <p:tgtEl>
                                          <p:spTgt spid="2078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78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78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78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78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07875">
                                            <p:txEl>
                                              <p:pRg st="1" end="1"/>
                                            </p:txEl>
                                          </p:spTgt>
                                        </p:tgtEl>
                                        <p:attrNameLst>
                                          <p:attrName>style.visibility</p:attrName>
                                        </p:attrNameLst>
                                      </p:cBhvr>
                                      <p:to>
                                        <p:strVal val="visible"/>
                                      </p:to>
                                    </p:set>
                                    <p:animScale>
                                      <p:cBhvr>
                                        <p:cTn id="16" dur="1000" decel="50000" fill="hold">
                                          <p:stCondLst>
                                            <p:cond delay="0"/>
                                          </p:stCondLst>
                                        </p:cTn>
                                        <p:tgtEl>
                                          <p:spTgt spid="2078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7875">
                                            <p:txEl>
                                              <p:pRg st="1" end="1"/>
                                            </p:txEl>
                                          </p:spTgt>
                                        </p:tgtEl>
                                        <p:attrNameLst>
                                          <p:attrName>ppt_x</p:attrName>
                                          <p:attrName>ppt_y</p:attrName>
                                        </p:attrNameLst>
                                      </p:cBhvr>
                                    </p:animMotion>
                                    <p:animEffect transition="in" filter="fade">
                                      <p:cBhvr>
                                        <p:cTn id="18" dur="1000"/>
                                        <p:tgtEl>
                                          <p:spTgt spid="2078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207875">
                                            <p:txEl>
                                              <p:pRg st="2" end="2"/>
                                            </p:txEl>
                                          </p:spTgt>
                                        </p:tgtEl>
                                        <p:attrNameLst>
                                          <p:attrName>style.visibility</p:attrName>
                                        </p:attrNameLst>
                                      </p:cBhvr>
                                      <p:to>
                                        <p:strVal val="visible"/>
                                      </p:to>
                                    </p:set>
                                    <p:animScale>
                                      <p:cBhvr>
                                        <p:cTn id="23" dur="1000" decel="50000" fill="hold">
                                          <p:stCondLst>
                                            <p:cond delay="0"/>
                                          </p:stCondLst>
                                        </p:cTn>
                                        <p:tgtEl>
                                          <p:spTgt spid="20787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7875">
                                            <p:txEl>
                                              <p:pRg st="2" end="2"/>
                                            </p:txEl>
                                          </p:spTgt>
                                        </p:tgtEl>
                                        <p:attrNameLst>
                                          <p:attrName>ppt_x</p:attrName>
                                          <p:attrName>ppt_y</p:attrName>
                                        </p:attrNameLst>
                                      </p:cBhvr>
                                    </p:animMotion>
                                    <p:animEffect transition="in" filter="fade">
                                      <p:cBhvr>
                                        <p:cTn id="25" dur="1000"/>
                                        <p:tgtEl>
                                          <p:spTgt spid="20787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207875">
                                            <p:txEl>
                                              <p:pRg st="3" end="3"/>
                                            </p:txEl>
                                          </p:spTgt>
                                        </p:tgtEl>
                                        <p:attrNameLst>
                                          <p:attrName>style.visibility</p:attrName>
                                        </p:attrNameLst>
                                      </p:cBhvr>
                                      <p:to>
                                        <p:strVal val="visible"/>
                                      </p:to>
                                    </p:set>
                                    <p:animEffect transition="in" filter="fade">
                                      <p:cBhvr>
                                        <p:cTn id="30" dur="800" decel="100000"/>
                                        <p:tgtEl>
                                          <p:spTgt spid="207875">
                                            <p:txEl>
                                              <p:pRg st="3" end="3"/>
                                            </p:txEl>
                                          </p:spTgt>
                                        </p:tgtEl>
                                      </p:cBhvr>
                                    </p:animEffect>
                                    <p:anim calcmode="lin" valueType="num">
                                      <p:cBhvr>
                                        <p:cTn id="31" dur="800" decel="100000" fill="hold"/>
                                        <p:tgtEl>
                                          <p:spTgt spid="207875">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207875">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207875">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07875">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0787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nodeType="clickEffect">
                                  <p:stCondLst>
                                    <p:cond delay="0"/>
                                  </p:stCondLst>
                                  <p:childTnLst>
                                    <p:set>
                                      <p:cBhvr>
                                        <p:cTn id="39" dur="1" fill="hold">
                                          <p:stCondLst>
                                            <p:cond delay="0"/>
                                          </p:stCondLst>
                                        </p:cTn>
                                        <p:tgtEl>
                                          <p:spTgt spid="207875">
                                            <p:txEl>
                                              <p:pRg st="4" end="4"/>
                                            </p:txEl>
                                          </p:spTgt>
                                        </p:tgtEl>
                                        <p:attrNameLst>
                                          <p:attrName>style.visibility</p:attrName>
                                        </p:attrNameLst>
                                      </p:cBhvr>
                                      <p:to>
                                        <p:strVal val="visible"/>
                                      </p:to>
                                    </p:set>
                                    <p:animEffect transition="in" filter="fade">
                                      <p:cBhvr>
                                        <p:cTn id="40" dur="800" decel="100000"/>
                                        <p:tgtEl>
                                          <p:spTgt spid="207875">
                                            <p:txEl>
                                              <p:pRg st="4" end="4"/>
                                            </p:txEl>
                                          </p:spTgt>
                                        </p:tgtEl>
                                      </p:cBhvr>
                                    </p:animEffect>
                                    <p:anim calcmode="lin" valueType="num">
                                      <p:cBhvr>
                                        <p:cTn id="41" dur="800" decel="100000" fill="hold"/>
                                        <p:tgtEl>
                                          <p:spTgt spid="207875">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207875">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207875">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07875">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0787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207875">
                                            <p:txEl>
                                              <p:pRg st="5" end="5"/>
                                            </p:txEl>
                                          </p:spTgt>
                                        </p:tgtEl>
                                        <p:attrNameLst>
                                          <p:attrName>style.visibility</p:attrName>
                                        </p:attrNameLst>
                                      </p:cBhvr>
                                      <p:to>
                                        <p:strVal val="visible"/>
                                      </p:to>
                                    </p:set>
                                    <p:anim calcmode="lin" valueType="num">
                                      <p:cBhvr>
                                        <p:cTn id="50" dur="1000" fill="hold"/>
                                        <p:tgtEl>
                                          <p:spTgt spid="207875">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207875">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078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078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nodeType="clickEffect">
                                  <p:stCondLst>
                                    <p:cond delay="0"/>
                                  </p:stCondLst>
                                  <p:childTnLst>
                                    <p:set>
                                      <p:cBhvr>
                                        <p:cTn id="57" dur="1" fill="hold">
                                          <p:stCondLst>
                                            <p:cond delay="0"/>
                                          </p:stCondLst>
                                        </p:cTn>
                                        <p:tgtEl>
                                          <p:spTgt spid="207875">
                                            <p:txEl>
                                              <p:pRg st="6" end="6"/>
                                            </p:txEl>
                                          </p:spTgt>
                                        </p:tgtEl>
                                        <p:attrNameLst>
                                          <p:attrName>style.visibility</p:attrName>
                                        </p:attrNameLst>
                                      </p:cBhvr>
                                      <p:to>
                                        <p:strVal val="visible"/>
                                      </p:to>
                                    </p:set>
                                    <p:anim calcmode="lin" valueType="num">
                                      <p:cBhvr>
                                        <p:cTn id="58" dur="1000" fill="hold"/>
                                        <p:tgtEl>
                                          <p:spTgt spid="207875">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20787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2078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20787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8899" name="Rectangle 3"/>
          <p:cNvSpPr>
            <a:spLocks noGrp="1" noChangeArrowheads="1"/>
          </p:cNvSpPr>
          <p:nvPr>
            <p:ph type="body" idx="1"/>
          </p:nvPr>
        </p:nvSpPr>
        <p:spPr/>
        <p:txBody>
          <a:bodyPr/>
          <a:lstStyle/>
          <a:p>
            <a:pPr>
              <a:lnSpc>
                <a:spcPct val="90000"/>
              </a:lnSpc>
            </a:pPr>
            <a:r>
              <a:rPr lang="en-US" altLang="en-US" sz="2400" u="sng">
                <a:effectLst/>
              </a:rPr>
              <a:t>Language Problems: Euphemisms, Vagueness, and Ambiguity</a:t>
            </a:r>
          </a:p>
          <a:p>
            <a:pPr>
              <a:lnSpc>
                <a:spcPct val="90000"/>
              </a:lnSpc>
            </a:pPr>
            <a:r>
              <a:rPr lang="en-US" altLang="en-US" sz="2400"/>
              <a:t>Euphemisms: </a:t>
            </a:r>
            <a:r>
              <a:rPr lang="en-US" altLang="en-US" sz="2400">
                <a:effectLst/>
              </a:rPr>
              <a:t>Substituting mild or indirect terms for those more harsh </a:t>
            </a:r>
          </a:p>
          <a:p>
            <a:pPr>
              <a:lnSpc>
                <a:spcPct val="90000"/>
              </a:lnSpc>
            </a:pPr>
            <a:r>
              <a:rPr lang="en-US" altLang="en-US" sz="2400">
                <a:effectLst/>
              </a:rPr>
              <a:t>For example, “passed away” is often used instead of “died.” Animals are “put to sleep” or “put down” rather than “killed.” And companies “downsize” rather than “massively fire” employees.</a:t>
            </a:r>
          </a:p>
          <a:p>
            <a:pPr>
              <a:lnSpc>
                <a:spcPct val="90000"/>
              </a:lnSpc>
            </a:pPr>
            <a:r>
              <a:rPr lang="en-US" altLang="en-US" sz="2400">
                <a:effectLst/>
              </a:rPr>
              <a:t>Can also distort information, for example, using the term “police action” for “war,” or referring to a “clean bomb,” which kills people but leaves buildings standing</a:t>
            </a:r>
          </a:p>
        </p:txBody>
      </p:sp>
    </p:spTree>
    <p:extLst>
      <p:ext uri="{BB962C8B-B14F-4D97-AF65-F5344CB8AC3E}">
        <p14:creationId xmlns:p14="http://schemas.microsoft.com/office/powerpoint/2010/main" val="6511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p:cTn id="7" dur="500" fill="hold"/>
                                        <p:tgtEl>
                                          <p:spTgt spid="2088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88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088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88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889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208899">
                                            <p:txEl>
                                              <p:pRg st="1" end="1"/>
                                            </p:txEl>
                                          </p:spTgt>
                                        </p:tgtEl>
                                        <p:attrNameLst>
                                          <p:attrName>style.visibility</p:attrName>
                                        </p:attrNameLst>
                                      </p:cBhvr>
                                      <p:to>
                                        <p:strVal val="visible"/>
                                      </p:to>
                                    </p:set>
                                    <p:animEffect transition="in" filter="fade">
                                      <p:cBhvr>
                                        <p:cTn id="16" dur="800" decel="100000"/>
                                        <p:tgtEl>
                                          <p:spTgt spid="208899">
                                            <p:txEl>
                                              <p:pRg st="1" end="1"/>
                                            </p:txEl>
                                          </p:spTgt>
                                        </p:tgtEl>
                                      </p:cBhvr>
                                    </p:animEffect>
                                    <p:anim calcmode="lin" valueType="num">
                                      <p:cBhvr>
                                        <p:cTn id="17" dur="800" decel="100000" fill="hold"/>
                                        <p:tgtEl>
                                          <p:spTgt spid="208899">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208899">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208899">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8899">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889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208899">
                                            <p:txEl>
                                              <p:pRg st="2" end="2"/>
                                            </p:txEl>
                                          </p:spTgt>
                                        </p:tgtEl>
                                        <p:attrNameLst>
                                          <p:attrName>style.visibility</p:attrName>
                                        </p:attrNameLst>
                                      </p:cBhvr>
                                      <p:to>
                                        <p:strVal val="visible"/>
                                      </p:to>
                                    </p:set>
                                    <p:animEffect transition="in" filter="fade">
                                      <p:cBhvr>
                                        <p:cTn id="26" dur="800" decel="100000"/>
                                        <p:tgtEl>
                                          <p:spTgt spid="208899">
                                            <p:txEl>
                                              <p:pRg st="2" end="2"/>
                                            </p:txEl>
                                          </p:spTgt>
                                        </p:tgtEl>
                                      </p:cBhvr>
                                    </p:animEffect>
                                    <p:anim calcmode="lin" valueType="num">
                                      <p:cBhvr>
                                        <p:cTn id="27" dur="800" decel="100000" fill="hold"/>
                                        <p:tgtEl>
                                          <p:spTgt spid="208899">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208899">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208899">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8899">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889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208899">
                                            <p:txEl>
                                              <p:pRg st="3" end="3"/>
                                            </p:txEl>
                                          </p:spTgt>
                                        </p:tgtEl>
                                        <p:attrNameLst>
                                          <p:attrName>style.visibility</p:attrName>
                                        </p:attrNameLst>
                                      </p:cBhvr>
                                      <p:to>
                                        <p:strVal val="visible"/>
                                      </p:to>
                                    </p:set>
                                    <p:animEffect transition="in" filter="fade">
                                      <p:cBhvr>
                                        <p:cTn id="36" dur="1000"/>
                                        <p:tgtEl>
                                          <p:spTgt spid="208899">
                                            <p:txEl>
                                              <p:pRg st="3" end="3"/>
                                            </p:txEl>
                                          </p:spTgt>
                                        </p:tgtEl>
                                      </p:cBhvr>
                                    </p:animEffect>
                                    <p:anim calcmode="lin" valueType="num">
                                      <p:cBhvr>
                                        <p:cTn id="37" dur="1000" fill="hold"/>
                                        <p:tgtEl>
                                          <p:spTgt spid="20889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088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09923" name="Rectangle 3"/>
          <p:cNvSpPr>
            <a:spLocks noGrp="1" noChangeArrowheads="1"/>
          </p:cNvSpPr>
          <p:nvPr>
            <p:ph type="body" idx="1"/>
          </p:nvPr>
        </p:nvSpPr>
        <p:spPr/>
        <p:txBody>
          <a:bodyPr/>
          <a:lstStyle/>
          <a:p>
            <a:r>
              <a:rPr lang="en-US" altLang="en-US">
                <a:effectLst/>
              </a:rPr>
              <a:t>A vague term is one that is lacking precise definition or meaning and an ambiguous term is one that has two or more distinct meanings</a:t>
            </a:r>
          </a:p>
          <a:p>
            <a:r>
              <a:rPr lang="en-US" altLang="en-US">
                <a:effectLst/>
              </a:rPr>
              <a:t>Vague terms:</a:t>
            </a:r>
          </a:p>
          <a:p>
            <a:r>
              <a:rPr lang="en-US" altLang="en-US">
                <a:effectLst/>
              </a:rPr>
              <a:t>Ted is a liberal thinker.</a:t>
            </a:r>
          </a:p>
          <a:p>
            <a:r>
              <a:rPr lang="en-US" altLang="en-US">
                <a:effectLst/>
              </a:rPr>
              <a:t>Heather is a good student.</a:t>
            </a:r>
          </a:p>
        </p:txBody>
      </p:sp>
    </p:spTree>
    <p:extLst>
      <p:ext uri="{BB962C8B-B14F-4D97-AF65-F5344CB8AC3E}">
        <p14:creationId xmlns:p14="http://schemas.microsoft.com/office/powerpoint/2010/main" val="55945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Scale>
                                      <p:cBhvr>
                                        <p:cTn id="7" dur="1000" decel="50000" fill="hold">
                                          <p:stCondLst>
                                            <p:cond delay="0"/>
                                          </p:stCondLst>
                                        </p:cTn>
                                        <p:tgtEl>
                                          <p:spTgt spid="2099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9923">
                                            <p:txEl>
                                              <p:pRg st="0" end="0"/>
                                            </p:txEl>
                                          </p:spTgt>
                                        </p:tgtEl>
                                        <p:attrNameLst>
                                          <p:attrName>ppt_x</p:attrName>
                                          <p:attrName>ppt_y</p:attrName>
                                        </p:attrNameLst>
                                      </p:cBhvr>
                                    </p:animMotion>
                                    <p:animEffect transition="in" filter="fade">
                                      <p:cBhvr>
                                        <p:cTn id="9" dur="1000"/>
                                        <p:tgtEl>
                                          <p:spTgt spid="2099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209923">
                                            <p:txEl>
                                              <p:pRg st="1" end="1"/>
                                            </p:txEl>
                                          </p:spTgt>
                                        </p:tgtEl>
                                        <p:attrNameLst>
                                          <p:attrName>style.visibility</p:attrName>
                                        </p:attrNameLst>
                                      </p:cBhvr>
                                      <p:to>
                                        <p:strVal val="visible"/>
                                      </p:to>
                                    </p:set>
                                    <p:animEffect transition="in" filter="fade">
                                      <p:cBhvr>
                                        <p:cTn id="14" dur="800" decel="100000"/>
                                        <p:tgtEl>
                                          <p:spTgt spid="209923">
                                            <p:txEl>
                                              <p:pRg st="1" end="1"/>
                                            </p:txEl>
                                          </p:spTgt>
                                        </p:tgtEl>
                                      </p:cBhvr>
                                    </p:animEffect>
                                    <p:anim calcmode="lin" valueType="num">
                                      <p:cBhvr>
                                        <p:cTn id="15" dur="800" decel="100000" fill="hold"/>
                                        <p:tgtEl>
                                          <p:spTgt spid="209923">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209923">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209923">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09923">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0992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209923">
                                            <p:txEl>
                                              <p:pRg st="2" end="2"/>
                                            </p:txEl>
                                          </p:spTgt>
                                        </p:tgtEl>
                                        <p:attrNameLst>
                                          <p:attrName>style.visibility</p:attrName>
                                        </p:attrNameLst>
                                      </p:cBhvr>
                                      <p:to>
                                        <p:strVal val="visible"/>
                                      </p:to>
                                    </p:set>
                                    <p:anim calcmode="lin" valueType="num">
                                      <p:cBhvr>
                                        <p:cTn id="24" dur="1000" fill="hold"/>
                                        <p:tgtEl>
                                          <p:spTgt spid="20992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0992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099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099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209923">
                                            <p:txEl>
                                              <p:pRg st="3" end="3"/>
                                            </p:txEl>
                                          </p:spTgt>
                                        </p:tgtEl>
                                        <p:attrNameLst>
                                          <p:attrName>style.visibility</p:attrName>
                                        </p:attrNameLst>
                                      </p:cBhvr>
                                      <p:to>
                                        <p:strVal val="visible"/>
                                      </p:to>
                                    </p:set>
                                    <p:animScale>
                                      <p:cBhvr>
                                        <p:cTn id="32" dur="1000" decel="50000" fill="hold">
                                          <p:stCondLst>
                                            <p:cond delay="0"/>
                                          </p:stCondLst>
                                        </p:cTn>
                                        <p:tgtEl>
                                          <p:spTgt spid="20992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09923">
                                            <p:txEl>
                                              <p:pRg st="3" end="3"/>
                                            </p:txEl>
                                          </p:spTgt>
                                        </p:tgtEl>
                                        <p:attrNameLst>
                                          <p:attrName>ppt_x</p:attrName>
                                          <p:attrName>ppt_y</p:attrName>
                                        </p:attrNameLst>
                                      </p:cBhvr>
                                    </p:animMotion>
                                    <p:animEffect transition="in" filter="fade">
                                      <p:cBhvr>
                                        <p:cTn id="34" dur="10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10947" name="Rectangle 3"/>
          <p:cNvSpPr>
            <a:spLocks noGrp="1" noChangeArrowheads="1"/>
          </p:cNvSpPr>
          <p:nvPr>
            <p:ph type="body" idx="1"/>
          </p:nvPr>
        </p:nvSpPr>
        <p:spPr/>
        <p:txBody>
          <a:bodyPr/>
          <a:lstStyle/>
          <a:p>
            <a:r>
              <a:rPr lang="en-US" altLang="en-US">
                <a:effectLst/>
              </a:rPr>
              <a:t>Ambiguous terms:</a:t>
            </a:r>
          </a:p>
          <a:p>
            <a:r>
              <a:rPr lang="en-US" altLang="en-US">
                <a:effectLst/>
              </a:rPr>
              <a:t>Pork. The one you love.</a:t>
            </a:r>
          </a:p>
          <a:p>
            <a:r>
              <a:rPr lang="en-US" altLang="en-US">
                <a:effectLst/>
              </a:rPr>
              <a:t>Chi-chi’s. When you feel a little Mexican.</a:t>
            </a:r>
          </a:p>
          <a:p>
            <a:endParaRPr lang="en-US" altLang="en-US"/>
          </a:p>
        </p:txBody>
      </p:sp>
      <p:pic>
        <p:nvPicPr>
          <p:cNvPr id="210949" name="Picture 5" descr="pork-one-you-love306x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329113"/>
            <a:ext cx="4500562" cy="2528887"/>
          </a:xfrm>
          <a:prstGeom prst="rect">
            <a:avLst/>
          </a:prstGeom>
          <a:noFill/>
          <a:extLst>
            <a:ext uri="{909E8E84-426E-40DD-AFC4-6F175D3DCCD1}">
              <a14:hiddenFill xmlns:a14="http://schemas.microsoft.com/office/drawing/2010/main">
                <a:solidFill>
                  <a:srgbClr val="FFFFFF"/>
                </a:solidFill>
              </a14:hiddenFill>
            </a:ext>
          </a:extLst>
        </p:spPr>
      </p:pic>
      <p:pic>
        <p:nvPicPr>
          <p:cNvPr id="210951"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000"/>
            <a:ext cx="39243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69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1000"/>
                                        <p:tgtEl>
                                          <p:spTgt spid="210947">
                                            <p:txEl>
                                              <p:pRg st="0" end="0"/>
                                            </p:txEl>
                                          </p:spTgt>
                                        </p:tgtEl>
                                      </p:cBhvr>
                                    </p:animEffect>
                                    <p:anim calcmode="lin" valueType="num">
                                      <p:cBhvr>
                                        <p:cTn id="8" dur="10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0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10947">
                                            <p:txEl>
                                              <p:pRg st="1" end="1"/>
                                            </p:txEl>
                                          </p:spTgt>
                                        </p:tgtEl>
                                        <p:attrNameLst>
                                          <p:attrName>style.visibility</p:attrName>
                                        </p:attrNameLst>
                                      </p:cBhvr>
                                      <p:to>
                                        <p:strVal val="visible"/>
                                      </p:to>
                                    </p:set>
                                    <p:anim calcmode="lin" valueType="num">
                                      <p:cBhvr>
                                        <p:cTn id="14" dur="500" fill="hold"/>
                                        <p:tgtEl>
                                          <p:spTgt spid="21094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094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1094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094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0947">
                                            <p:txEl>
                                              <p:pRg st="1" end="1"/>
                                            </p:txEl>
                                          </p:spTgt>
                                        </p:tgtEl>
                                      </p:cBhvr>
                                    </p:animEffect>
                                  </p:childTnLst>
                                </p:cTn>
                              </p:par>
                            </p:childTnLst>
                          </p:cTn>
                        </p:par>
                        <p:par>
                          <p:cTn id="19" fill="hold" nodeType="afterGroup">
                            <p:stCondLst>
                              <p:cond delay="1400"/>
                            </p:stCondLst>
                            <p:childTnLst>
                              <p:par>
                                <p:cTn id="20" presetID="42" presetClass="entr" presetSubtype="0" fill="hold" nodeType="afterEffect">
                                  <p:stCondLst>
                                    <p:cond delay="0"/>
                                  </p:stCondLst>
                                  <p:childTnLst>
                                    <p:set>
                                      <p:cBhvr>
                                        <p:cTn id="21" dur="1" fill="hold">
                                          <p:stCondLst>
                                            <p:cond delay="0"/>
                                          </p:stCondLst>
                                        </p:cTn>
                                        <p:tgtEl>
                                          <p:spTgt spid="210949"/>
                                        </p:tgtEl>
                                        <p:attrNameLst>
                                          <p:attrName>style.visibility</p:attrName>
                                        </p:attrNameLst>
                                      </p:cBhvr>
                                      <p:to>
                                        <p:strVal val="visible"/>
                                      </p:to>
                                    </p:set>
                                    <p:animEffect transition="in" filter="fade">
                                      <p:cBhvr>
                                        <p:cTn id="22" dur="1000"/>
                                        <p:tgtEl>
                                          <p:spTgt spid="210949"/>
                                        </p:tgtEl>
                                      </p:cBhvr>
                                    </p:animEffect>
                                    <p:anim calcmode="lin" valueType="num">
                                      <p:cBhvr>
                                        <p:cTn id="23" dur="1000" fill="hold"/>
                                        <p:tgtEl>
                                          <p:spTgt spid="210949"/>
                                        </p:tgtEl>
                                        <p:attrNameLst>
                                          <p:attrName>ppt_x</p:attrName>
                                        </p:attrNameLst>
                                      </p:cBhvr>
                                      <p:tavLst>
                                        <p:tav tm="0">
                                          <p:val>
                                            <p:strVal val="#ppt_x"/>
                                          </p:val>
                                        </p:tav>
                                        <p:tav tm="100000">
                                          <p:val>
                                            <p:strVal val="#ppt_x"/>
                                          </p:val>
                                        </p:tav>
                                      </p:tavLst>
                                    </p:anim>
                                    <p:anim calcmode="lin" valueType="num">
                                      <p:cBhvr>
                                        <p:cTn id="24" dur="1000" fill="hold"/>
                                        <p:tgtEl>
                                          <p:spTgt spid="210949"/>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210947">
                                            <p:txEl>
                                              <p:pRg st="2" end="2"/>
                                            </p:txEl>
                                          </p:spTgt>
                                        </p:tgtEl>
                                        <p:attrNameLst>
                                          <p:attrName>style.visibility</p:attrName>
                                        </p:attrNameLst>
                                      </p:cBhvr>
                                      <p:to>
                                        <p:strVal val="visible"/>
                                      </p:to>
                                    </p:set>
                                    <p:anim calcmode="lin" valueType="num">
                                      <p:cBhvr>
                                        <p:cTn id="29" dur="500" fill="hold"/>
                                        <p:tgtEl>
                                          <p:spTgt spid="21094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10947">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21094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1094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10947">
                                            <p:txEl>
                                              <p:pRg st="2" end="2"/>
                                            </p:txEl>
                                          </p:spTgt>
                                        </p:tgtEl>
                                      </p:cBhvr>
                                    </p:animEffect>
                                  </p:childTnLst>
                                </p:cTn>
                              </p:par>
                            </p:childTnLst>
                          </p:cTn>
                        </p:par>
                        <p:par>
                          <p:cTn id="34" fill="hold" nodeType="afterGroup">
                            <p:stCondLst>
                              <p:cond delay="2250"/>
                            </p:stCondLst>
                            <p:childTnLst>
                              <p:par>
                                <p:cTn id="35" presetID="47" presetClass="entr" presetSubtype="0" fill="hold" nodeType="afterEffect">
                                  <p:stCondLst>
                                    <p:cond delay="0"/>
                                  </p:stCondLst>
                                  <p:childTnLst>
                                    <p:set>
                                      <p:cBhvr>
                                        <p:cTn id="36" dur="1" fill="hold">
                                          <p:stCondLst>
                                            <p:cond delay="0"/>
                                          </p:stCondLst>
                                        </p:cTn>
                                        <p:tgtEl>
                                          <p:spTgt spid="210951"/>
                                        </p:tgtEl>
                                        <p:attrNameLst>
                                          <p:attrName>style.visibility</p:attrName>
                                        </p:attrNameLst>
                                      </p:cBhvr>
                                      <p:to>
                                        <p:strVal val="visible"/>
                                      </p:to>
                                    </p:set>
                                    <p:animEffect transition="in" filter="fade">
                                      <p:cBhvr>
                                        <p:cTn id="37" dur="1000"/>
                                        <p:tgtEl>
                                          <p:spTgt spid="210951"/>
                                        </p:tgtEl>
                                      </p:cBhvr>
                                    </p:animEffect>
                                    <p:anim calcmode="lin" valueType="num">
                                      <p:cBhvr>
                                        <p:cTn id="38" dur="1000" fill="hold"/>
                                        <p:tgtEl>
                                          <p:spTgt spid="210951"/>
                                        </p:tgtEl>
                                        <p:attrNameLst>
                                          <p:attrName>ppt_x</p:attrName>
                                        </p:attrNameLst>
                                      </p:cBhvr>
                                      <p:tavLst>
                                        <p:tav tm="0">
                                          <p:val>
                                            <p:strVal val="#ppt_x"/>
                                          </p:val>
                                        </p:tav>
                                        <p:tav tm="100000">
                                          <p:val>
                                            <p:strVal val="#ppt_x"/>
                                          </p:val>
                                        </p:tav>
                                      </p:tavLst>
                                    </p:anim>
                                    <p:anim calcmode="lin" valueType="num">
                                      <p:cBhvr>
                                        <p:cTn id="39" dur="1000" fill="hold"/>
                                        <p:tgtEl>
                                          <p:spTgt spid="2109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11971" name="Rectangle 3"/>
          <p:cNvSpPr>
            <a:spLocks noGrp="1" noChangeArrowheads="1"/>
          </p:cNvSpPr>
          <p:nvPr>
            <p:ph type="body" idx="1"/>
          </p:nvPr>
        </p:nvSpPr>
        <p:spPr/>
        <p:txBody>
          <a:bodyPr/>
          <a:lstStyle/>
          <a:p>
            <a:pPr>
              <a:lnSpc>
                <a:spcPct val="80000"/>
              </a:lnSpc>
            </a:pPr>
            <a:r>
              <a:rPr lang="en-US" altLang="en-US" sz="2800" u="sng">
                <a:effectLst/>
              </a:rPr>
              <a:t>Post Hoc Fallacy</a:t>
            </a:r>
          </a:p>
          <a:p>
            <a:pPr>
              <a:lnSpc>
                <a:spcPct val="80000"/>
              </a:lnSpc>
            </a:pPr>
            <a:r>
              <a:rPr lang="en-US" altLang="en-US" sz="2800">
                <a:effectLst/>
              </a:rPr>
              <a:t>The complete name of the fallacy is actually </a:t>
            </a:r>
            <a:r>
              <a:rPr lang="en-US" altLang="en-US" sz="2800" i="1">
                <a:effectLst/>
              </a:rPr>
              <a:t>post hoc ergo propter hoc</a:t>
            </a:r>
            <a:r>
              <a:rPr lang="en-US" altLang="en-US" sz="2800">
                <a:effectLst/>
              </a:rPr>
              <a:t>, which means, “after this, therefore, because of this”</a:t>
            </a:r>
          </a:p>
          <a:p>
            <a:pPr>
              <a:lnSpc>
                <a:spcPct val="80000"/>
              </a:lnSpc>
            </a:pPr>
            <a:r>
              <a:rPr lang="en-US" altLang="en-US" sz="2800">
                <a:effectLst/>
              </a:rPr>
              <a:t>Because A precedes B, A must cause B</a:t>
            </a:r>
          </a:p>
          <a:p>
            <a:pPr>
              <a:lnSpc>
                <a:spcPct val="80000"/>
              </a:lnSpc>
            </a:pPr>
            <a:r>
              <a:rPr lang="en-US" altLang="en-US" sz="2800">
                <a:effectLst/>
              </a:rPr>
              <a:t>Not always the case</a:t>
            </a:r>
          </a:p>
          <a:p>
            <a:pPr>
              <a:lnSpc>
                <a:spcPct val="80000"/>
              </a:lnSpc>
            </a:pPr>
            <a:r>
              <a:rPr lang="en-US" altLang="en-US" sz="2800">
                <a:effectLst/>
              </a:rPr>
              <a:t>Every Monday evening I put out the garbage on our curbside. And every Tuesday morning, a garbage truck picks it up. Therefore, my putting garbage out on the curb causes the garbage truck to come.</a:t>
            </a:r>
          </a:p>
          <a:p>
            <a:pPr>
              <a:lnSpc>
                <a:spcPct val="80000"/>
              </a:lnSpc>
            </a:pPr>
            <a:endParaRPr lang="en-US" altLang="en-US" sz="2800">
              <a:effectLst/>
            </a:endParaRPr>
          </a:p>
        </p:txBody>
      </p:sp>
    </p:spTree>
    <p:extLst>
      <p:ext uri="{BB962C8B-B14F-4D97-AF65-F5344CB8AC3E}">
        <p14:creationId xmlns:p14="http://schemas.microsoft.com/office/powerpoint/2010/main" val="200551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p:cTn id="7" dur="500" fill="hold"/>
                                        <p:tgtEl>
                                          <p:spTgt spid="2119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19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19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19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19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11971">
                                            <p:txEl>
                                              <p:pRg st="1" end="1"/>
                                            </p:txEl>
                                          </p:spTgt>
                                        </p:tgtEl>
                                        <p:attrNameLst>
                                          <p:attrName>style.visibility</p:attrName>
                                        </p:attrNameLst>
                                      </p:cBhvr>
                                      <p:to>
                                        <p:strVal val="visible"/>
                                      </p:to>
                                    </p:set>
                                    <p:animScale>
                                      <p:cBhvr>
                                        <p:cTn id="16" dur="1000" decel="50000" fill="hold">
                                          <p:stCondLst>
                                            <p:cond delay="0"/>
                                          </p:stCondLst>
                                        </p:cTn>
                                        <p:tgtEl>
                                          <p:spTgt spid="2119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11971">
                                            <p:txEl>
                                              <p:pRg st="1" end="1"/>
                                            </p:txEl>
                                          </p:spTgt>
                                        </p:tgtEl>
                                        <p:attrNameLst>
                                          <p:attrName>ppt_x</p:attrName>
                                          <p:attrName>ppt_y</p:attrName>
                                        </p:attrNameLst>
                                      </p:cBhvr>
                                    </p:animMotion>
                                    <p:animEffect transition="in" filter="fade">
                                      <p:cBhvr>
                                        <p:cTn id="18" dur="1000"/>
                                        <p:tgtEl>
                                          <p:spTgt spid="2119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11971">
                                            <p:txEl>
                                              <p:pRg st="2" end="2"/>
                                            </p:txEl>
                                          </p:spTgt>
                                        </p:tgtEl>
                                        <p:attrNameLst>
                                          <p:attrName>style.visibility</p:attrName>
                                        </p:attrNameLst>
                                      </p:cBhvr>
                                      <p:to>
                                        <p:strVal val="visible"/>
                                      </p:to>
                                    </p:set>
                                    <p:anim calcmode="lin" valueType="num">
                                      <p:cBhvr>
                                        <p:cTn id="23" dur="500" fill="hold"/>
                                        <p:tgtEl>
                                          <p:spTgt spid="2119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197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119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19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19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nodeType="clickEffect">
                                  <p:stCondLst>
                                    <p:cond delay="0"/>
                                  </p:stCondLst>
                                  <p:childTnLst>
                                    <p:set>
                                      <p:cBhvr>
                                        <p:cTn id="31" dur="1" fill="hold">
                                          <p:stCondLst>
                                            <p:cond delay="0"/>
                                          </p:stCondLst>
                                        </p:cTn>
                                        <p:tgtEl>
                                          <p:spTgt spid="211971">
                                            <p:txEl>
                                              <p:pRg st="3" end="3"/>
                                            </p:txEl>
                                          </p:spTgt>
                                        </p:tgtEl>
                                        <p:attrNameLst>
                                          <p:attrName>style.visibility</p:attrName>
                                        </p:attrNameLst>
                                      </p:cBhvr>
                                      <p:to>
                                        <p:strVal val="visible"/>
                                      </p:to>
                                    </p:set>
                                    <p:animEffect transition="in" filter="fade">
                                      <p:cBhvr>
                                        <p:cTn id="32" dur="1000"/>
                                        <p:tgtEl>
                                          <p:spTgt spid="211971">
                                            <p:txEl>
                                              <p:pRg st="3" end="3"/>
                                            </p:txEl>
                                          </p:spTgt>
                                        </p:tgtEl>
                                      </p:cBhvr>
                                    </p:animEffect>
                                    <p:anim calcmode="lin" valueType="num">
                                      <p:cBhvr>
                                        <p:cTn id="33" dur="10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119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nodeType="clickEffect">
                                  <p:stCondLst>
                                    <p:cond delay="0"/>
                                  </p:stCondLst>
                                  <p:childTnLst>
                                    <p:set>
                                      <p:cBhvr>
                                        <p:cTn id="38" dur="1" fill="hold">
                                          <p:stCondLst>
                                            <p:cond delay="0"/>
                                          </p:stCondLst>
                                        </p:cTn>
                                        <p:tgtEl>
                                          <p:spTgt spid="211971">
                                            <p:txEl>
                                              <p:pRg st="4" end="4"/>
                                            </p:txEl>
                                          </p:spTgt>
                                        </p:tgtEl>
                                        <p:attrNameLst>
                                          <p:attrName>style.visibility</p:attrName>
                                        </p:attrNameLst>
                                      </p:cBhvr>
                                      <p:to>
                                        <p:strVal val="visible"/>
                                      </p:to>
                                    </p:set>
                                    <p:animEffect transition="in" filter="fade">
                                      <p:cBhvr>
                                        <p:cTn id="39" dur="800" decel="100000"/>
                                        <p:tgtEl>
                                          <p:spTgt spid="211971">
                                            <p:txEl>
                                              <p:pRg st="4" end="4"/>
                                            </p:txEl>
                                          </p:spTgt>
                                        </p:tgtEl>
                                      </p:cBhvr>
                                    </p:animEffect>
                                    <p:anim calcmode="lin" valueType="num">
                                      <p:cBhvr>
                                        <p:cTn id="40" dur="800" decel="100000" fill="hold"/>
                                        <p:tgtEl>
                                          <p:spTgt spid="211971">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11971">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11971">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11971">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1197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en-US" sz="3600" dirty="0">
                <a:solidFill>
                  <a:srgbClr val="B2B2B2"/>
                </a:solidFill>
              </a:rPr>
              <a:t>The ABC’s of Critical Thinking</a:t>
            </a:r>
            <a:r>
              <a:rPr lang="en-US" altLang="en-US" sz="3600" dirty="0"/>
              <a:t> </a:t>
            </a:r>
          </a:p>
        </p:txBody>
      </p:sp>
      <p:sp>
        <p:nvSpPr>
          <p:cNvPr id="212995" name="Rectangle 3"/>
          <p:cNvSpPr>
            <a:spLocks noGrp="1" noChangeArrowheads="1"/>
          </p:cNvSpPr>
          <p:nvPr>
            <p:ph type="body" idx="1"/>
          </p:nvPr>
        </p:nvSpPr>
        <p:spPr/>
        <p:txBody>
          <a:bodyPr/>
          <a:lstStyle/>
          <a:p>
            <a:pPr>
              <a:lnSpc>
                <a:spcPct val="80000"/>
              </a:lnSpc>
            </a:pPr>
            <a:r>
              <a:rPr lang="en-US" altLang="en-US" sz="2400" u="sng">
                <a:effectLst/>
              </a:rPr>
              <a:t>Red Herring</a:t>
            </a:r>
          </a:p>
          <a:p>
            <a:pPr>
              <a:lnSpc>
                <a:spcPct val="80000"/>
              </a:lnSpc>
            </a:pPr>
            <a:r>
              <a:rPr lang="en-US" altLang="en-US" sz="2400">
                <a:effectLst/>
              </a:rPr>
              <a:t>Could also be called the “something smells fishy fallacy” or the “beside the point fallacy,” or even the “smoke screen fallacy” </a:t>
            </a:r>
          </a:p>
          <a:p>
            <a:pPr>
              <a:lnSpc>
                <a:spcPct val="80000"/>
              </a:lnSpc>
            </a:pPr>
            <a:r>
              <a:rPr lang="en-US" altLang="en-US" sz="2400">
                <a:effectLst/>
              </a:rPr>
              <a:t>A red herring occurs whenever one uses a premise that is irrelevant to the conclusion, which distracts one away from the topic at hand—that is, when one shifts the topic in such a way that focus is no longer on the originally stated issue.</a:t>
            </a:r>
          </a:p>
          <a:p>
            <a:pPr>
              <a:lnSpc>
                <a:spcPct val="80000"/>
              </a:lnSpc>
            </a:pPr>
            <a:r>
              <a:rPr lang="en-US" altLang="en-US" sz="2400">
                <a:effectLst/>
              </a:rPr>
              <a:t>Sitcom Example: When a husband is caught leaving to play golf with his buddies rather than stay home and finish the yard work, and his wife confronts him, he might blurt out any number of distracting red herring remarks, such as, “Have I told you how attractive you look today?” or “I think we should go out for dinner tonight,” or “Have I told you how much I love you lately?”</a:t>
            </a:r>
          </a:p>
          <a:p>
            <a:pPr>
              <a:lnSpc>
                <a:spcPct val="80000"/>
              </a:lnSpc>
            </a:pPr>
            <a:r>
              <a:rPr lang="en-US" altLang="en-US" sz="2400">
                <a:effectLst/>
              </a:rPr>
              <a:t>OJ Simpson Trial</a:t>
            </a:r>
          </a:p>
        </p:txBody>
      </p:sp>
      <p:pic>
        <p:nvPicPr>
          <p:cNvPr id="212997" name="Picture 5" descr="1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0"/>
            <a:ext cx="2339975" cy="1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46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p:cTn id="7" dur="500" fill="hold"/>
                                        <p:tgtEl>
                                          <p:spTgt spid="2129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29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29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29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299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212995">
                                            <p:txEl>
                                              <p:pRg st="1" end="1"/>
                                            </p:txEl>
                                          </p:spTgt>
                                        </p:tgtEl>
                                        <p:attrNameLst>
                                          <p:attrName>style.visibility</p:attrName>
                                        </p:attrNameLst>
                                      </p:cBhvr>
                                      <p:to>
                                        <p:strVal val="visible"/>
                                      </p:to>
                                    </p:set>
                                    <p:animEffect transition="in" filter="fade">
                                      <p:cBhvr>
                                        <p:cTn id="16" dur="1000"/>
                                        <p:tgtEl>
                                          <p:spTgt spid="212995">
                                            <p:txEl>
                                              <p:pRg st="1" end="1"/>
                                            </p:txEl>
                                          </p:spTgt>
                                        </p:tgtEl>
                                      </p:cBhvr>
                                    </p:animEffect>
                                    <p:anim calcmode="lin" valueType="num">
                                      <p:cBhvr>
                                        <p:cTn id="17" dur="10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29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212995">
                                            <p:txEl>
                                              <p:pRg st="2" end="2"/>
                                            </p:txEl>
                                          </p:spTgt>
                                        </p:tgtEl>
                                        <p:attrNameLst>
                                          <p:attrName>style.visibility</p:attrName>
                                        </p:attrNameLst>
                                      </p:cBhvr>
                                      <p:to>
                                        <p:strVal val="visible"/>
                                      </p:to>
                                    </p:set>
                                    <p:animEffect transition="in" filter="fade">
                                      <p:cBhvr>
                                        <p:cTn id="23" dur="1000"/>
                                        <p:tgtEl>
                                          <p:spTgt spid="212995">
                                            <p:txEl>
                                              <p:pRg st="2" end="2"/>
                                            </p:txEl>
                                          </p:spTgt>
                                        </p:tgtEl>
                                      </p:cBhvr>
                                    </p:animEffect>
                                    <p:anim calcmode="lin" valueType="num">
                                      <p:cBhvr>
                                        <p:cTn id="24" dur="10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29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212995">
                                            <p:txEl>
                                              <p:pRg st="3" end="3"/>
                                            </p:txEl>
                                          </p:spTgt>
                                        </p:tgtEl>
                                        <p:attrNameLst>
                                          <p:attrName>style.visibility</p:attrName>
                                        </p:attrNameLst>
                                      </p:cBhvr>
                                      <p:to>
                                        <p:strVal val="visible"/>
                                      </p:to>
                                    </p:set>
                                    <p:animEffect transition="in" filter="fade">
                                      <p:cBhvr>
                                        <p:cTn id="30" dur="800" decel="100000"/>
                                        <p:tgtEl>
                                          <p:spTgt spid="212995">
                                            <p:txEl>
                                              <p:pRg st="3" end="3"/>
                                            </p:txEl>
                                          </p:spTgt>
                                        </p:tgtEl>
                                      </p:cBhvr>
                                    </p:animEffect>
                                    <p:anim calcmode="lin" valueType="num">
                                      <p:cBhvr>
                                        <p:cTn id="31" dur="800" decel="100000" fill="hold"/>
                                        <p:tgtEl>
                                          <p:spTgt spid="212995">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212995">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212995">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12995">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1299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12995">
                                            <p:txEl>
                                              <p:pRg st="4" end="4"/>
                                            </p:txEl>
                                          </p:spTgt>
                                        </p:tgtEl>
                                        <p:attrNameLst>
                                          <p:attrName>style.visibility</p:attrName>
                                        </p:attrNameLst>
                                      </p:cBhvr>
                                      <p:to>
                                        <p:strVal val="visible"/>
                                      </p:to>
                                    </p:set>
                                    <p:animEffect transition="in" filter="fade">
                                      <p:cBhvr>
                                        <p:cTn id="40" dur="1000"/>
                                        <p:tgtEl>
                                          <p:spTgt spid="212995">
                                            <p:txEl>
                                              <p:pRg st="4" end="4"/>
                                            </p:txEl>
                                          </p:spTgt>
                                        </p:tgtEl>
                                      </p:cBhvr>
                                    </p:animEffect>
                                    <p:anim calcmode="lin" valueType="num">
                                      <p:cBhvr>
                                        <p:cTn id="41" dur="1000" fill="hold"/>
                                        <p:tgtEl>
                                          <p:spTgt spid="21299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12995">
                                            <p:txEl>
                                              <p:pRg st="4" end="4"/>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42" presetClass="entr" presetSubtype="0" fill="hold" nodeType="afterEffect">
                                  <p:stCondLst>
                                    <p:cond delay="0"/>
                                  </p:stCondLst>
                                  <p:childTnLst>
                                    <p:set>
                                      <p:cBhvr>
                                        <p:cTn id="45" dur="1" fill="hold">
                                          <p:stCondLst>
                                            <p:cond delay="0"/>
                                          </p:stCondLst>
                                        </p:cTn>
                                        <p:tgtEl>
                                          <p:spTgt spid="212997"/>
                                        </p:tgtEl>
                                        <p:attrNameLst>
                                          <p:attrName>style.visibility</p:attrName>
                                        </p:attrNameLst>
                                      </p:cBhvr>
                                      <p:to>
                                        <p:strVal val="visible"/>
                                      </p:to>
                                    </p:set>
                                    <p:animEffect transition="in" filter="fade">
                                      <p:cBhvr>
                                        <p:cTn id="46" dur="1000"/>
                                        <p:tgtEl>
                                          <p:spTgt spid="212997"/>
                                        </p:tgtEl>
                                      </p:cBhvr>
                                    </p:animEffect>
                                    <p:anim calcmode="lin" valueType="num">
                                      <p:cBhvr>
                                        <p:cTn id="47" dur="1000" fill="hold"/>
                                        <p:tgtEl>
                                          <p:spTgt spid="212997"/>
                                        </p:tgtEl>
                                        <p:attrNameLst>
                                          <p:attrName>ppt_x</p:attrName>
                                        </p:attrNameLst>
                                      </p:cBhvr>
                                      <p:tavLst>
                                        <p:tav tm="0">
                                          <p:val>
                                            <p:strVal val="#ppt_x"/>
                                          </p:val>
                                        </p:tav>
                                        <p:tav tm="100000">
                                          <p:val>
                                            <p:strVal val="#ppt_x"/>
                                          </p:val>
                                        </p:tav>
                                      </p:tavLst>
                                    </p:anim>
                                    <p:anim calcmode="lin" valueType="num">
                                      <p:cBhvr>
                                        <p:cTn id="48" dur="1000" fill="hold"/>
                                        <p:tgtEl>
                                          <p:spTgt spid="2129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14019" name="Rectangle 3"/>
          <p:cNvSpPr>
            <a:spLocks noGrp="1" noChangeArrowheads="1"/>
          </p:cNvSpPr>
          <p:nvPr>
            <p:ph type="body" idx="1"/>
          </p:nvPr>
        </p:nvSpPr>
        <p:spPr/>
        <p:txBody>
          <a:bodyPr/>
          <a:lstStyle/>
          <a:p>
            <a:r>
              <a:rPr lang="en-US" altLang="en-US" u="sng">
                <a:effectLst/>
              </a:rPr>
              <a:t>Slippery Slope Fallacy</a:t>
            </a:r>
          </a:p>
          <a:p>
            <a:r>
              <a:rPr lang="en-US" altLang="en-US">
                <a:effectLst/>
              </a:rPr>
              <a:t>Once one cause starts, it will create an effect that will be the cause of another effect, and so on, until the final effect is something really terrible</a:t>
            </a:r>
          </a:p>
          <a:p>
            <a:r>
              <a:rPr lang="en-US" altLang="en-US">
                <a:effectLst/>
              </a:rPr>
              <a:t>Fallacious if you can demonstrate that one cause will not necessarily lead to others or the final effect</a:t>
            </a:r>
          </a:p>
          <a:p>
            <a:endParaRPr lang="en-US" altLang="en-US">
              <a:effectLst/>
            </a:endParaRPr>
          </a:p>
        </p:txBody>
      </p:sp>
    </p:spTree>
    <p:extLst>
      <p:ext uri="{BB962C8B-B14F-4D97-AF65-F5344CB8AC3E}">
        <p14:creationId xmlns:p14="http://schemas.microsoft.com/office/powerpoint/2010/main" val="104261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p:cTn id="7" dur="500" fill="hold"/>
                                        <p:tgtEl>
                                          <p:spTgt spid="2140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40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40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40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401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214019">
                                            <p:txEl>
                                              <p:pRg st="1" end="1"/>
                                            </p:txEl>
                                          </p:spTgt>
                                        </p:tgtEl>
                                        <p:attrNameLst>
                                          <p:attrName>style.visibility</p:attrName>
                                        </p:attrNameLst>
                                      </p:cBhvr>
                                      <p:to>
                                        <p:strVal val="visible"/>
                                      </p:to>
                                    </p:set>
                                    <p:animScale>
                                      <p:cBhvr>
                                        <p:cTn id="16" dur="1000" decel="50000" fill="hold">
                                          <p:stCondLst>
                                            <p:cond delay="0"/>
                                          </p:stCondLst>
                                        </p:cTn>
                                        <p:tgtEl>
                                          <p:spTgt spid="2140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14019">
                                            <p:txEl>
                                              <p:pRg st="1" end="1"/>
                                            </p:txEl>
                                          </p:spTgt>
                                        </p:tgtEl>
                                        <p:attrNameLst>
                                          <p:attrName>ppt_x</p:attrName>
                                          <p:attrName>ppt_y</p:attrName>
                                        </p:attrNameLst>
                                      </p:cBhvr>
                                    </p:animMotion>
                                    <p:animEffect transition="in" filter="fade">
                                      <p:cBhvr>
                                        <p:cTn id="18" dur="1000"/>
                                        <p:tgtEl>
                                          <p:spTgt spid="2140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214019">
                                            <p:txEl>
                                              <p:pRg st="2" end="2"/>
                                            </p:txEl>
                                          </p:spTgt>
                                        </p:tgtEl>
                                        <p:attrNameLst>
                                          <p:attrName>style.visibility</p:attrName>
                                        </p:attrNameLst>
                                      </p:cBhvr>
                                      <p:to>
                                        <p:strVal val="visible"/>
                                      </p:to>
                                    </p:set>
                                    <p:animScale>
                                      <p:cBhvr>
                                        <p:cTn id="23" dur="1000" decel="50000" fill="hold">
                                          <p:stCondLst>
                                            <p:cond delay="0"/>
                                          </p:stCondLst>
                                        </p:cTn>
                                        <p:tgtEl>
                                          <p:spTgt spid="2140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14019">
                                            <p:txEl>
                                              <p:pRg st="2" end="2"/>
                                            </p:txEl>
                                          </p:spTgt>
                                        </p:tgtEl>
                                        <p:attrNameLst>
                                          <p:attrName>ppt_x</p:attrName>
                                          <p:attrName>ppt_y</p:attrName>
                                        </p:attrNameLst>
                                      </p:cBhvr>
                                    </p:animMotion>
                                    <p:animEffect transition="in" filter="fade">
                                      <p:cBhvr>
                                        <p:cTn id="25" dur="1000"/>
                                        <p:tgtEl>
                                          <p:spTgt spid="214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en-US" altLang="en-US" sz="3600"/>
              <a:t>The ABC’s of Critical Thinking</a:t>
            </a:r>
          </a:p>
        </p:txBody>
      </p:sp>
      <p:sp>
        <p:nvSpPr>
          <p:cNvPr id="17411" name="Rectangle 3"/>
          <p:cNvSpPr>
            <a:spLocks noGrp="1" noChangeArrowheads="1"/>
          </p:cNvSpPr>
          <p:nvPr>
            <p:ph type="body" idx="1"/>
          </p:nvPr>
        </p:nvSpPr>
        <p:spPr>
          <a:xfrm>
            <a:off x="457200" y="1295400"/>
            <a:ext cx="8229600" cy="5410200"/>
          </a:xfrm>
          <a:noFill/>
          <a:ln/>
        </p:spPr>
        <p:txBody>
          <a:bodyPr/>
          <a:lstStyle/>
          <a:p>
            <a:r>
              <a:rPr lang="en-US" altLang="en-US" dirty="0"/>
              <a:t>Inductive Reasoning</a:t>
            </a:r>
          </a:p>
          <a:p>
            <a:r>
              <a:rPr lang="en-US" altLang="en-US" dirty="0"/>
              <a:t>Conclusions are not logically valid but warranted or reasonable or probable</a:t>
            </a:r>
          </a:p>
          <a:p>
            <a:r>
              <a:rPr lang="en-US" altLang="en-US" dirty="0"/>
              <a:t>Hallmark of scientific reasoning</a:t>
            </a:r>
          </a:p>
          <a:p>
            <a:r>
              <a:rPr lang="en-US" altLang="en-US" dirty="0"/>
              <a:t>Uses statistical generalizations</a:t>
            </a:r>
          </a:p>
          <a:p>
            <a:r>
              <a:rPr lang="en-US" altLang="en-US" dirty="0"/>
              <a:t>Example: Likelihood of a dropped keys falling downwards in class?</a:t>
            </a:r>
          </a:p>
          <a:p>
            <a:r>
              <a:rPr lang="en-US" altLang="en-US" dirty="0"/>
              <a:t>Abductive Reasoning: Ignaz Semmelweis</a:t>
            </a:r>
          </a:p>
          <a:p>
            <a:r>
              <a:rPr lang="en-US" altLang="en-US" dirty="0"/>
              <a:t>A is for Argument</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Scale>
                                      <p:cBhvr>
                                        <p:cTn id="28" dur="1000" decel="50000" fill="hold">
                                          <p:stCondLst>
                                            <p:cond delay="0"/>
                                          </p:stCondLst>
                                        </p:cTn>
                                        <p:tgtEl>
                                          <p:spTgt spid="174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7411">
                                            <p:txEl>
                                              <p:pRg st="3" end="3"/>
                                            </p:txEl>
                                          </p:spTgt>
                                        </p:tgtEl>
                                        <p:attrNameLst>
                                          <p:attrName>ppt_x</p:attrName>
                                          <p:attrName>ppt_y</p:attrName>
                                        </p:attrNameLst>
                                      </p:cBhvr>
                                    </p:animMotion>
                                    <p:animEffect transition="in" filter="fade">
                                      <p:cBhvr>
                                        <p:cTn id="30" dur="1000"/>
                                        <p:tgtEl>
                                          <p:spTgt spid="174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800" decel="100000"/>
                                        <p:tgtEl>
                                          <p:spTgt spid="17411">
                                            <p:txEl>
                                              <p:pRg st="4" end="4"/>
                                            </p:txEl>
                                          </p:spTgt>
                                        </p:tgtEl>
                                      </p:cBhvr>
                                    </p:animEffect>
                                    <p:anim calcmode="lin" valueType="num">
                                      <p:cBhvr>
                                        <p:cTn id="36" dur="800" decel="100000" fill="hold"/>
                                        <p:tgtEl>
                                          <p:spTgt spid="17411">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7411">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7411">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7411">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74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7411">
                                            <p:txEl>
                                              <p:pRg st="5" end="5"/>
                                            </p:txEl>
                                          </p:spTgt>
                                        </p:tgtEl>
                                        <p:attrNameLst>
                                          <p:attrName>style.visibility</p:attrName>
                                        </p:attrNameLst>
                                      </p:cBhvr>
                                      <p:to>
                                        <p:strVal val="visible"/>
                                      </p:to>
                                    </p:set>
                                    <p:animEffect transition="in" filter="fade">
                                      <p:cBhvr>
                                        <p:cTn id="45" dur="800" decel="100000"/>
                                        <p:tgtEl>
                                          <p:spTgt spid="17411">
                                            <p:txEl>
                                              <p:pRg st="5" end="5"/>
                                            </p:txEl>
                                          </p:spTgt>
                                        </p:tgtEl>
                                      </p:cBhvr>
                                    </p:animEffect>
                                    <p:anim calcmode="lin" valueType="num">
                                      <p:cBhvr>
                                        <p:cTn id="46" dur="800" decel="100000" fill="hold"/>
                                        <p:tgtEl>
                                          <p:spTgt spid="17411">
                                            <p:txEl>
                                              <p:pRg st="5" end="5"/>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7411">
                                            <p:txEl>
                                              <p:pRg st="5" end="5"/>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7411">
                                            <p:txEl>
                                              <p:pRg st="5" end="5"/>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7411">
                                            <p:txEl>
                                              <p:pRg st="5" end="5"/>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74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7411">
                                            <p:txEl>
                                              <p:pRg st="6" end="6"/>
                                            </p:txEl>
                                          </p:spTgt>
                                        </p:tgtEl>
                                        <p:attrNameLst>
                                          <p:attrName>style.visibility</p:attrName>
                                        </p:attrNameLst>
                                      </p:cBhvr>
                                      <p:to>
                                        <p:strVal val="visible"/>
                                      </p:to>
                                    </p:set>
                                    <p:anim calcmode="lin" valueType="num">
                                      <p:cBhvr>
                                        <p:cTn id="55" dur="500" fill="hold"/>
                                        <p:tgtEl>
                                          <p:spTgt spid="174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74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74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215043" name="Rectangle 3"/>
          <p:cNvSpPr>
            <a:spLocks noGrp="1" noChangeArrowheads="1"/>
          </p:cNvSpPr>
          <p:nvPr>
            <p:ph type="body" idx="1"/>
          </p:nvPr>
        </p:nvSpPr>
        <p:spPr/>
        <p:txBody>
          <a:bodyPr/>
          <a:lstStyle/>
          <a:p>
            <a:pPr>
              <a:lnSpc>
                <a:spcPct val="90000"/>
              </a:lnSpc>
            </a:pPr>
            <a:r>
              <a:rPr lang="en-US" altLang="en-US" sz="2800" u="sng">
                <a:effectLst/>
              </a:rPr>
              <a:t>Strawman Argument</a:t>
            </a:r>
          </a:p>
          <a:p>
            <a:pPr>
              <a:lnSpc>
                <a:spcPct val="90000"/>
              </a:lnSpc>
            </a:pPr>
            <a:r>
              <a:rPr lang="en-US" altLang="en-US" sz="2800">
                <a:effectLst/>
              </a:rPr>
              <a:t>Also can be referred to as the “mannequin fallacy” or “dummy fallacy”</a:t>
            </a:r>
          </a:p>
          <a:p>
            <a:pPr>
              <a:lnSpc>
                <a:spcPct val="90000"/>
              </a:lnSpc>
            </a:pPr>
            <a:r>
              <a:rPr lang="en-US" altLang="en-US" sz="2800">
                <a:effectLst/>
              </a:rPr>
              <a:t>We must take special care when interpreting someone’s argument regardless of whether we agree or disagree with it </a:t>
            </a:r>
          </a:p>
          <a:p>
            <a:pPr>
              <a:lnSpc>
                <a:spcPct val="90000"/>
              </a:lnSpc>
            </a:pPr>
            <a:r>
              <a:rPr lang="en-US" altLang="en-US" sz="2800">
                <a:effectLst/>
              </a:rPr>
              <a:t>If we misrepresent an argument, not only are we being unfair to the speaker, but we also may be referring to aspects of an issue that the speaker never intended</a:t>
            </a:r>
          </a:p>
        </p:txBody>
      </p:sp>
    </p:spTree>
    <p:extLst>
      <p:ext uri="{BB962C8B-B14F-4D97-AF65-F5344CB8AC3E}">
        <p14:creationId xmlns:p14="http://schemas.microsoft.com/office/powerpoint/2010/main" val="1177876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p:cTn id="7" dur="500" fill="hold"/>
                                        <p:tgtEl>
                                          <p:spTgt spid="2150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4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50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215043">
                                            <p:txEl>
                                              <p:pRg st="1" end="1"/>
                                            </p:txEl>
                                          </p:spTgt>
                                        </p:tgtEl>
                                        <p:attrNameLst>
                                          <p:attrName>style.visibility</p:attrName>
                                        </p:attrNameLst>
                                      </p:cBhvr>
                                      <p:to>
                                        <p:strVal val="visible"/>
                                      </p:to>
                                    </p:set>
                                    <p:animEffect transition="in" filter="fade">
                                      <p:cBhvr>
                                        <p:cTn id="16" dur="1000"/>
                                        <p:tgtEl>
                                          <p:spTgt spid="215043">
                                            <p:txEl>
                                              <p:pRg st="1" end="1"/>
                                            </p:txEl>
                                          </p:spTgt>
                                        </p:tgtEl>
                                      </p:cBhvr>
                                    </p:animEffect>
                                    <p:anim calcmode="lin" valueType="num">
                                      <p:cBhvr>
                                        <p:cTn id="17" dur="10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215043">
                                            <p:txEl>
                                              <p:pRg st="2" end="2"/>
                                            </p:txEl>
                                          </p:spTgt>
                                        </p:tgtEl>
                                        <p:attrNameLst>
                                          <p:attrName>style.visibility</p:attrName>
                                        </p:attrNameLst>
                                      </p:cBhvr>
                                      <p:to>
                                        <p:strVal val="visible"/>
                                      </p:to>
                                    </p:set>
                                    <p:animEffect transition="in" filter="fade">
                                      <p:cBhvr>
                                        <p:cTn id="23" dur="1000"/>
                                        <p:tgtEl>
                                          <p:spTgt spid="215043">
                                            <p:txEl>
                                              <p:pRg st="2" end="2"/>
                                            </p:txEl>
                                          </p:spTgt>
                                        </p:tgtEl>
                                      </p:cBhvr>
                                    </p:animEffect>
                                    <p:anim calcmode="lin" valueType="num">
                                      <p:cBhvr>
                                        <p:cTn id="24" dur="10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215043">
                                            <p:txEl>
                                              <p:pRg st="3" end="3"/>
                                            </p:txEl>
                                          </p:spTgt>
                                        </p:tgtEl>
                                        <p:attrNameLst>
                                          <p:attrName>style.visibility</p:attrName>
                                        </p:attrNameLst>
                                      </p:cBhvr>
                                      <p:to>
                                        <p:strVal val="visible"/>
                                      </p:to>
                                    </p:set>
                                    <p:animEffect transition="in" filter="fade">
                                      <p:cBhvr>
                                        <p:cTn id="30" dur="1000"/>
                                        <p:tgtEl>
                                          <p:spTgt spid="215043">
                                            <p:txEl>
                                              <p:pRg st="3" end="3"/>
                                            </p:txEl>
                                          </p:spTgt>
                                        </p:tgtEl>
                                      </p:cBhvr>
                                    </p:animEffect>
                                    <p:anim calcmode="lin" valueType="num">
                                      <p:cBhvr>
                                        <p:cTn id="31" dur="10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rgbClr val="B2B2B2"/>
                </a:solidFill>
              </a:rPr>
              <a:t>The ABC’s of Critical Thinking</a:t>
            </a:r>
            <a:endParaRPr lang="en-US" dirty="0"/>
          </a:p>
        </p:txBody>
      </p:sp>
      <p:sp>
        <p:nvSpPr>
          <p:cNvPr id="3" name="Content Placeholder 2"/>
          <p:cNvSpPr>
            <a:spLocks noGrp="1"/>
          </p:cNvSpPr>
          <p:nvPr>
            <p:ph idx="1"/>
          </p:nvPr>
        </p:nvSpPr>
        <p:spPr>
          <a:xfrm>
            <a:off x="457200" y="1600200"/>
            <a:ext cx="8229600" cy="5257800"/>
          </a:xfrm>
        </p:spPr>
        <p:txBody>
          <a:bodyPr/>
          <a:lstStyle/>
          <a:p>
            <a:pPr>
              <a:defRPr/>
            </a:pPr>
            <a:r>
              <a:rPr lang="en-US" dirty="0"/>
              <a:t>The Critical Thinking Skill Set that involves the </a:t>
            </a:r>
            <a:r>
              <a:rPr lang="en-US" i="1" dirty="0"/>
              <a:t>Six Steps </a:t>
            </a:r>
            <a:r>
              <a:rPr lang="en-US" dirty="0"/>
              <a:t>is taught at all age/grade levels – from High School, to Community College, to University. </a:t>
            </a:r>
          </a:p>
          <a:p>
            <a:pPr>
              <a:defRPr/>
            </a:pPr>
            <a:r>
              <a:rPr lang="en-US" dirty="0">
                <a:hlinkClick r:id="rId2"/>
              </a:rPr>
              <a:t>www.sixstepstobetterthinking.com</a:t>
            </a:r>
            <a:endParaRPr lang="en-US" dirty="0"/>
          </a:p>
        </p:txBody>
      </p:sp>
    </p:spTree>
    <p:extLst>
      <p:ext uri="{BB962C8B-B14F-4D97-AF65-F5344CB8AC3E}">
        <p14:creationId xmlns:p14="http://schemas.microsoft.com/office/powerpoint/2010/main" val="824654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sz="4000" b="1" dirty="0"/>
              <a:t>Thank you.</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692696"/>
            <a:ext cx="4392488" cy="585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0174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dirty="0"/>
          </a:p>
        </p:txBody>
      </p:sp>
      <p:sp>
        <p:nvSpPr>
          <p:cNvPr id="95235" name="Rectangle 3"/>
          <p:cNvSpPr>
            <a:spLocks noGrp="1" noChangeArrowheads="1"/>
          </p:cNvSpPr>
          <p:nvPr>
            <p:ph type="body" idx="1"/>
          </p:nvPr>
        </p:nvSpPr>
        <p:spPr/>
        <p:txBody>
          <a:bodyPr/>
          <a:lstStyle/>
          <a:p>
            <a:pPr>
              <a:lnSpc>
                <a:spcPct val="80000"/>
              </a:lnSpc>
            </a:pPr>
            <a:r>
              <a:rPr lang="en-US" altLang="en-US" sz="2400" dirty="0"/>
              <a:t>Evaluation Metrics</a:t>
            </a:r>
          </a:p>
          <a:p>
            <a:pPr>
              <a:lnSpc>
                <a:spcPct val="80000"/>
              </a:lnSpc>
            </a:pPr>
            <a:r>
              <a:rPr lang="en-US" altLang="en-US" sz="2400" dirty="0"/>
              <a:t>In Class:</a:t>
            </a:r>
          </a:p>
          <a:p>
            <a:pPr lvl="1">
              <a:lnSpc>
                <a:spcPct val="80000"/>
              </a:lnSpc>
            </a:pPr>
            <a:r>
              <a:rPr lang="en-US" altLang="en-US" sz="2000" dirty="0"/>
              <a:t>Write a brief position paper/have students analyze after skills have been taught</a:t>
            </a:r>
          </a:p>
          <a:p>
            <a:pPr lvl="1">
              <a:lnSpc>
                <a:spcPct val="80000"/>
              </a:lnSpc>
            </a:pPr>
            <a:r>
              <a:rPr lang="en-US" altLang="en-US" sz="2000" dirty="0"/>
              <a:t>Spot the Argument:</a:t>
            </a:r>
          </a:p>
          <a:p>
            <a:pPr lvl="2">
              <a:lnSpc>
                <a:spcPct val="80000"/>
              </a:lnSpc>
            </a:pPr>
            <a:r>
              <a:rPr lang="en-US" altLang="en-US" sz="1800" dirty="0"/>
              <a:t>Advertisements, commercials, etc.</a:t>
            </a:r>
          </a:p>
          <a:p>
            <a:pPr lvl="1">
              <a:lnSpc>
                <a:spcPct val="80000"/>
              </a:lnSpc>
            </a:pPr>
            <a:r>
              <a:rPr lang="en-US" altLang="en-US" sz="2000" dirty="0"/>
              <a:t>One-page journal of biases</a:t>
            </a:r>
          </a:p>
          <a:p>
            <a:pPr lvl="2">
              <a:lnSpc>
                <a:spcPct val="80000"/>
              </a:lnSpc>
            </a:pPr>
            <a:r>
              <a:rPr lang="en-US" altLang="en-US" sz="1800" dirty="0"/>
              <a:t>Biological and Cultural</a:t>
            </a:r>
          </a:p>
          <a:p>
            <a:pPr lvl="1">
              <a:lnSpc>
                <a:spcPct val="80000"/>
              </a:lnSpc>
            </a:pPr>
            <a:r>
              <a:rPr lang="en-US" altLang="en-US" sz="2000" dirty="0"/>
              <a:t>Internet example(s) of importance of context</a:t>
            </a:r>
          </a:p>
          <a:p>
            <a:pPr lvl="1">
              <a:lnSpc>
                <a:spcPct val="80000"/>
              </a:lnSpc>
            </a:pPr>
            <a:r>
              <a:rPr lang="en-US" altLang="en-US" sz="2000" dirty="0"/>
              <a:t>Diagram practice</a:t>
            </a:r>
          </a:p>
          <a:p>
            <a:pPr lvl="2">
              <a:lnSpc>
                <a:spcPct val="80000"/>
              </a:lnSpc>
            </a:pPr>
            <a:r>
              <a:rPr lang="en-US" altLang="en-US" sz="1800" dirty="0"/>
              <a:t>Basic arguments</a:t>
            </a:r>
          </a:p>
          <a:p>
            <a:pPr lvl="1">
              <a:lnSpc>
                <a:spcPct val="80000"/>
              </a:lnSpc>
            </a:pPr>
            <a:r>
              <a:rPr lang="en-US" altLang="en-US" sz="2000" dirty="0"/>
              <a:t>Minor and Major Claims:</a:t>
            </a:r>
          </a:p>
          <a:p>
            <a:pPr lvl="2">
              <a:lnSpc>
                <a:spcPct val="80000"/>
              </a:lnSpc>
            </a:pPr>
            <a:r>
              <a:rPr lang="en-US" altLang="en-US" sz="1800" dirty="0"/>
              <a:t>What type of evidence is required?</a:t>
            </a:r>
          </a:p>
          <a:p>
            <a:pPr lvl="1">
              <a:lnSpc>
                <a:spcPct val="80000"/>
              </a:lnSpc>
            </a:pPr>
            <a:r>
              <a:rPr lang="en-US" altLang="en-US" sz="2000" dirty="0"/>
              <a:t>Spot the fallacies</a:t>
            </a:r>
          </a:p>
          <a:p>
            <a:pPr lvl="2">
              <a:lnSpc>
                <a:spcPct val="80000"/>
              </a:lnSpc>
            </a:pPr>
            <a:r>
              <a:rPr lang="en-US" altLang="en-US" sz="1800" dirty="0"/>
              <a:t>2 or 3 fallacies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52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52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5235">
                                            <p:txEl>
                                              <p:pRg st="1" end="1"/>
                                            </p:txEl>
                                          </p:spTgt>
                                        </p:tgtEl>
                                        <p:attrNameLst>
                                          <p:attrName>style.visibility</p:attrName>
                                        </p:attrNameLst>
                                      </p:cBhvr>
                                      <p:to>
                                        <p:strVal val="visible"/>
                                      </p:to>
                                    </p:set>
                                    <p:animEffect transition="in" filter="fade">
                                      <p:cBhvr>
                                        <p:cTn id="15" dur="1000"/>
                                        <p:tgtEl>
                                          <p:spTgt spid="95235">
                                            <p:txEl>
                                              <p:pRg st="1" end="1"/>
                                            </p:txEl>
                                          </p:spTgt>
                                        </p:tgtEl>
                                      </p:cBhvr>
                                    </p:animEffect>
                                    <p:anim calcmode="lin" valueType="num">
                                      <p:cBhvr>
                                        <p:cTn id="16" dur="10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523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52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95235">
                                            <p:txEl>
                                              <p:pRg st="2" end="2"/>
                                            </p:txEl>
                                          </p:spTgt>
                                        </p:tgtEl>
                                        <p:attrNameLst>
                                          <p:attrName>style.visibility</p:attrName>
                                        </p:attrNameLst>
                                      </p:cBhvr>
                                      <p:to>
                                        <p:strVal val="visible"/>
                                      </p:to>
                                    </p:set>
                                    <p:animScale>
                                      <p:cBhvr>
                                        <p:cTn id="23" dur="1000" decel="50000" fill="hold">
                                          <p:stCondLst>
                                            <p:cond delay="0"/>
                                          </p:stCondLst>
                                        </p:cTn>
                                        <p:tgtEl>
                                          <p:spTgt spid="952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5235">
                                            <p:txEl>
                                              <p:pRg st="2" end="2"/>
                                            </p:txEl>
                                          </p:spTgt>
                                        </p:tgtEl>
                                        <p:attrNameLst>
                                          <p:attrName>ppt_x</p:attrName>
                                          <p:attrName>ppt_y</p:attrName>
                                        </p:attrNameLst>
                                      </p:cBhvr>
                                    </p:animMotion>
                                    <p:animEffect transition="in" filter="fade">
                                      <p:cBhvr>
                                        <p:cTn id="25" dur="1000"/>
                                        <p:tgtEl>
                                          <p:spTgt spid="9523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95235">
                                            <p:txEl>
                                              <p:pRg st="3" end="3"/>
                                            </p:txEl>
                                          </p:spTgt>
                                        </p:tgtEl>
                                        <p:attrNameLst>
                                          <p:attrName>style.visibility</p:attrName>
                                        </p:attrNameLst>
                                      </p:cBhvr>
                                      <p:to>
                                        <p:strVal val="visible"/>
                                      </p:to>
                                    </p:set>
                                    <p:animScale>
                                      <p:cBhvr>
                                        <p:cTn id="30" dur="1000" decel="50000" fill="hold">
                                          <p:stCondLst>
                                            <p:cond delay="0"/>
                                          </p:stCondLst>
                                        </p:cTn>
                                        <p:tgtEl>
                                          <p:spTgt spid="952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95235">
                                            <p:txEl>
                                              <p:pRg st="3" end="3"/>
                                            </p:txEl>
                                          </p:spTgt>
                                        </p:tgtEl>
                                        <p:attrNameLst>
                                          <p:attrName>ppt_x</p:attrName>
                                          <p:attrName>ppt_y</p:attrName>
                                        </p:attrNameLst>
                                      </p:cBhvr>
                                    </p:animMotion>
                                    <p:animEffect transition="in" filter="fade">
                                      <p:cBhvr>
                                        <p:cTn id="32" dur="1000"/>
                                        <p:tgtEl>
                                          <p:spTgt spid="9523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95235">
                                            <p:txEl>
                                              <p:pRg st="4" end="4"/>
                                            </p:txEl>
                                          </p:spTgt>
                                        </p:tgtEl>
                                        <p:attrNameLst>
                                          <p:attrName>style.visibility</p:attrName>
                                        </p:attrNameLst>
                                      </p:cBhvr>
                                      <p:to>
                                        <p:strVal val="visible"/>
                                      </p:to>
                                    </p:set>
                                    <p:animScale>
                                      <p:cBhvr>
                                        <p:cTn id="37" dur="1000" decel="50000" fill="hold">
                                          <p:stCondLst>
                                            <p:cond delay="0"/>
                                          </p:stCondLst>
                                        </p:cTn>
                                        <p:tgtEl>
                                          <p:spTgt spid="952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5235">
                                            <p:txEl>
                                              <p:pRg st="4" end="4"/>
                                            </p:txEl>
                                          </p:spTgt>
                                        </p:tgtEl>
                                        <p:attrNameLst>
                                          <p:attrName>ppt_x</p:attrName>
                                          <p:attrName>ppt_y</p:attrName>
                                        </p:attrNameLst>
                                      </p:cBhvr>
                                    </p:animMotion>
                                    <p:animEffect transition="in" filter="fade">
                                      <p:cBhvr>
                                        <p:cTn id="39" dur="1000"/>
                                        <p:tgtEl>
                                          <p:spTgt spid="95235">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nodeType="clickEffect">
                                  <p:stCondLst>
                                    <p:cond delay="0"/>
                                  </p:stCondLst>
                                  <p:childTnLst>
                                    <p:set>
                                      <p:cBhvr>
                                        <p:cTn id="43" dur="1" fill="hold">
                                          <p:stCondLst>
                                            <p:cond delay="0"/>
                                          </p:stCondLst>
                                        </p:cTn>
                                        <p:tgtEl>
                                          <p:spTgt spid="95235">
                                            <p:txEl>
                                              <p:pRg st="5" end="5"/>
                                            </p:txEl>
                                          </p:spTgt>
                                        </p:tgtEl>
                                        <p:attrNameLst>
                                          <p:attrName>style.visibility</p:attrName>
                                        </p:attrNameLst>
                                      </p:cBhvr>
                                      <p:to>
                                        <p:strVal val="visible"/>
                                      </p:to>
                                    </p:set>
                                    <p:animEffect transition="in" filter="fade">
                                      <p:cBhvr>
                                        <p:cTn id="44" dur="1000"/>
                                        <p:tgtEl>
                                          <p:spTgt spid="95235">
                                            <p:txEl>
                                              <p:pRg st="5" end="5"/>
                                            </p:txEl>
                                          </p:spTgt>
                                        </p:tgtEl>
                                      </p:cBhvr>
                                    </p:animEffect>
                                    <p:anim calcmode="lin" valueType="num">
                                      <p:cBhvr>
                                        <p:cTn id="45" dur="10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95235">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523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7" presetClass="entr" presetSubtype="0" fill="hold" nodeType="clickEffect">
                                  <p:stCondLst>
                                    <p:cond delay="0"/>
                                  </p:stCondLst>
                                  <p:childTnLst>
                                    <p:set>
                                      <p:cBhvr>
                                        <p:cTn id="51" dur="1" fill="hold">
                                          <p:stCondLst>
                                            <p:cond delay="0"/>
                                          </p:stCondLst>
                                        </p:cTn>
                                        <p:tgtEl>
                                          <p:spTgt spid="95235">
                                            <p:txEl>
                                              <p:pRg st="6" end="6"/>
                                            </p:txEl>
                                          </p:spTgt>
                                        </p:tgtEl>
                                        <p:attrNameLst>
                                          <p:attrName>style.visibility</p:attrName>
                                        </p:attrNameLst>
                                      </p:cBhvr>
                                      <p:to>
                                        <p:strVal val="visible"/>
                                      </p:to>
                                    </p:set>
                                    <p:animEffect transition="in" filter="fade">
                                      <p:cBhvr>
                                        <p:cTn id="52" dur="1000"/>
                                        <p:tgtEl>
                                          <p:spTgt spid="95235">
                                            <p:txEl>
                                              <p:pRg st="6" end="6"/>
                                            </p:txEl>
                                          </p:spTgt>
                                        </p:tgtEl>
                                      </p:cBhvr>
                                    </p:animEffect>
                                    <p:anim calcmode="lin" valueType="num">
                                      <p:cBhvr>
                                        <p:cTn id="53" dur="10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95235">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523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8" presetClass="entr" presetSubtype="0" accel="50000" fill="hold" nodeType="clickEffect">
                                  <p:stCondLst>
                                    <p:cond delay="0"/>
                                  </p:stCondLst>
                                  <p:childTnLst>
                                    <p:set>
                                      <p:cBhvr>
                                        <p:cTn id="59" dur="1" fill="hold">
                                          <p:stCondLst>
                                            <p:cond delay="0"/>
                                          </p:stCondLst>
                                        </p:cTn>
                                        <p:tgtEl>
                                          <p:spTgt spid="95235">
                                            <p:txEl>
                                              <p:pRg st="7" end="7"/>
                                            </p:txEl>
                                          </p:spTgt>
                                        </p:tgtEl>
                                        <p:attrNameLst>
                                          <p:attrName>style.visibility</p:attrName>
                                        </p:attrNameLst>
                                      </p:cBhvr>
                                      <p:to>
                                        <p:strVal val="visible"/>
                                      </p:to>
                                    </p:set>
                                    <p:anim calcmode="lin" valueType="num">
                                      <p:cBhvr>
                                        <p:cTn id="60" dur="1000" fill="hold"/>
                                        <p:tgtEl>
                                          <p:spTgt spid="95235">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95235">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95235">
                                            <p:txEl>
                                              <p:pRg st="7" end="7"/>
                                            </p:txEl>
                                          </p:spTgt>
                                        </p:tgtEl>
                                        <p:attrNameLst>
                                          <p:attrName>ppt_y</p:attrName>
                                        </p:attrNameLst>
                                      </p:cBhvr>
                                      <p:tavLst>
                                        <p:tav tm="0">
                                          <p:val>
                                            <p:strVal val="#ppt_y"/>
                                          </p:val>
                                        </p:tav>
                                        <p:tav tm="100000">
                                          <p:val>
                                            <p:strVal val="#ppt_y"/>
                                          </p:val>
                                        </p:tav>
                                      </p:tavLst>
                                    </p:anim>
                                    <p:animEffect transition="in" filter="fade">
                                      <p:cBhvr>
                                        <p:cTn id="63" dur="1000"/>
                                        <p:tgtEl>
                                          <p:spTgt spid="95235">
                                            <p:txEl>
                                              <p:pRg st="7" end="7"/>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9" presetClass="entr" presetSubtype="0" accel="100000" fill="hold" nodeType="clickEffect">
                                  <p:stCondLst>
                                    <p:cond delay="0"/>
                                  </p:stCondLst>
                                  <p:childTnLst>
                                    <p:set>
                                      <p:cBhvr>
                                        <p:cTn id="67" dur="1" fill="hold">
                                          <p:stCondLst>
                                            <p:cond delay="0"/>
                                          </p:stCondLst>
                                        </p:cTn>
                                        <p:tgtEl>
                                          <p:spTgt spid="95235">
                                            <p:txEl>
                                              <p:pRg st="8" end="8"/>
                                            </p:txEl>
                                          </p:spTgt>
                                        </p:tgtEl>
                                        <p:attrNameLst>
                                          <p:attrName>style.visibility</p:attrName>
                                        </p:attrNameLst>
                                      </p:cBhvr>
                                      <p:to>
                                        <p:strVal val="visible"/>
                                      </p:to>
                                    </p:set>
                                    <p:anim calcmode="lin" valueType="num">
                                      <p:cBhvr>
                                        <p:cTn id="68" dur="500" fill="hold"/>
                                        <p:tgtEl>
                                          <p:spTgt spid="9523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9523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9523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952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9" presetClass="entr" presetSubtype="0" accel="100000" fill="hold" nodeType="clickEffect">
                                  <p:stCondLst>
                                    <p:cond delay="0"/>
                                  </p:stCondLst>
                                  <p:childTnLst>
                                    <p:set>
                                      <p:cBhvr>
                                        <p:cTn id="75" dur="1" fill="hold">
                                          <p:stCondLst>
                                            <p:cond delay="0"/>
                                          </p:stCondLst>
                                        </p:cTn>
                                        <p:tgtEl>
                                          <p:spTgt spid="95235">
                                            <p:txEl>
                                              <p:pRg st="9" end="9"/>
                                            </p:txEl>
                                          </p:spTgt>
                                        </p:tgtEl>
                                        <p:attrNameLst>
                                          <p:attrName>style.visibility</p:attrName>
                                        </p:attrNameLst>
                                      </p:cBhvr>
                                      <p:to>
                                        <p:strVal val="visible"/>
                                      </p:to>
                                    </p:set>
                                    <p:anim calcmode="lin" valueType="num">
                                      <p:cBhvr>
                                        <p:cTn id="76" dur="500" fill="hold"/>
                                        <p:tgtEl>
                                          <p:spTgt spid="9523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9523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9523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952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52" presetClass="entr" presetSubtype="0" fill="hold" nodeType="clickEffect">
                                  <p:stCondLst>
                                    <p:cond delay="0"/>
                                  </p:stCondLst>
                                  <p:childTnLst>
                                    <p:set>
                                      <p:cBhvr>
                                        <p:cTn id="83" dur="1" fill="hold">
                                          <p:stCondLst>
                                            <p:cond delay="0"/>
                                          </p:stCondLst>
                                        </p:cTn>
                                        <p:tgtEl>
                                          <p:spTgt spid="95235">
                                            <p:txEl>
                                              <p:pRg st="10" end="10"/>
                                            </p:txEl>
                                          </p:spTgt>
                                        </p:tgtEl>
                                        <p:attrNameLst>
                                          <p:attrName>style.visibility</p:attrName>
                                        </p:attrNameLst>
                                      </p:cBhvr>
                                      <p:to>
                                        <p:strVal val="visible"/>
                                      </p:to>
                                    </p:set>
                                    <p:animScale>
                                      <p:cBhvr>
                                        <p:cTn id="84" dur="1000" decel="50000" fill="hold">
                                          <p:stCondLst>
                                            <p:cond delay="0"/>
                                          </p:stCondLst>
                                        </p:cTn>
                                        <p:tgtEl>
                                          <p:spTgt spid="95235">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95235">
                                            <p:txEl>
                                              <p:pRg st="10" end="10"/>
                                            </p:txEl>
                                          </p:spTgt>
                                        </p:tgtEl>
                                        <p:attrNameLst>
                                          <p:attrName>ppt_x</p:attrName>
                                          <p:attrName>ppt_y</p:attrName>
                                        </p:attrNameLst>
                                      </p:cBhvr>
                                    </p:animMotion>
                                    <p:animEffect transition="in" filter="fade">
                                      <p:cBhvr>
                                        <p:cTn id="86" dur="1000"/>
                                        <p:tgtEl>
                                          <p:spTgt spid="95235">
                                            <p:txEl>
                                              <p:pRg st="10" end="1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2" presetClass="entr" presetSubtype="0" fill="hold" nodeType="clickEffect">
                                  <p:stCondLst>
                                    <p:cond delay="0"/>
                                  </p:stCondLst>
                                  <p:childTnLst>
                                    <p:set>
                                      <p:cBhvr>
                                        <p:cTn id="90" dur="1" fill="hold">
                                          <p:stCondLst>
                                            <p:cond delay="0"/>
                                          </p:stCondLst>
                                        </p:cTn>
                                        <p:tgtEl>
                                          <p:spTgt spid="95235">
                                            <p:txEl>
                                              <p:pRg st="11" end="11"/>
                                            </p:txEl>
                                          </p:spTgt>
                                        </p:tgtEl>
                                        <p:attrNameLst>
                                          <p:attrName>style.visibility</p:attrName>
                                        </p:attrNameLst>
                                      </p:cBhvr>
                                      <p:to>
                                        <p:strVal val="visible"/>
                                      </p:to>
                                    </p:set>
                                    <p:animScale>
                                      <p:cBhvr>
                                        <p:cTn id="91" dur="1000" decel="50000" fill="hold">
                                          <p:stCondLst>
                                            <p:cond delay="0"/>
                                          </p:stCondLst>
                                        </p:cTn>
                                        <p:tgtEl>
                                          <p:spTgt spid="95235">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95235">
                                            <p:txEl>
                                              <p:pRg st="11" end="11"/>
                                            </p:txEl>
                                          </p:spTgt>
                                        </p:tgtEl>
                                        <p:attrNameLst>
                                          <p:attrName>ppt_x</p:attrName>
                                          <p:attrName>ppt_y</p:attrName>
                                        </p:attrNameLst>
                                      </p:cBhvr>
                                    </p:animMotion>
                                    <p:animEffect transition="in" filter="fade">
                                      <p:cBhvr>
                                        <p:cTn id="93" dur="1000"/>
                                        <p:tgtEl>
                                          <p:spTgt spid="95235">
                                            <p:txEl>
                                              <p:pRg st="11" end="11"/>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2" presetClass="entr" presetSubtype="0" fill="hold" nodeType="clickEffect">
                                  <p:stCondLst>
                                    <p:cond delay="0"/>
                                  </p:stCondLst>
                                  <p:childTnLst>
                                    <p:set>
                                      <p:cBhvr>
                                        <p:cTn id="97" dur="1" fill="hold">
                                          <p:stCondLst>
                                            <p:cond delay="0"/>
                                          </p:stCondLst>
                                        </p:cTn>
                                        <p:tgtEl>
                                          <p:spTgt spid="95235">
                                            <p:txEl>
                                              <p:pRg st="12" end="12"/>
                                            </p:txEl>
                                          </p:spTgt>
                                        </p:tgtEl>
                                        <p:attrNameLst>
                                          <p:attrName>style.visibility</p:attrName>
                                        </p:attrNameLst>
                                      </p:cBhvr>
                                      <p:to>
                                        <p:strVal val="visible"/>
                                      </p:to>
                                    </p:set>
                                    <p:animScale>
                                      <p:cBhvr>
                                        <p:cTn id="98" dur="1000" decel="50000" fill="hold">
                                          <p:stCondLst>
                                            <p:cond delay="0"/>
                                          </p:stCondLst>
                                        </p:cTn>
                                        <p:tgtEl>
                                          <p:spTgt spid="95235">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95235">
                                            <p:txEl>
                                              <p:pRg st="12" end="12"/>
                                            </p:txEl>
                                          </p:spTgt>
                                        </p:tgtEl>
                                        <p:attrNameLst>
                                          <p:attrName>ppt_x</p:attrName>
                                          <p:attrName>ppt_y</p:attrName>
                                        </p:attrNameLst>
                                      </p:cBhvr>
                                    </p:animMotion>
                                    <p:animEffect transition="in" filter="fade">
                                      <p:cBhvr>
                                        <p:cTn id="100" dur="1000"/>
                                        <p:tgtEl>
                                          <p:spTgt spid="95235">
                                            <p:txEl>
                                              <p:pRg st="12" end="12"/>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2" presetClass="entr" presetSubtype="0" fill="hold" nodeType="clickEffect">
                                  <p:stCondLst>
                                    <p:cond delay="0"/>
                                  </p:stCondLst>
                                  <p:childTnLst>
                                    <p:set>
                                      <p:cBhvr>
                                        <p:cTn id="104" dur="1" fill="hold">
                                          <p:stCondLst>
                                            <p:cond delay="0"/>
                                          </p:stCondLst>
                                        </p:cTn>
                                        <p:tgtEl>
                                          <p:spTgt spid="95235">
                                            <p:txEl>
                                              <p:pRg st="13" end="13"/>
                                            </p:txEl>
                                          </p:spTgt>
                                        </p:tgtEl>
                                        <p:attrNameLst>
                                          <p:attrName>style.visibility</p:attrName>
                                        </p:attrNameLst>
                                      </p:cBhvr>
                                      <p:to>
                                        <p:strVal val="visible"/>
                                      </p:to>
                                    </p:set>
                                    <p:animScale>
                                      <p:cBhvr>
                                        <p:cTn id="105" dur="1000" decel="50000" fill="hold">
                                          <p:stCondLst>
                                            <p:cond delay="0"/>
                                          </p:stCondLst>
                                        </p:cTn>
                                        <p:tgtEl>
                                          <p:spTgt spid="95235">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95235">
                                            <p:txEl>
                                              <p:pRg st="13" end="13"/>
                                            </p:txEl>
                                          </p:spTgt>
                                        </p:tgtEl>
                                        <p:attrNameLst>
                                          <p:attrName>ppt_x</p:attrName>
                                          <p:attrName>ppt_y</p:attrName>
                                        </p:attrNameLst>
                                      </p:cBhvr>
                                    </p:animMotion>
                                    <p:animEffect transition="in" filter="fade">
                                      <p:cBhvr>
                                        <p:cTn id="107" dur="1000"/>
                                        <p:tgtEl>
                                          <p:spTgt spid="952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6683</TotalTime>
  <Words>6308</Words>
  <Application>Microsoft Office PowerPoint</Application>
  <PresentationFormat>On-screen Show (4:3)</PresentationFormat>
  <Paragraphs>553</Paragraphs>
  <Slides>93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93</vt:i4>
      </vt:variant>
    </vt:vector>
  </HeadingPairs>
  <TitlesOfParts>
    <vt:vector size="96" baseType="lpstr">
      <vt:lpstr>Arial</vt:lpstr>
      <vt:lpstr>Wingdings</vt:lpstr>
      <vt:lpstr>Orbit</vt:lpstr>
      <vt:lpstr>PowerPoint Presentation</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Six Steps to Better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 </vt:lpstr>
      <vt:lpstr>The ABC’s of Critical Thinking</vt:lpstr>
      <vt:lpstr>The ABC’s of Critical Thinking</vt:lpstr>
      <vt:lpstr>The ABC’s of Critical Thinking</vt:lpstr>
      <vt:lpstr>PowerPoint Presentation</vt:lpstr>
      <vt:lpstr>The ABC’s of Critical Thinking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Sustainability  and  The Big Five</dc:title>
  <dc:creator>Chris</dc:creator>
  <cp:lastModifiedBy>Christopher DiCarlo</cp:lastModifiedBy>
  <cp:revision>74</cp:revision>
  <dcterms:created xsi:type="dcterms:W3CDTF">2011-01-22T04:53:47Z</dcterms:created>
  <dcterms:modified xsi:type="dcterms:W3CDTF">2026-04-24T03:31:26Z</dcterms:modified>
</cp:coreProperties>
</file>