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Helvetica Neue"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296">
          <p15:clr>
            <a:srgbClr val="9AA0A6"/>
          </p15:clr>
        </p15:guide>
        <p15:guide id="2" orient="horz" pos="111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38" autoAdjust="0"/>
  </p:normalViewPr>
  <p:slideViewPr>
    <p:cSldViewPr snapToGrid="0">
      <p:cViewPr>
        <p:scale>
          <a:sx n="123" d="100"/>
          <a:sy n="123" d="100"/>
        </p:scale>
        <p:origin x="-444" y="276"/>
      </p:cViewPr>
      <p:guideLst>
        <p:guide orient="horz" pos="1296"/>
        <p:guide orient="horz" pos="11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777227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ewrepublic.com/article/159529/qanon-blood-libel-satanic-pani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wrepublic.com/article/159529/qanon-blood-libel-satanic-pani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curid=8149682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8dda5d1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8dda5d1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8dda5d187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8dda5d187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We are all on Drugs: Sex, Survival, and Status</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We must always keep in mind that we have been emotional beings a lot longer than we have been so called rational beings. Our brains have evolved over millions of years in ways that influence our behaviour to achieve specific goals. In biology, the two largest and most central goals of all living things are, in no specific order, survival and sex. Attaining both of these goals does not simply have a practical benefit but is incentivized with a great neurological payload in the form of specific neural transmissions. In other words, doing </a:t>
            </a:r>
            <a:r>
              <a:rPr lang="en" sz="1400" b="1" dirty="0">
                <a:solidFill>
                  <a:schemeClr val="dk1"/>
                </a:solidFill>
              </a:rPr>
              <a:t>certain types of activities get us high</a:t>
            </a:r>
            <a:r>
              <a:rPr lang="en" sz="1400" dirty="0">
                <a:solidFill>
                  <a:schemeClr val="dk1"/>
                </a:solidFill>
              </a:rPr>
              <a:t>. In this way, all humans (and for that matter, all mammals) are constantly </a:t>
            </a:r>
            <a:r>
              <a:rPr lang="en" sz="1400" b="1" dirty="0">
                <a:solidFill>
                  <a:schemeClr val="dk1"/>
                </a:solidFill>
              </a:rPr>
              <a:t>“on drugs”.</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If you can remember from your childhood days, enjoying the thrill of an amusement ride, the joy of swimming in the ocean, being cradled in your mother’s arms, or even being pushed on the playground swing, that joyful, warm, or exuberant thrill you were experiencing was the direct result of specific neurotransmitters like dopamine, serotonin, oxytocin, vasopressin, etc., that were coursing through your brain and making you high.</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Our brains have evolved to get us to behave in specific ways that increases our likelihood for survival and reproduction. This is why eating good food tastes so great and why sexual activity feels so incredible. Evolution has modelled our brains with great neural payloads so we will behave in particular ways. Taking substances like alcohol, cannabis, hallucinogens, etc., are evolutionary shortcuts. In other words, such substances produce neural payloads without us actually having to do anything. But in all biological ecosystems, every species – including humans – seeks to attain and maintain a relative comfort level known as </a:t>
            </a:r>
            <a:r>
              <a:rPr lang="en" sz="1400" b="1" dirty="0">
                <a:solidFill>
                  <a:schemeClr val="dk1"/>
                </a:solidFill>
              </a:rPr>
              <a:t>biological equilibrium</a:t>
            </a:r>
            <a:r>
              <a:rPr lang="en" sz="1400" dirty="0">
                <a:solidFill>
                  <a:schemeClr val="dk1"/>
                </a:solidFill>
              </a:rPr>
              <a:t>. Sometimes referred to as homeostasis, all forms of life are driven to regulate their internal environment in relation to a changing external environment and thereby process energy, and ultimately, survive.</a:t>
            </a:r>
            <a:endParaRPr sz="1400" dirty="0">
              <a:solidFill>
                <a:schemeClr val="dk1"/>
              </a:solidFill>
            </a:endParaRPr>
          </a:p>
          <a:p>
            <a:pPr marL="0" lvl="0" indent="0" algn="l" rtl="0">
              <a:spcBef>
                <a:spcPts val="1200"/>
              </a:spcBef>
              <a:spcAft>
                <a:spcPts val="0"/>
              </a:spcAft>
              <a:buNone/>
            </a:pPr>
            <a:r>
              <a:rPr lang="en" sz="1400" dirty="0">
                <a:solidFill>
                  <a:schemeClr val="dk1"/>
                </a:solidFill>
                <a:latin typeface="Calibri"/>
                <a:ea typeface="Calibri"/>
                <a:cs typeface="Calibri"/>
                <a:sym typeface="Calibri"/>
              </a:rPr>
              <a:t>We need to act in ways that are going to increase the likelihood that we survive until the next day. So we need to find food, shelter, tools, security, and so on. But we are also driven to reproduce. And so much of our time is preoccupied in the determination of finding a mate; or, at least, having sex. Whatever cultures have evolved throughout history, they are the direct result of our genetically hardwired programs to survive and reproduce. In this way, </a:t>
            </a:r>
            <a:r>
              <a:rPr lang="en" sz="1400" b="1" dirty="0">
                <a:solidFill>
                  <a:schemeClr val="dk1"/>
                </a:solidFill>
                <a:latin typeface="Calibri"/>
                <a:ea typeface="Calibri"/>
                <a:cs typeface="Calibri"/>
                <a:sym typeface="Calibri"/>
              </a:rPr>
              <a:t>biology always holds culture on a very short leash</a:t>
            </a:r>
            <a:r>
              <a:rPr lang="en" sz="1400" dirty="0">
                <a:solidFill>
                  <a:schemeClr val="dk1"/>
                </a:solidFill>
                <a:latin typeface="Calibri"/>
                <a:ea typeface="Calibri"/>
                <a:cs typeface="Calibri"/>
                <a:sym typeface="Calibri"/>
              </a:rPr>
              <a:t>. As such, we seek out information and activities which increase our likelihood to attain these two central biological goals. History has well demonstrated that those who can attain the greatest status, resources, and influence within a specific group, will increase their likelihood to attain these two goals. </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r>
              <a:rPr lang="en" sz="1400" dirty="0">
                <a:solidFill>
                  <a:srgbClr val="FF0000"/>
                </a:solidFill>
                <a:latin typeface="Calibri"/>
                <a:ea typeface="Calibri"/>
                <a:cs typeface="Calibri"/>
                <a:sym typeface="Calibri"/>
              </a:rPr>
              <a:t>Image: Wikicommons: </a:t>
            </a:r>
            <a:r>
              <a:rPr lang="en" sz="1050" dirty="0">
                <a:solidFill>
                  <a:srgbClr val="FF0000"/>
                </a:solidFill>
                <a:highlight>
                  <a:srgbClr val="F8F9FA"/>
                </a:highlight>
              </a:rPr>
              <a:t>File:Psychotropic drugs.jpg|Psychotropic_drugs]</a:t>
            </a:r>
            <a:endParaRPr sz="1400" dirty="0">
              <a:solidFill>
                <a:srgbClr val="FF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8dda5d187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d8dda5d187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It should come as no surprise, then, that emotionally, </a:t>
            </a:r>
            <a:r>
              <a:rPr lang="en" sz="1400" b="1" dirty="0">
                <a:solidFill>
                  <a:schemeClr val="dk1"/>
                </a:solidFill>
              </a:rPr>
              <a:t>conspiracists see themselves as possessing privileged information which in turn increases their status which, at the same time, gets them high</a:t>
            </a:r>
            <a:r>
              <a:rPr lang="en" sz="1400" dirty="0">
                <a:solidFill>
                  <a:schemeClr val="dk1"/>
                </a:solidFill>
              </a:rPr>
              <a:t>. This is what I refer to as: </a:t>
            </a:r>
            <a:r>
              <a:rPr lang="en" sz="1400" b="1" dirty="0">
                <a:solidFill>
                  <a:schemeClr val="dk1"/>
                </a:solidFill>
              </a:rPr>
              <a:t>memetic equilibrium</a:t>
            </a:r>
            <a:r>
              <a:rPr lang="en" sz="1400" dirty="0">
                <a:solidFill>
                  <a:schemeClr val="dk1"/>
                </a:solidFill>
              </a:rPr>
              <a:t>. In other words, any cultural artefacts – from your hair style and clothes, to your preference for music, to your ideas of politics, religion, and sex – are </a:t>
            </a:r>
            <a:r>
              <a:rPr lang="en" sz="1400" b="1" dirty="0">
                <a:solidFill>
                  <a:schemeClr val="dk1"/>
                </a:solidFill>
              </a:rPr>
              <a:t>memes</a:t>
            </a:r>
            <a:r>
              <a:rPr lang="en" sz="1400" dirty="0">
                <a:solidFill>
                  <a:schemeClr val="dk1"/>
                </a:solidFill>
              </a:rPr>
              <a:t>. </a:t>
            </a:r>
            <a:endParaRPr sz="1400" dirty="0">
              <a:solidFill>
                <a:schemeClr val="dk1"/>
              </a:solidFill>
            </a:endParaRPr>
          </a:p>
          <a:p>
            <a:pPr marL="0" lvl="0" indent="0" algn="l" rtl="0">
              <a:spcBef>
                <a:spcPts val="1200"/>
              </a:spcBef>
              <a:spcAft>
                <a:spcPts val="0"/>
              </a:spcAft>
              <a:buNone/>
            </a:pPr>
            <a:r>
              <a:rPr lang="en" dirty="0">
                <a:solidFill>
                  <a:srgbClr val="FF0000"/>
                </a:solidFill>
              </a:rPr>
              <a:t>Image: Wikicommons: </a:t>
            </a:r>
            <a:r>
              <a:rPr lang="en" sz="1050" dirty="0">
                <a:solidFill>
                  <a:srgbClr val="FF0000"/>
                </a:solidFill>
                <a:highlight>
                  <a:srgbClr val="F8F9FA"/>
                </a:highlight>
              </a:rPr>
              <a:t>File:Top secret.jpg|Top_secret]</a:t>
            </a:r>
            <a:endParaRPr dirty="0">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d8dda5d187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d8dda5d187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chemeClr val="dk1"/>
                </a:solidFill>
                <a:latin typeface="Calibri"/>
                <a:ea typeface="Calibri"/>
                <a:cs typeface="Calibri"/>
                <a:sym typeface="Calibri"/>
              </a:rPr>
              <a:t>Everyone likes to be right―or at least the feeling of being right.</a:t>
            </a:r>
            <a:r>
              <a:rPr lang="en" sz="1400">
                <a:solidFill>
                  <a:schemeClr val="dk1"/>
                </a:solidFill>
                <a:latin typeface="Calibri"/>
                <a:ea typeface="Calibri"/>
                <a:cs typeface="Calibri"/>
                <a:sym typeface="Calibri"/>
              </a:rPr>
              <a:t> This feeling of being right provides us with </a:t>
            </a:r>
            <a:r>
              <a:rPr lang="en" sz="1400" b="1">
                <a:solidFill>
                  <a:schemeClr val="dk1"/>
                </a:solidFill>
                <a:latin typeface="Calibri"/>
                <a:ea typeface="Calibri"/>
                <a:cs typeface="Calibri"/>
                <a:sym typeface="Calibri"/>
              </a:rPr>
              <a:t>a neurochemical reward</a:t>
            </a:r>
            <a:r>
              <a:rPr lang="en" sz="1400">
                <a:solidFill>
                  <a:schemeClr val="dk1"/>
                </a:solidFill>
                <a:latin typeface="Calibri"/>
                <a:ea typeface="Calibri"/>
                <a:cs typeface="Calibri"/>
                <a:sym typeface="Calibri"/>
              </a:rPr>
              <a:t>, accompanied by a sense of </a:t>
            </a:r>
            <a:r>
              <a:rPr lang="en" sz="1400" b="1">
                <a:solidFill>
                  <a:schemeClr val="dk1"/>
                </a:solidFill>
                <a:latin typeface="Calibri"/>
                <a:ea typeface="Calibri"/>
                <a:cs typeface="Calibri"/>
                <a:sym typeface="Calibri"/>
              </a:rPr>
              <a:t>control, empowerment, security, and epistemic status</a:t>
            </a:r>
            <a:r>
              <a:rPr lang="en" sz="1400">
                <a:solidFill>
                  <a:schemeClr val="dk1"/>
                </a:solidFill>
                <a:latin typeface="Calibri"/>
                <a:ea typeface="Calibri"/>
                <a:cs typeface="Calibri"/>
                <a:sym typeface="Calibri"/>
              </a:rPr>
              <a:t>. People </a:t>
            </a:r>
            <a:r>
              <a:rPr lang="en" sz="1400" b="1">
                <a:solidFill>
                  <a:schemeClr val="dk1"/>
                </a:solidFill>
                <a:latin typeface="Calibri"/>
                <a:ea typeface="Calibri"/>
                <a:cs typeface="Calibri"/>
                <a:sym typeface="Calibri"/>
              </a:rPr>
              <a:t>like to be perceived as knowledgeable, smart, insightful</a:t>
            </a:r>
            <a:r>
              <a:rPr lang="en" sz="1400">
                <a:solidFill>
                  <a:schemeClr val="dk1"/>
                </a:solidFill>
                <a:latin typeface="Calibri"/>
                <a:ea typeface="Calibri"/>
                <a:cs typeface="Calibri"/>
                <a:sym typeface="Calibri"/>
              </a:rPr>
              <a:t>, etc.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rgbClr val="FF0000"/>
                </a:solidFill>
                <a:latin typeface="Calibri"/>
                <a:ea typeface="Calibri"/>
                <a:cs typeface="Calibri"/>
                <a:sym typeface="Calibri"/>
              </a:rPr>
              <a:t>Image: </a:t>
            </a:r>
            <a:r>
              <a:rPr lang="en" sz="1050">
                <a:solidFill>
                  <a:srgbClr val="FF0000"/>
                </a:solidFill>
                <a:highlight>
                  <a:srgbClr val="F8F9FA"/>
                </a:highlight>
              </a:rPr>
              <a:t>File:Dopaminergic system and reward processing.jpg|Dopaminergic_syste</a:t>
            </a:r>
            <a:endParaRPr sz="1400">
              <a:solidFill>
                <a:srgbClr val="FF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8dda5d187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8dda5d187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Calibri"/>
                <a:ea typeface="Calibri"/>
                <a:cs typeface="Calibri"/>
                <a:sym typeface="Calibri"/>
              </a:rPr>
              <a:t>There is a certain amount of cache or </a:t>
            </a:r>
            <a:r>
              <a:rPr lang="en" sz="1400" b="1" dirty="0">
                <a:solidFill>
                  <a:schemeClr val="dk1"/>
                </a:solidFill>
                <a:latin typeface="Calibri"/>
                <a:ea typeface="Calibri"/>
                <a:cs typeface="Calibri"/>
                <a:sym typeface="Calibri"/>
              </a:rPr>
              <a:t>status </a:t>
            </a:r>
            <a:r>
              <a:rPr lang="en" sz="1400" dirty="0">
                <a:solidFill>
                  <a:schemeClr val="dk1"/>
                </a:solidFill>
                <a:latin typeface="Calibri"/>
                <a:ea typeface="Calibri"/>
                <a:cs typeface="Calibri"/>
                <a:sym typeface="Calibri"/>
              </a:rPr>
              <a:t>that comes with being a so-called ‘</a:t>
            </a:r>
            <a:r>
              <a:rPr lang="en" sz="1400" b="1" dirty="0">
                <a:solidFill>
                  <a:schemeClr val="dk1"/>
                </a:solidFill>
                <a:latin typeface="Calibri"/>
                <a:ea typeface="Calibri"/>
                <a:cs typeface="Calibri"/>
                <a:sym typeface="Calibri"/>
              </a:rPr>
              <a:t>expert</a:t>
            </a:r>
            <a:r>
              <a:rPr lang="en" sz="1400" dirty="0">
                <a:solidFill>
                  <a:schemeClr val="dk1"/>
                </a:solidFill>
                <a:latin typeface="Calibri"/>
                <a:ea typeface="Calibri"/>
                <a:cs typeface="Calibri"/>
                <a:sym typeface="Calibri"/>
              </a:rPr>
              <a:t>’ in a particular field. As we grow and mature, so too do our beliefs become entrenched through various biological and cultural biases. When we believe that our memes and knowledge gives us a special </a:t>
            </a:r>
            <a:r>
              <a:rPr lang="en" sz="1400" b="1" dirty="0">
                <a:solidFill>
                  <a:schemeClr val="dk1"/>
                </a:solidFill>
                <a:latin typeface="Calibri"/>
                <a:ea typeface="Calibri"/>
                <a:cs typeface="Calibri"/>
                <a:sym typeface="Calibri"/>
              </a:rPr>
              <a:t>epistemic status</a:t>
            </a:r>
            <a:r>
              <a:rPr lang="en" sz="1400" dirty="0">
                <a:solidFill>
                  <a:schemeClr val="dk1"/>
                </a:solidFill>
                <a:latin typeface="Calibri"/>
                <a:ea typeface="Calibri"/>
                <a:cs typeface="Calibri"/>
                <a:sym typeface="Calibri"/>
              </a:rPr>
              <a:t>, this produces a </a:t>
            </a:r>
            <a:r>
              <a:rPr lang="en" sz="1400" b="1" dirty="0">
                <a:solidFill>
                  <a:schemeClr val="dk1"/>
                </a:solidFill>
                <a:latin typeface="Calibri"/>
                <a:ea typeface="Calibri"/>
                <a:cs typeface="Calibri"/>
                <a:sym typeface="Calibri"/>
              </a:rPr>
              <a:t>significant neurochemical reward in our brains</a:t>
            </a:r>
            <a:r>
              <a:rPr lang="en" sz="1400" dirty="0">
                <a:solidFill>
                  <a:schemeClr val="dk1"/>
                </a:solidFill>
                <a:latin typeface="Calibri"/>
                <a:ea typeface="Calibri"/>
                <a:cs typeface="Calibri"/>
                <a:sym typeface="Calibri"/>
              </a:rPr>
              <a:t>. There is </a:t>
            </a:r>
            <a:r>
              <a:rPr lang="en" sz="1400" b="1" dirty="0">
                <a:solidFill>
                  <a:schemeClr val="dk1"/>
                </a:solidFill>
                <a:latin typeface="Calibri"/>
                <a:ea typeface="Calibri"/>
                <a:cs typeface="Calibri"/>
                <a:sym typeface="Calibri"/>
              </a:rPr>
              <a:t>no greater high than the feeling of being right</a:t>
            </a:r>
            <a:r>
              <a:rPr lang="en" sz="1400" dirty="0">
                <a:solidFill>
                  <a:schemeClr val="dk1"/>
                </a:solidFill>
                <a:latin typeface="Calibri"/>
                <a:ea typeface="Calibri"/>
                <a:cs typeface="Calibri"/>
                <a:sym typeface="Calibri"/>
              </a:rPr>
              <a:t>. And so, attempting to get someone to give up that ‘high’ is not going to be easy. </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r>
              <a:rPr lang="en" sz="1400" dirty="0">
                <a:solidFill>
                  <a:srgbClr val="FF0000"/>
                </a:solidFill>
                <a:latin typeface="Calibri"/>
                <a:ea typeface="Calibri"/>
                <a:cs typeface="Calibri"/>
                <a:sym typeface="Calibri"/>
              </a:rPr>
              <a:t>Image: Wikicommons: </a:t>
            </a:r>
            <a:r>
              <a:rPr lang="en" sz="1050" dirty="0">
                <a:solidFill>
                  <a:srgbClr val="FF0000"/>
                </a:solidFill>
                <a:highlight>
                  <a:srgbClr val="F8F9FA"/>
                </a:highlight>
              </a:rPr>
              <a:t>File:Jeopardy Germany 2016 logo.jpg|Jeopardy_Germany_2016_logo</a:t>
            </a:r>
            <a:endParaRPr sz="1400" dirty="0">
              <a:solidFill>
                <a:srgbClr val="FF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8dda5d187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8dda5d187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Conspiracists, much like deeply religious individuals, often find themselves quite comfortable with their view of the world at a given time. Their beliefs represent to them the most important information possibly attainable. No other information is as important; and no other information gets them as high as what they believe is true. It is extremely important to remember that, when talking to a conspiracist, it is not unlike talking to either a deeply religious individual, or an alcoholic, or a drug addict. If you try to introduce information that contradicts their current worldview and cherished beliefs, it is like trying to falsify the existence of God to a person of deep faith, or it’s like taking the bottle from the hands of the alcoholic, or the needle from the hands of the opioid addict. They will see </a:t>
            </a:r>
            <a:r>
              <a:rPr lang="en" sz="1400" i="1" dirty="0">
                <a:solidFill>
                  <a:schemeClr val="dk1"/>
                </a:solidFill>
              </a:rPr>
              <a:t>you</a:t>
            </a:r>
            <a:r>
              <a:rPr lang="en" sz="1400" dirty="0">
                <a:solidFill>
                  <a:schemeClr val="dk1"/>
                </a:solidFill>
              </a:rPr>
              <a:t> as the problem; as that which stands between them and their joyful highs. </a:t>
            </a:r>
            <a:r>
              <a:rPr lang="en" sz="1400" b="1" i="1" dirty="0">
                <a:solidFill>
                  <a:schemeClr val="dk1"/>
                </a:solidFill>
              </a:rPr>
              <a:t>You</a:t>
            </a:r>
            <a:r>
              <a:rPr lang="en" sz="1400" b="1" dirty="0">
                <a:solidFill>
                  <a:schemeClr val="dk1"/>
                </a:solidFill>
              </a:rPr>
              <a:t> are the buzz-kill</a:t>
            </a:r>
            <a:r>
              <a:rPr lang="en" sz="1400" dirty="0">
                <a:solidFill>
                  <a:schemeClr val="dk1"/>
                </a:solidFill>
              </a:rPr>
              <a:t>. And hence, </a:t>
            </a:r>
            <a:r>
              <a:rPr lang="en" sz="1400" i="1" dirty="0">
                <a:solidFill>
                  <a:schemeClr val="dk1"/>
                </a:solidFill>
              </a:rPr>
              <a:t>you</a:t>
            </a:r>
            <a:r>
              <a:rPr lang="en" sz="1400" dirty="0">
                <a:solidFill>
                  <a:schemeClr val="dk1"/>
                </a:solidFill>
              </a:rPr>
              <a:t> are a problem.</a:t>
            </a:r>
            <a:endParaRPr sz="1400" dirty="0">
              <a:solidFill>
                <a:schemeClr val="dk1"/>
              </a:solidFill>
            </a:endParaRPr>
          </a:p>
          <a:p>
            <a:pPr marL="0" lvl="0" indent="0" algn="l" rtl="0">
              <a:spcBef>
                <a:spcPts val="1200"/>
              </a:spcBef>
              <a:spcAft>
                <a:spcPts val="0"/>
              </a:spcAft>
              <a:buNone/>
            </a:pPr>
            <a:r>
              <a:rPr lang="en" sz="1400" dirty="0">
                <a:solidFill>
                  <a:schemeClr val="dk1"/>
                </a:solidFill>
                <a:latin typeface="Calibri"/>
                <a:ea typeface="Calibri"/>
                <a:cs typeface="Calibri"/>
                <a:sym typeface="Calibri"/>
              </a:rPr>
              <a:t>The neurological and biological drives of the human condition, combined with the complexities of ideas generated within cultures around the world, creates the desire for many individuals to seek out information and resources that will increase status, and maintain biological and memetic equilibria. But there is an interesting battle going on within each one of our brains between our emotional centre or </a:t>
            </a:r>
            <a:r>
              <a:rPr lang="en" sz="1400" b="1" dirty="0">
                <a:solidFill>
                  <a:schemeClr val="dk1"/>
                </a:solidFill>
                <a:latin typeface="Calibri"/>
                <a:ea typeface="Calibri"/>
                <a:cs typeface="Calibri"/>
                <a:sym typeface="Calibri"/>
              </a:rPr>
              <a:t>limbic system, and our rational centre or prefrontal cortex</a:t>
            </a:r>
            <a:r>
              <a:rPr lang="en" sz="1400" dirty="0">
                <a:solidFill>
                  <a:schemeClr val="dk1"/>
                </a:solidFill>
                <a:latin typeface="Calibri"/>
                <a:ea typeface="Calibri"/>
                <a:cs typeface="Calibri"/>
                <a:sym typeface="Calibri"/>
              </a:rPr>
              <a:t> – what The </a:t>
            </a:r>
            <a:r>
              <a:rPr lang="en" sz="1400" i="1" dirty="0">
                <a:solidFill>
                  <a:schemeClr val="dk1"/>
                </a:solidFill>
                <a:latin typeface="Calibri"/>
                <a:ea typeface="Calibri"/>
                <a:cs typeface="Calibri"/>
                <a:sym typeface="Calibri"/>
              </a:rPr>
              <a:t>Big Bang Theory</a:t>
            </a:r>
            <a:r>
              <a:rPr lang="en" sz="1400" dirty="0">
                <a:solidFill>
                  <a:schemeClr val="dk1"/>
                </a:solidFill>
                <a:latin typeface="Calibri"/>
                <a:ea typeface="Calibri"/>
                <a:cs typeface="Calibri"/>
                <a:sym typeface="Calibri"/>
              </a:rPr>
              <a:t>’s character Amy Farrah Fowler once referred to as: </a:t>
            </a:r>
            <a:r>
              <a:rPr lang="en" sz="1400" b="1" dirty="0">
                <a:solidFill>
                  <a:schemeClr val="dk1"/>
                </a:solidFill>
                <a:latin typeface="Calibri"/>
                <a:ea typeface="Calibri"/>
                <a:cs typeface="Calibri"/>
                <a:sym typeface="Calibri"/>
              </a:rPr>
              <a:t>“The thrilla adjacent to the amygdala.”</a:t>
            </a:r>
            <a:r>
              <a:rPr lang="en" sz="1400" dirty="0">
                <a:solidFill>
                  <a:schemeClr val="dk1"/>
                </a:solidFill>
                <a:latin typeface="Calibri"/>
                <a:ea typeface="Calibri"/>
                <a:cs typeface="Calibri"/>
                <a:sym typeface="Calibri"/>
              </a:rPr>
              <a:t> (Aside: In order to get this joke requires knowledge of both brain neurology and the history of boxing). </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400" dirty="0">
              <a:solidFill>
                <a:srgbClr val="FF0000"/>
              </a:solidFill>
              <a:latin typeface="Calibri"/>
              <a:ea typeface="Calibri"/>
              <a:cs typeface="Calibri"/>
              <a:sym typeface="Calibri"/>
            </a:endParaRPr>
          </a:p>
          <a:p>
            <a:pPr marL="0" lvl="0" indent="0" algn="l" rtl="0">
              <a:spcBef>
                <a:spcPts val="0"/>
              </a:spcBef>
              <a:spcAft>
                <a:spcPts val="0"/>
              </a:spcAft>
              <a:buNone/>
            </a:pPr>
            <a:r>
              <a:rPr lang="en" sz="1400" dirty="0">
                <a:solidFill>
                  <a:srgbClr val="FF0000"/>
                </a:solidFill>
                <a:latin typeface="Calibri"/>
                <a:ea typeface="Calibri"/>
                <a:cs typeface="Calibri"/>
                <a:sym typeface="Calibri"/>
              </a:rPr>
              <a:t>Image: Wikicommons: </a:t>
            </a:r>
            <a:r>
              <a:rPr lang="en" sz="1050" dirty="0">
                <a:solidFill>
                  <a:srgbClr val="FF0000"/>
                </a:solidFill>
                <a:highlight>
                  <a:srgbClr val="F8F9FA"/>
                </a:highlight>
              </a:rPr>
              <a:t>File:Blausen 0614 LimbicSystem.png|Blausen_0614_LimbicSystem</a:t>
            </a:r>
            <a:endParaRPr sz="1400" dirty="0">
              <a:solidFill>
                <a:srgbClr val="FF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65197f49a_1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65197f49a_1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We have a strong emotional need to be liked, listened to, respected, and cared for. These emotions have been with our species for millions of years. And they are very strong predictors of belief – whether we’re conspiracists or not. And emotions often get in the way and overrule our critical thinking capacities. So we must know what we’re in for when talking to a conspiracy theorist. For much of their current identity is intimately and emotionally tied to their current less-conventional beliefs. If we can understand how such biases might influence a conspiracist, then we will be in a far better position in which to talk to them.</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Considering how our biases influence our thoughts and our actions is one of the clearest ways to help us better understand why we have disagreements so that we might engage the conspiracist in healthy and helpful dialogue.</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600" b="1" u="sng" dirty="0">
                <a:solidFill>
                  <a:schemeClr val="dk1"/>
                </a:solidFill>
              </a:rPr>
              <a:t>Cultural Biases:</a:t>
            </a:r>
            <a:endParaRPr sz="1600" b="1" u="sng"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Family Upbringing</a:t>
            </a:r>
            <a:endParaRPr sz="1400" b="1"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65197f49a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65197f49a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Ethnicity</a:t>
            </a: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To what extent is racism or xenophobia indoctrinated within ethnic circles? Why do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Arabs</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and Jews,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Turks</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and Greeks,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Indians</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and Pakistanis, and many other ethnic groups continue to dislike one another to the point of terrorism, war, or genocide?</a:t>
            </a: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War and conflict creates a social-psychological phenomenon in which we objectivity and vilify the enemy as sub-human.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The enemy or ‘the other’ is de-humanized</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and often compared to various forms of vermin and pestilence e.g. equating Jews with rats in WWII that move into and take over areas while spreading contagion; Mexicans as cockroaches who invade the US and spread disease, etc. When you de-humanize others, it makes it easier and more justifiable to hate and to harm them because they are “not like us – they are sub-human, like animals”. Since we commonly kill so-called ‘vermin’ with little regard, so too, are we justified in killing our enemies who are literally, no different. Ethnicities which have been at war for generations often remember and foster hatred for their enemies for centuries. It should come as little surprise, then, that such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indoctrination</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could influence and bias the minds of its community with stories, half-truths, and conspiracy theories about ‘the other’.</a:t>
            </a: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FF0000"/>
                </a:solidFill>
                <a:effectLst/>
                <a:uLnTx/>
                <a:uFillTx/>
                <a:latin typeface="Arial"/>
                <a:cs typeface="Arial"/>
                <a:sym typeface="Arial"/>
              </a:rPr>
              <a:t>Image: </a:t>
            </a:r>
            <a:r>
              <a:rPr kumimoji="0" lang="en-US" sz="1400" b="0" i="0" u="none" strike="noStrike" kern="0" cap="none" spc="0" normalizeH="0" baseline="0" noProof="0" dirty="0" err="1" smtClean="0">
                <a:ln>
                  <a:noFill/>
                </a:ln>
                <a:solidFill>
                  <a:srgbClr val="FF0000"/>
                </a:solidFill>
                <a:effectLst/>
                <a:uLnTx/>
                <a:uFillTx/>
                <a:latin typeface="Arial"/>
                <a:cs typeface="Arial"/>
                <a:sym typeface="Arial"/>
              </a:rPr>
              <a:t>Wikicommons</a:t>
            </a:r>
            <a:r>
              <a:rPr kumimoji="0" lang="en-US" sz="1400" b="0" i="0" u="none" strike="noStrike" kern="0" cap="none" spc="0" normalizeH="0" baseline="0" noProof="0" dirty="0" smtClean="0">
                <a:ln>
                  <a:noFill/>
                </a:ln>
                <a:solidFill>
                  <a:srgbClr val="FF0000"/>
                </a:solidFill>
                <a:effectLst/>
                <a:uLnTx/>
                <a:uFillTx/>
                <a:latin typeface="Arial"/>
                <a:cs typeface="Arial"/>
                <a:sym typeface="Arial"/>
              </a:rPr>
              <a:t>: </a:t>
            </a:r>
            <a:r>
              <a:rPr kumimoji="0" lang="en-US" sz="1050" b="0" i="0" u="none" strike="noStrike" kern="0" cap="none" spc="0" normalizeH="0" baseline="0" noProof="0" dirty="0" smtClean="0">
                <a:ln>
                  <a:noFill/>
                </a:ln>
                <a:solidFill>
                  <a:srgbClr val="FF0000"/>
                </a:solidFill>
                <a:effectLst/>
                <a:highlight>
                  <a:srgbClr val="F8F9FA"/>
                </a:highlight>
                <a:uLnTx/>
                <a:uFillTx/>
                <a:latin typeface="Arial"/>
                <a:cs typeface="Arial"/>
                <a:sym typeface="Arial"/>
              </a:rPr>
              <a:t>File:Multiculturalism.jpg|Multiculturalism]</a:t>
            </a:r>
            <a:endParaRPr kumimoji="0" lang="en-US" sz="1400" b="0" i="0" u="none" strike="noStrike" kern="0" cap="none" spc="0" normalizeH="0" baseline="0" noProof="0" dirty="0" smtClean="0">
              <a:ln>
                <a:noFill/>
              </a:ln>
              <a:solidFill>
                <a:srgbClr val="FF0000"/>
              </a:solidFill>
              <a:effectLst/>
              <a:uLnTx/>
              <a:uFillTx/>
              <a:latin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en" sz="1400" b="1" dirty="0" smtClean="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lang="en" sz="1400" b="1" dirty="0" smtClean="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lang="en" sz="1400" b="1" dirty="0" smtClean="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smtClean="0">
                <a:solidFill>
                  <a:schemeClr val="dk1"/>
                </a:solidFill>
              </a:rPr>
              <a:t>Religion</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We do not need to delve too far into history to witness the atrocities brought about by specific world religions fueled by conspiratorial thinking. To be sure, many world religions have accomplished great things – from great works of art, to the compassion for the sick, the downtrodden and the dying. If religious beliefs are not harming other humans or other species, it’s none of my, nor anyone else’s business. However, when any ideology – religious or secular – generates harm, we have the right (some might say, duty) to speak and act out. Just one example to demonstrate this point: </a:t>
            </a:r>
            <a:r>
              <a:rPr lang="en" sz="1400" b="1" dirty="0">
                <a:solidFill>
                  <a:schemeClr val="dk1"/>
                </a:solidFill>
              </a:rPr>
              <a:t>The Jewish Blood Libel</a:t>
            </a:r>
            <a:r>
              <a:rPr lang="en" sz="1400" dirty="0">
                <a:solidFill>
                  <a:schemeClr val="dk1"/>
                </a:solidFill>
              </a:rPr>
              <a:t>. Towards the end of the Dark Ages in Western Europe, an idea began circulating that on an annual basis, Jewish cabals would choose a child from a village to be sacrificed around the time of Easter/Passover in order to mock the Passion of the Christ. Their blood would be harvested for use in secret rituals. In 1173, the monk, </a:t>
            </a:r>
            <a:r>
              <a:rPr lang="en" sz="1400" b="1" dirty="0">
                <a:solidFill>
                  <a:schemeClr val="dk1"/>
                </a:solidFill>
              </a:rPr>
              <a:t>Thomas of Monmouth</a:t>
            </a:r>
            <a:r>
              <a:rPr lang="en" sz="1400" dirty="0">
                <a:solidFill>
                  <a:schemeClr val="dk1"/>
                </a:solidFill>
              </a:rPr>
              <a:t>, stated:</a:t>
            </a:r>
            <a:endParaRPr sz="1400" dirty="0">
              <a:solidFill>
                <a:schemeClr val="dk1"/>
              </a:solidFill>
            </a:endParaRPr>
          </a:p>
          <a:p>
            <a:pPr marL="457200" marR="457200" lvl="0" indent="0" algn="l" rtl="0">
              <a:lnSpc>
                <a:spcPct val="115000"/>
              </a:lnSpc>
              <a:spcBef>
                <a:spcPts val="1200"/>
              </a:spcBef>
              <a:spcAft>
                <a:spcPts val="0"/>
              </a:spcAft>
              <a:buClr>
                <a:schemeClr val="dk1"/>
              </a:buClr>
              <a:buSzPts val="1100"/>
              <a:buFont typeface="Arial"/>
              <a:buNone/>
            </a:pPr>
            <a:r>
              <a:rPr lang="en" sz="1400" dirty="0">
                <a:solidFill>
                  <a:schemeClr val="dk1"/>
                </a:solidFill>
              </a:rPr>
              <a:t>“…it was written that the Jews, without the shedding of human blood, could neither obtain their freedom, nor could they ever return to their fatherland…Hence it was laid down by them in ancient times that every year they must sacrifice a Christian in some part of the world to the Most High God in scorn and contempt of Christ, that so they might avenge their sufferings on Him.”</a:t>
            </a:r>
            <a:r>
              <a:rPr lang="en" sz="1400" dirty="0">
                <a:solidFill>
                  <a:schemeClr val="dk1"/>
                </a:solidFill>
                <a:latin typeface="Calibri"/>
                <a:ea typeface="Calibri"/>
                <a:cs typeface="Calibri"/>
                <a:sym typeface="Calibri"/>
              </a:rPr>
              <a:t>[1]</a:t>
            </a:r>
            <a:endParaRPr sz="14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As fear of such atrocities circulated, so too did </a:t>
            </a:r>
            <a:r>
              <a:rPr lang="en" sz="1400" b="1" dirty="0">
                <a:solidFill>
                  <a:schemeClr val="dk1"/>
                </a:solidFill>
              </a:rPr>
              <a:t>anti-Semitism</a:t>
            </a:r>
            <a:r>
              <a:rPr lang="en" sz="1400" dirty="0">
                <a:solidFill>
                  <a:schemeClr val="dk1"/>
                </a:solidFill>
              </a:rPr>
              <a:t> evolve and morph throughout Western Europe. Fast-forward some 900 years, and we again, witness massive beliefs in a Satanic cabal feasting on the blood of innocent children. This is the basis of the latest blood libel known as </a:t>
            </a:r>
            <a:r>
              <a:rPr lang="en" sz="1400" b="1" dirty="0">
                <a:solidFill>
                  <a:schemeClr val="dk1"/>
                </a:solidFill>
              </a:rPr>
              <a:t>Qanon</a:t>
            </a:r>
            <a:r>
              <a:rPr lang="en" sz="1400" dirty="0">
                <a:solidFill>
                  <a:schemeClr val="dk1"/>
                </a:solidFill>
              </a:rPr>
              <a: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Wikicommons: </a:t>
            </a:r>
            <a:r>
              <a:rPr lang="en" sz="1050" dirty="0">
                <a:solidFill>
                  <a:srgbClr val="FF0000"/>
                </a:solidFill>
                <a:highlight>
                  <a:srgbClr val="F8F9FA"/>
                </a:highlight>
              </a:rPr>
              <a:t>File:Religion distribution.png|Religion_distribution</a:t>
            </a:r>
            <a:endParaRPr dirty="0">
              <a:solidFill>
                <a:srgbClr val="FF0000"/>
              </a:solidFill>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000" dirty="0">
                <a:solidFill>
                  <a:schemeClr val="dk1"/>
                </a:solidFill>
                <a:latin typeface="Calibri"/>
                <a:ea typeface="Calibri"/>
                <a:cs typeface="Calibri"/>
                <a:sym typeface="Calibri"/>
              </a:rPr>
              <a:t>[1]</a:t>
            </a:r>
            <a:r>
              <a:rPr lang="en" dirty="0">
                <a:solidFill>
                  <a:schemeClr val="dk1"/>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u="sng" dirty="0">
                <a:solidFill>
                  <a:srgbClr val="0097A7"/>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https://newrepublic.com/article/159529/qanon-blood-libel-satanic-panic</a:t>
            </a:r>
            <a:endParaRPr sz="1400" b="1"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65197f49a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d65197f49a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Religion</a:t>
            </a: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We do not need to delve too far into history to witness the atrocities brought about by specific world religions fueled by conspiratorial thinking. To be sure, many world religions have accomplished great things – from great works of art, to the compassion for the sick, the downtrodden and the dying. If religious beliefs are not harming other humans or other species, it’s none of my, nor anyone else’s business. However, when any ideology – religious or secular – generates harm, we have the right (some might say, duty) to speak and act out. Just one example to demonstrate this point: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The Jewish Blood Libel</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Towards the end of the Dark Ages in Western Europe, an idea began circulating that on an annual basis, Jewish cabals would choose a child from a village to be sacrificed around the time of Easter/Passover in order to mock the Passion of the Christ. Their blood would be harvested for use in secret rituals. In 1173, the monk,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Thomas of Monmouth</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stated:</a:t>
            </a:r>
          </a:p>
          <a:p>
            <a:pPr marL="457200" marR="45720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“…it was written that the Jews, without the shedding of human blood, could neither obtain their freedom, nor could they ever return to their fatherland…Hence it was laid down by them in ancient times that every year they must sacrifice a Christian in some part of the world to the Most High God in scorn and contempt of Christ, that so they might avenge their sufferings on Him.”</a:t>
            </a:r>
            <a:r>
              <a:rPr kumimoji="0" lang="en-US" sz="1400" b="0" i="0" u="none" strike="noStrike" kern="0" cap="none" spc="0" normalizeH="0" baseline="0" noProof="0" dirty="0" smtClean="0">
                <a:ln>
                  <a:noFill/>
                </a:ln>
                <a:solidFill>
                  <a:srgbClr val="000000"/>
                </a:solidFill>
                <a:effectLst/>
                <a:uLnTx/>
                <a:uFillTx/>
                <a:latin typeface="Calibri"/>
                <a:ea typeface="Calibri"/>
                <a:cs typeface="Calibri"/>
                <a:sym typeface="Calibri"/>
              </a:rPr>
              <a:t>[1]</a:t>
            </a: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As fear of such atrocities circulated, so too did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anti-Semitism</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evolve and morph throughout Western Europe. Fast-forward some 900 years, and we again, witness massive beliefs in a Satanic cabal feasting on the blood of innocent children. This is the basis of the latest blood libel known as </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Qanon</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FF0000"/>
                </a:solidFill>
                <a:effectLst/>
                <a:uLnTx/>
                <a:uFillTx/>
                <a:latin typeface="Arial"/>
                <a:cs typeface="Arial"/>
                <a:sym typeface="Arial"/>
              </a:rPr>
              <a:t>Image: </a:t>
            </a:r>
            <a:r>
              <a:rPr kumimoji="0" lang="en-US" sz="1400" b="0" i="0" u="none" strike="noStrike" kern="0" cap="none" spc="0" normalizeH="0" baseline="0" noProof="0" dirty="0" err="1" smtClean="0">
                <a:ln>
                  <a:noFill/>
                </a:ln>
                <a:solidFill>
                  <a:srgbClr val="FF0000"/>
                </a:solidFill>
                <a:effectLst/>
                <a:uLnTx/>
                <a:uFillTx/>
                <a:latin typeface="Arial"/>
                <a:cs typeface="Arial"/>
                <a:sym typeface="Arial"/>
              </a:rPr>
              <a:t>Wikicommons</a:t>
            </a:r>
            <a:r>
              <a:rPr kumimoji="0" lang="en-US" sz="1400" b="0" i="0" u="none" strike="noStrike" kern="0" cap="none" spc="0" normalizeH="0" baseline="0" noProof="0" dirty="0" smtClean="0">
                <a:ln>
                  <a:noFill/>
                </a:ln>
                <a:solidFill>
                  <a:srgbClr val="FF0000"/>
                </a:solidFill>
                <a:effectLst/>
                <a:uLnTx/>
                <a:uFillTx/>
                <a:latin typeface="Arial"/>
                <a:cs typeface="Arial"/>
                <a:sym typeface="Arial"/>
              </a:rPr>
              <a:t>: </a:t>
            </a:r>
            <a:r>
              <a:rPr kumimoji="0" lang="en-US" sz="1050" b="0" i="0" u="none" strike="noStrike" kern="0" cap="none" spc="0" normalizeH="0" baseline="0" noProof="0" dirty="0" smtClean="0">
                <a:ln>
                  <a:noFill/>
                </a:ln>
                <a:solidFill>
                  <a:srgbClr val="FF0000"/>
                </a:solidFill>
                <a:effectLst/>
                <a:highlight>
                  <a:srgbClr val="F8F9FA"/>
                </a:highlight>
                <a:uLnTx/>
                <a:uFillTx/>
                <a:latin typeface="Arial"/>
                <a:cs typeface="Arial"/>
                <a:sym typeface="Arial"/>
              </a:rPr>
              <a:t>File:Religion </a:t>
            </a:r>
            <a:r>
              <a:rPr kumimoji="0" lang="en-US" sz="1050" b="0" i="0" u="none" strike="noStrike" kern="0" cap="none" spc="0" normalizeH="0" baseline="0" noProof="0" dirty="0" err="1" smtClean="0">
                <a:ln>
                  <a:noFill/>
                </a:ln>
                <a:solidFill>
                  <a:srgbClr val="FF0000"/>
                </a:solidFill>
                <a:effectLst/>
                <a:highlight>
                  <a:srgbClr val="F8F9FA"/>
                </a:highlight>
                <a:uLnTx/>
                <a:uFillTx/>
                <a:latin typeface="Arial"/>
                <a:cs typeface="Arial"/>
                <a:sym typeface="Arial"/>
              </a:rPr>
              <a:t>distribution.png|Religion_distribution</a:t>
            </a:r>
            <a:endParaRPr kumimoji="0" lang="en-US" sz="1100" b="0" i="0" u="none" strike="noStrike" kern="0" cap="none" spc="0" normalizeH="0" baseline="0" noProof="0" dirty="0" smtClean="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1200"/>
              </a:spcBef>
              <a:spcAft>
                <a:spcPts val="1200"/>
              </a:spcAft>
              <a:buClr>
                <a:srgbClr val="000000"/>
              </a:buClr>
              <a:buSzPts val="1100"/>
              <a:buFont typeface="Arial"/>
              <a:buNone/>
              <a:tabLst/>
              <a:defRPr/>
            </a:pPr>
            <a:r>
              <a:rPr kumimoji="0" lang="en-US" sz="1000" b="0" i="0" u="none" strike="noStrike" kern="0" cap="none" spc="0" normalizeH="0" baseline="0" noProof="0" dirty="0" smtClean="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smtClean="0">
                <a:ln>
                  <a:noFill/>
                </a:ln>
                <a:solidFill>
                  <a:srgbClr val="000000"/>
                </a:solidFill>
                <a:effectLst/>
                <a:uLnTx/>
                <a:uFill>
                  <a:noFill/>
                </a:uFill>
                <a:latin typeface="Arial"/>
                <a:cs typeface="Arial"/>
                <a:sym typeface="Arial"/>
                <a:hlinkClick r:id="rId3">
                  <a:extLst>
                    <a:ext uri="{A12FA001-AC4F-418D-AE19-62706E023703}">
                      <ahyp:hlinkClr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kumimoji="0" lang="en-US" sz="1100" b="0" i="0" u="sng" strike="noStrike" kern="0" cap="none" spc="0" normalizeH="0" baseline="0" noProof="0" dirty="0" smtClean="0">
                <a:ln>
                  <a:noFill/>
                </a:ln>
                <a:solidFill>
                  <a:srgbClr val="0097A7"/>
                </a:solidFill>
                <a:effectLst/>
                <a:uLnTx/>
                <a:uFillTx/>
                <a:latin typeface="Arial"/>
                <a:cs typeface="Arial"/>
                <a:sym typeface="Arial"/>
                <a:hlinkClick r:id="rId3">
                  <a:extLst>
                    <a:ext uri="{A12FA001-AC4F-418D-AE19-62706E023703}">
                      <ahyp:hlinkClr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https://newrepublic.com/article/159529/qanon-blood-libel-satanic-panic</a:t>
            </a: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lvl="0" indent="0" algn="l" rtl="0">
              <a:spcBef>
                <a:spcPts val="1200"/>
              </a:spcBef>
              <a:spcAft>
                <a:spcPts val="0"/>
              </a:spcAft>
              <a:buNone/>
            </a:pPr>
            <a:endParaRPr dirty="0">
              <a:solidFill>
                <a:schemeClr val="dk1"/>
              </a:solidFill>
            </a:endParaRPr>
          </a:p>
          <a:p>
            <a:pPr marL="0" lvl="0" indent="0" algn="l" rtl="0">
              <a:spcBef>
                <a:spcPts val="0"/>
              </a:spcBef>
              <a:spcAft>
                <a:spcPts val="0"/>
              </a:spcAft>
              <a:buNone/>
            </a:pPr>
            <a:endParaRPr sz="1400"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65197f49a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65197f49a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Geographic Location</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The very fact that you live in a particular part of the world will have a profound influence on how you interpret and act on information. How someone in the U.K. will understand the Syrian conflict will be different from those who live within Middle-Eastern countries. But geographic location can be even more specific than this. For example, consider the </a:t>
            </a:r>
            <a:r>
              <a:rPr lang="en" sz="1400" b="1" dirty="0">
                <a:solidFill>
                  <a:schemeClr val="dk1"/>
                </a:solidFill>
              </a:rPr>
              <a:t>identities and differences</a:t>
            </a:r>
            <a:r>
              <a:rPr lang="en" sz="1400" dirty="0">
                <a:solidFill>
                  <a:schemeClr val="dk1"/>
                </a:solidFill>
              </a:rPr>
              <a:t> between provinces in Canada, states in the U.S., regions of England, India, Mexico, etc. </a:t>
            </a:r>
            <a:r>
              <a:rPr lang="en" sz="1400" b="1" dirty="0">
                <a:solidFill>
                  <a:schemeClr val="dk1"/>
                </a:solidFill>
              </a:rPr>
              <a:t>Rivalries</a:t>
            </a:r>
            <a:r>
              <a:rPr lang="en" sz="1400" dirty="0">
                <a:solidFill>
                  <a:schemeClr val="dk1"/>
                </a:solidFill>
              </a:rPr>
              <a:t> often develop between neighboring cities, like the fictional rivalry between Springfield and Shelbyville in The Simpsons.</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Wikicommons: </a:t>
            </a:r>
            <a:endParaRPr sz="1400" dirty="0">
              <a:solidFill>
                <a:srgbClr val="FF0000"/>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[[File:1851 Global tropical cyclone summary map.png|1851_Global_tropical_cyclone_summary_map]]</a:t>
            </a:r>
            <a:endParaRPr sz="1400" dirty="0">
              <a:solidFill>
                <a:srgbClr val="FF0000"/>
              </a:solidFill>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sz="1400" b="1"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65197f49a_1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65197f49a_1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Education:</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Levels of education factor fairly heavily in susceptibility to conspiracy theories. Some prominent research papers speak to the inverse relationship between increased education and decreased belief in such conspiracies. </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Analytic thinking reduces belief in conspiracy theories</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Why Education Predicts Decreased Belief in Conspiracy Theories</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Changing Conspiracy Beliefs through Rationality and Ridiculing</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Teach the Conspiracies for what they are</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We have to be careful, here, because there are plenty of highly-educated people who maintain belief in at least some aspects of conspiracy theories e.g. anti-vaxxers, 9/11 deniers, etc. When we talk about ‘education’ perhaps we should be more specifically referring to Critical Thinking. </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Wikicommons: </a:t>
            </a:r>
            <a:endParaRPr sz="1400" dirty="0">
              <a:solidFill>
                <a:srgbClr val="FF0000"/>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[[File:Graduation hat1.svg|Graduation_hat1]]</a:t>
            </a:r>
            <a:endParaRPr sz="1400" dirty="0">
              <a:solidFill>
                <a:srgbClr val="FF0000"/>
              </a:solidFill>
            </a:endParaRPr>
          </a:p>
          <a:p>
            <a:pPr marL="0" lvl="0" indent="0" algn="l" rtl="0">
              <a:spcBef>
                <a:spcPts val="1200"/>
              </a:spcBef>
              <a:spcAft>
                <a:spcPts val="0"/>
              </a:spcAft>
              <a:buNone/>
            </a:pPr>
            <a:endParaRPr sz="1400" b="1"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8dda5d18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d8dda5d18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400" b="1" dirty="0" smtClean="0">
                <a:solidFill>
                  <a:schemeClr val="dk1"/>
                </a:solidFill>
              </a:rPr>
              <a:t>Genes</a:t>
            </a:r>
            <a:r>
              <a:rPr lang="en" sz="1400" b="1" dirty="0">
                <a:solidFill>
                  <a:schemeClr val="dk1"/>
                </a:solidFill>
              </a:rPr>
              <a:t>: Did my genes make me do it? </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[[File:Nick Brett bowling.jpg|Nick_Brett_bowling]] </a:t>
            </a:r>
            <a:endParaRPr sz="1400" dirty="0">
              <a:solidFill>
                <a:srgbClr val="FF0000"/>
              </a:solidFill>
            </a:endParaRPr>
          </a:p>
          <a:p>
            <a:pPr marL="0" lvl="0" indent="0" algn="l" rtl="0">
              <a:spcBef>
                <a:spcPts val="1200"/>
              </a:spcBef>
              <a:spcAft>
                <a:spcPts val="0"/>
              </a:spcAft>
              <a:buNone/>
            </a:pPr>
            <a:endParaRPr sz="1400" dirty="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8dda5d187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8dda5d187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Media</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We are constantly inundated with information coming from various forms of media, such as the Internet, television, movies, music, newspapers, magazines, art, etc. Over the last two decades, there has been an increasing rise in what is known as </a:t>
            </a:r>
            <a:r>
              <a:rPr lang="en" sz="1400" b="1" dirty="0">
                <a:solidFill>
                  <a:schemeClr val="dk1"/>
                </a:solidFill>
              </a:rPr>
              <a:t>“fake news”</a:t>
            </a:r>
            <a:r>
              <a:rPr lang="en" sz="1400" dirty="0">
                <a:solidFill>
                  <a:schemeClr val="dk1"/>
                </a:solidFill>
              </a:rPr>
              <a:t> (especially online). This involves information that can appear on Twitter or Facebook or other such sites, in which people have deliberately created fake or false information to appear as though it is reliable. So we must </a:t>
            </a:r>
            <a:r>
              <a:rPr lang="en" sz="1400" b="1" dirty="0">
                <a:solidFill>
                  <a:schemeClr val="dk1"/>
                </a:solidFill>
              </a:rPr>
              <a:t>be on our guard against such fake accounts of information</a:t>
            </a:r>
            <a:r>
              <a:rPr lang="en" sz="1400" dirty="0">
                <a:solidFill>
                  <a:schemeClr val="dk1"/>
                </a:solidFill>
              </a:rPr>
              <a:t>. We must learn to become </a:t>
            </a:r>
            <a:r>
              <a:rPr lang="en" sz="1400" b="1" dirty="0">
                <a:solidFill>
                  <a:schemeClr val="dk1"/>
                </a:solidFill>
              </a:rPr>
              <a:t>media literate</a:t>
            </a:r>
            <a:r>
              <a:rPr lang="en" sz="1400" dirty="0">
                <a:solidFill>
                  <a:schemeClr val="dk1"/>
                </a:solidFill>
              </a:rPr>
              <a:t>. We have to empower ourselves with the </a:t>
            </a:r>
            <a:r>
              <a:rPr lang="en" sz="1400" b="1" dirty="0">
                <a:solidFill>
                  <a:schemeClr val="dk1"/>
                </a:solidFill>
              </a:rPr>
              <a:t>critical-thinking skills</a:t>
            </a:r>
            <a:r>
              <a:rPr lang="en" sz="1400" dirty="0">
                <a:solidFill>
                  <a:schemeClr val="dk1"/>
                </a:solidFill>
              </a:rPr>
              <a:t> that will allow us to recognize when information is not factual. So we cannot simply believe everything we see or read just because it’s on the Internet, or in a magazine, or on television.</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You must ask yourself </a:t>
            </a:r>
            <a:r>
              <a:rPr lang="en" sz="1400" b="1" dirty="0">
                <a:solidFill>
                  <a:schemeClr val="dk1"/>
                </a:solidFill>
              </a:rPr>
              <a:t>where you get your information</a:t>
            </a:r>
            <a:r>
              <a:rPr lang="en" sz="1400" dirty="0">
                <a:solidFill>
                  <a:schemeClr val="dk1"/>
                </a:solidFill>
              </a:rPr>
              <a:t>. Do you get it mostly from online sources? Television? Newspapers? Magazines? The schoolyard? Your neighbor? Be aware that all information―no matter which type―comes to you already biased (including this very lecture). There is </a:t>
            </a:r>
            <a:r>
              <a:rPr lang="en" sz="1400" b="1" dirty="0">
                <a:solidFill>
                  <a:schemeClr val="dk1"/>
                </a:solidFill>
              </a:rPr>
              <a:t>no such thing as bias-neutral information</a:t>
            </a:r>
            <a:r>
              <a:rPr lang="en" sz="1400" dirty="0">
                <a:solidFill>
                  <a:schemeClr val="dk1"/>
                </a:solidFill>
              </a:rPr>
              <a:t>.  </a:t>
            </a:r>
            <a:endParaRPr sz="14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400" dirty="0">
                <a:solidFill>
                  <a:srgbClr val="FF0000"/>
                </a:solidFill>
              </a:rPr>
              <a:t>Image: Wikicommons: Erdfunkstelle Raisting 2.jpg</a:t>
            </a:r>
            <a:endParaRPr sz="1400" dirty="0">
              <a:solidFill>
                <a:srgbClr val="FF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8dda5d18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d8dda5d18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Bias Check: Biases are Filters of Information</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If you haven’t already, you now need to understand that everything you think and everything you do is the result of your biological and cultural biases. You now need to do a Bias Check and become aware that any new information presented to you must pass through a series of biased filters before you can accept it, reject it, or remain neutral to it.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Wikicommons: </a:t>
            </a:r>
            <a:endParaRPr sz="1400" dirty="0">
              <a:solidFill>
                <a:srgbClr val="FF0000"/>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Confirmation Bias:</a:t>
            </a:r>
            <a:endParaRPr sz="1400" b="1" dirty="0">
              <a:solidFill>
                <a:schemeClr val="dk1"/>
              </a:solidFill>
            </a:endParaRPr>
          </a:p>
          <a:p>
            <a:pPr marL="0" lvl="0" indent="0" algn="l" rtl="0">
              <a:spcBef>
                <a:spcPts val="1200"/>
              </a:spcBef>
              <a:spcAft>
                <a:spcPts val="0"/>
              </a:spcAft>
              <a:buClr>
                <a:schemeClr val="dk1"/>
              </a:buClr>
              <a:buSzPts val="1100"/>
              <a:buFont typeface="Arial"/>
              <a:buNone/>
            </a:pPr>
            <a:r>
              <a:rPr lang="en" sz="1400" dirty="0">
                <a:solidFill>
                  <a:schemeClr val="dk1"/>
                </a:solidFill>
                <a:latin typeface="Calibri"/>
                <a:ea typeface="Calibri"/>
                <a:cs typeface="Calibri"/>
                <a:sym typeface="Calibri"/>
              </a:rPr>
              <a:t>We often </a:t>
            </a:r>
            <a:r>
              <a:rPr lang="en" sz="1400" b="1" dirty="0">
                <a:solidFill>
                  <a:schemeClr val="dk1"/>
                </a:solidFill>
                <a:latin typeface="Calibri"/>
                <a:ea typeface="Calibri"/>
                <a:cs typeface="Calibri"/>
                <a:sym typeface="Calibri"/>
              </a:rPr>
              <a:t>favour information that confirms our own biases</a:t>
            </a:r>
            <a:r>
              <a:rPr lang="en" sz="1400" dirty="0">
                <a:solidFill>
                  <a:schemeClr val="dk1"/>
                </a:solidFill>
                <a:latin typeface="Calibri"/>
                <a:ea typeface="Calibri"/>
                <a:cs typeface="Calibri"/>
                <a:sym typeface="Calibri"/>
              </a:rPr>
              <a:t>. This is </a:t>
            </a:r>
            <a:r>
              <a:rPr lang="en" sz="1400" b="1" dirty="0">
                <a:solidFill>
                  <a:schemeClr val="dk1"/>
                </a:solidFill>
                <a:latin typeface="Calibri"/>
                <a:ea typeface="Calibri"/>
                <a:cs typeface="Calibri"/>
                <a:sym typeface="Calibri"/>
              </a:rPr>
              <a:t>normal</a:t>
            </a:r>
            <a:r>
              <a:rPr lang="en" sz="1400" dirty="0">
                <a:solidFill>
                  <a:schemeClr val="dk1"/>
                </a:solidFill>
                <a:latin typeface="Calibri"/>
                <a:ea typeface="Calibri"/>
                <a:cs typeface="Calibri"/>
                <a:sym typeface="Calibri"/>
              </a:rPr>
              <a:t>. And this is what it means in many respects to be human. However, </a:t>
            </a:r>
            <a:r>
              <a:rPr lang="en" sz="1400" b="1" dirty="0">
                <a:solidFill>
                  <a:schemeClr val="dk1"/>
                </a:solidFill>
                <a:latin typeface="Calibri"/>
                <a:ea typeface="Calibri"/>
                <a:cs typeface="Calibri"/>
                <a:sym typeface="Calibri"/>
              </a:rPr>
              <a:t>in critical thinking, we develop the ability to acknowledge what our biases</a:t>
            </a:r>
            <a:r>
              <a:rPr lang="en" sz="1400" dirty="0">
                <a:solidFill>
                  <a:schemeClr val="dk1"/>
                </a:solidFill>
                <a:latin typeface="Calibri"/>
                <a:ea typeface="Calibri"/>
                <a:cs typeface="Calibri"/>
                <a:sym typeface="Calibri"/>
              </a:rPr>
              <a:t> are in an effort to more fairly understand why it is we believe what we do and why it is that we act according to those particular beliefs. </a:t>
            </a:r>
            <a:endParaRPr sz="14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Wikicommons: </a:t>
            </a:r>
            <a:endParaRPr sz="14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endParaRPr sz="1400" dirty="0">
              <a:solidFill>
                <a:srgbClr val="FF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8dda5d187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d8dda5d187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Calibri"/>
                <a:ea typeface="Calibri"/>
                <a:cs typeface="Calibri"/>
                <a:sym typeface="Calibri"/>
              </a:rPr>
              <a:t>In this way, we become more critically reflective of our beliefs and ideas and opinions. And in this way, we can become </a:t>
            </a:r>
            <a:r>
              <a:rPr lang="en" sz="1400" b="1" dirty="0">
                <a:solidFill>
                  <a:schemeClr val="dk1"/>
                </a:solidFill>
                <a:latin typeface="Calibri"/>
                <a:ea typeface="Calibri"/>
                <a:cs typeface="Calibri"/>
                <a:sym typeface="Calibri"/>
              </a:rPr>
              <a:t>more humble in our assertions</a:t>
            </a:r>
            <a:r>
              <a:rPr lang="en" sz="1400" dirty="0">
                <a:solidFill>
                  <a:schemeClr val="dk1"/>
                </a:solidFill>
                <a:latin typeface="Calibri"/>
                <a:ea typeface="Calibri"/>
                <a:cs typeface="Calibri"/>
                <a:sym typeface="Calibri"/>
              </a:rPr>
              <a:t> and </a:t>
            </a:r>
            <a:r>
              <a:rPr lang="en" sz="1400" b="1" dirty="0">
                <a:solidFill>
                  <a:schemeClr val="dk1"/>
                </a:solidFill>
                <a:latin typeface="Calibri"/>
                <a:ea typeface="Calibri"/>
                <a:cs typeface="Calibri"/>
                <a:sym typeface="Calibri"/>
              </a:rPr>
              <a:t>fairer in our treatment of others</a:t>
            </a:r>
            <a:r>
              <a:rPr lang="en" sz="1400" dirty="0">
                <a:solidFill>
                  <a:schemeClr val="dk1"/>
                </a:solidFill>
                <a:latin typeface="Calibri"/>
                <a:ea typeface="Calibri"/>
                <a:cs typeface="Calibri"/>
                <a:sym typeface="Calibri"/>
              </a:rPr>
              <a:t> whose opinions, ideas, and beliefs may differ from our own. As with news services, it is often difficult to diminish our own biases and vested interests in order to objectively consider and act upon the facts. So we must learn to </a:t>
            </a:r>
            <a:r>
              <a:rPr lang="en" sz="1400" b="1" dirty="0">
                <a:solidFill>
                  <a:schemeClr val="dk1"/>
                </a:solidFill>
                <a:latin typeface="Calibri"/>
                <a:ea typeface="Calibri"/>
                <a:cs typeface="Calibri"/>
                <a:sym typeface="Calibri"/>
              </a:rPr>
              <a:t>recognize social biases, both in others and in ourselves</a:t>
            </a:r>
            <a:r>
              <a:rPr lang="en" sz="1400" dirty="0">
                <a:solidFill>
                  <a:schemeClr val="dk1"/>
                </a:solidFill>
                <a:latin typeface="Calibri"/>
                <a:ea typeface="Calibri"/>
                <a:cs typeface="Calibri"/>
                <a:sym typeface="Calibri"/>
              </a:rPr>
              <a:t>, </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4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r>
              <a:rPr lang="en" sz="1400" dirty="0">
                <a:solidFill>
                  <a:srgbClr val="FF0000"/>
                </a:solidFill>
              </a:rPr>
              <a:t>Image: Wikicommons: [[File:HumilityErnie.jpg|HumilityErnie]]</a:t>
            </a:r>
            <a:endParaRPr sz="1400" dirty="0">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d8dda5d18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d8dda5d18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because these often </a:t>
            </a:r>
            <a:r>
              <a:rPr lang="en" sz="1400" b="1" dirty="0">
                <a:solidFill>
                  <a:schemeClr val="dk1"/>
                </a:solidFill>
              </a:rPr>
              <a:t>distort sound reasoning, which leads to unwarranted conclusions</a:t>
            </a:r>
            <a:r>
              <a:rPr lang="en" sz="1400" dirty="0">
                <a:solidFill>
                  <a:schemeClr val="dk1"/>
                </a:solidFill>
              </a:rPr>
              <a:t>. It is extremely difficult to acknowledge our own biases, especially when we are emotionally connected to a particular issue. But in order to argue clearly and present our ideas in a precise, consistent, and fair manner, we must learn to recognize and compensate for our biases. And this is not easy. That is why </a:t>
            </a:r>
            <a:r>
              <a:rPr lang="en" sz="1400" b="1" dirty="0">
                <a:solidFill>
                  <a:schemeClr val="dk1"/>
                </a:solidFill>
              </a:rPr>
              <a:t>critical thinking takes time, and effort, and repetition</a:t>
            </a:r>
            <a:r>
              <a:rPr lang="en" sz="1400" dirty="0">
                <a:solidFill>
                  <a:schemeClr val="dk1"/>
                </a:solidFill>
              </a:rPr>
              <a:t>. And it is why </a:t>
            </a:r>
            <a:r>
              <a:rPr lang="en" sz="1400" b="1" dirty="0">
                <a:solidFill>
                  <a:schemeClr val="dk1"/>
                </a:solidFill>
              </a:rPr>
              <a:t>the most difficult part of becoming a good critical thinker is to acknowledge any biases in yourself that may distort your reasoning</a:t>
            </a:r>
            <a:r>
              <a:rPr lang="en" sz="1400" dirty="0">
                <a:solidFill>
                  <a:schemeClr val="dk1"/>
                </a:solidFill>
              </a:rPr>
              <a:t>. </a:t>
            </a:r>
            <a:endParaRPr sz="1400" dirty="0">
              <a:solidFill>
                <a:schemeClr val="dk1"/>
              </a:solidFill>
            </a:endParaRPr>
          </a:p>
          <a:p>
            <a:pPr marL="0" lvl="0" indent="0" algn="l" rtl="0">
              <a:lnSpc>
                <a:spcPct val="115000"/>
              </a:lnSpc>
              <a:spcBef>
                <a:spcPts val="1200"/>
              </a:spcBef>
              <a:spcAft>
                <a:spcPts val="0"/>
              </a:spcAft>
              <a:buNone/>
            </a:pPr>
            <a:r>
              <a:rPr lang="en" sz="1400" dirty="0">
                <a:solidFill>
                  <a:srgbClr val="FF0000"/>
                </a:solidFill>
              </a:rPr>
              <a:t>Image: Wikicommons: </a:t>
            </a:r>
            <a:endParaRPr sz="1400" dirty="0">
              <a:solidFill>
                <a:srgbClr val="FF0000"/>
              </a:solidFill>
            </a:endParaRPr>
          </a:p>
          <a:p>
            <a:pPr marL="0" lvl="0" indent="0" algn="l" rtl="0">
              <a:lnSpc>
                <a:spcPct val="115000"/>
              </a:lnSpc>
              <a:spcBef>
                <a:spcPts val="1200"/>
              </a:spcBef>
              <a:spcAft>
                <a:spcPts val="1200"/>
              </a:spcAft>
              <a:buClr>
                <a:schemeClr val="dk1"/>
              </a:buClr>
              <a:buSzPts val="1100"/>
              <a:buFont typeface="Arial"/>
              <a:buNone/>
            </a:pPr>
            <a:r>
              <a:rPr lang="en" sz="1400" dirty="0">
                <a:solidFill>
                  <a:srgbClr val="FF0000"/>
                </a:solidFill>
              </a:rPr>
              <a:t>[[File:Ambigram Real world Prank Fake rainbow animated (1).gif|Ambigram_Real_world_Prank_Fake_rainbow_animated_(1)]]</a:t>
            </a:r>
            <a:endParaRPr sz="1400" dirty="0">
              <a:solidFill>
                <a:srgbClr val="FF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8dda5d187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d8dda5d18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Calibri"/>
                <a:ea typeface="Calibri"/>
                <a:cs typeface="Calibri"/>
                <a:sym typeface="Calibri"/>
              </a:rPr>
              <a:t>It is perfectly normal then that we are all victims of confirmation bias. </a:t>
            </a:r>
            <a:r>
              <a:rPr lang="en" sz="1400" b="1" dirty="0">
                <a:solidFill>
                  <a:schemeClr val="dk1"/>
                </a:solidFill>
                <a:latin typeface="Calibri"/>
                <a:ea typeface="Calibri"/>
                <a:cs typeface="Calibri"/>
                <a:sym typeface="Calibri"/>
              </a:rPr>
              <a:t>Take a moment</a:t>
            </a:r>
            <a:r>
              <a:rPr lang="en" sz="1400" dirty="0">
                <a:solidFill>
                  <a:schemeClr val="dk1"/>
                </a:solidFill>
                <a:latin typeface="Calibri"/>
                <a:ea typeface="Calibri"/>
                <a:cs typeface="Calibri"/>
                <a:sym typeface="Calibri"/>
              </a:rPr>
              <a:t> to consider your current beliefs regarding, say, gun control. </a:t>
            </a:r>
            <a:r>
              <a:rPr lang="en" sz="1400" b="1" dirty="0">
                <a:solidFill>
                  <a:schemeClr val="dk1"/>
                </a:solidFill>
                <a:latin typeface="Calibri"/>
                <a:ea typeface="Calibri"/>
                <a:cs typeface="Calibri"/>
                <a:sym typeface="Calibri"/>
              </a:rPr>
              <a:t>Why do you believe what you now do</a:t>
            </a:r>
            <a:r>
              <a:rPr lang="en" sz="1400" dirty="0">
                <a:solidFill>
                  <a:schemeClr val="dk1"/>
                </a:solidFill>
                <a:latin typeface="Calibri"/>
                <a:ea typeface="Calibri"/>
                <a:cs typeface="Calibri"/>
                <a:sym typeface="Calibri"/>
              </a:rPr>
              <a:t> in relation to this topic? What is your </a:t>
            </a:r>
            <a:r>
              <a:rPr lang="en" sz="1400" b="1" dirty="0">
                <a:solidFill>
                  <a:schemeClr val="dk1"/>
                </a:solidFill>
                <a:latin typeface="Calibri"/>
                <a:ea typeface="Calibri"/>
                <a:cs typeface="Calibri"/>
                <a:sym typeface="Calibri"/>
              </a:rPr>
              <a:t>argument</a:t>
            </a:r>
            <a:r>
              <a:rPr lang="en" sz="1400" dirty="0">
                <a:solidFill>
                  <a:schemeClr val="dk1"/>
                </a:solidFill>
                <a:latin typeface="Calibri"/>
                <a:ea typeface="Calibri"/>
                <a:cs typeface="Calibri"/>
                <a:sym typeface="Calibri"/>
              </a:rPr>
              <a:t> for or against gun control? What are you particular </a:t>
            </a:r>
            <a:r>
              <a:rPr lang="en" sz="1400" b="1" dirty="0">
                <a:solidFill>
                  <a:schemeClr val="dk1"/>
                </a:solidFill>
                <a:latin typeface="Calibri"/>
                <a:ea typeface="Calibri"/>
                <a:cs typeface="Calibri"/>
                <a:sym typeface="Calibri"/>
              </a:rPr>
              <a:t>biases</a:t>
            </a:r>
            <a:r>
              <a:rPr lang="en" sz="1400" dirty="0">
                <a:solidFill>
                  <a:schemeClr val="dk1"/>
                </a:solidFill>
                <a:latin typeface="Calibri"/>
                <a:ea typeface="Calibri"/>
                <a:cs typeface="Calibri"/>
                <a:sym typeface="Calibri"/>
              </a:rPr>
              <a:t>? In what </a:t>
            </a:r>
            <a:r>
              <a:rPr lang="en" sz="1400" b="1" dirty="0">
                <a:solidFill>
                  <a:schemeClr val="dk1"/>
                </a:solidFill>
                <a:latin typeface="Calibri"/>
                <a:ea typeface="Calibri"/>
                <a:cs typeface="Calibri"/>
                <a:sym typeface="Calibri"/>
              </a:rPr>
              <a:t>context</a:t>
            </a:r>
            <a:r>
              <a:rPr lang="en" sz="1400" dirty="0">
                <a:solidFill>
                  <a:schemeClr val="dk1"/>
                </a:solidFill>
                <a:latin typeface="Calibri"/>
                <a:ea typeface="Calibri"/>
                <a:cs typeface="Calibri"/>
                <a:sym typeface="Calibri"/>
              </a:rPr>
              <a:t> did you develop your views? What </a:t>
            </a:r>
            <a:r>
              <a:rPr lang="en" sz="1400" b="1" dirty="0">
                <a:solidFill>
                  <a:schemeClr val="dk1"/>
                </a:solidFill>
                <a:latin typeface="Calibri"/>
                <a:ea typeface="Calibri"/>
                <a:cs typeface="Calibri"/>
                <a:sym typeface="Calibri"/>
              </a:rPr>
              <a:t>evidence</a:t>
            </a:r>
            <a:r>
              <a:rPr lang="en" sz="1400" dirty="0">
                <a:solidFill>
                  <a:schemeClr val="dk1"/>
                </a:solidFill>
                <a:latin typeface="Calibri"/>
                <a:ea typeface="Calibri"/>
                <a:cs typeface="Calibri"/>
                <a:sym typeface="Calibri"/>
              </a:rPr>
              <a:t> do you rely upon to support your views? Whether you believe all guns should be destroyed or everyone should be able to carry loaded weapons anywhere they travel, your entrenched views developed over time, and whether you are aware of this or not, we tend to look more favorably toward information and evidence that supports our views and ignore that which disconfirms or fails to support our views. This type of positive-feedback looping of support feeds and confirms our already-established biases about issues. </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4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400" dirty="0">
                <a:solidFill>
                  <a:srgbClr val="FF0000"/>
                </a:solidFill>
              </a:rPr>
              <a:t>Image: Wikicommons:  [[File:Belief Venn diagram.svg|Belief_Venn_diagram]]</a:t>
            </a:r>
            <a:endParaRPr sz="1400" dirty="0">
              <a:solidFill>
                <a:srgbClr val="FF0000"/>
              </a:solidFill>
            </a:endParaRPr>
          </a:p>
          <a:p>
            <a:pPr marL="0" lvl="0" indent="0" algn="l" rtl="0">
              <a:lnSpc>
                <a:spcPct val="115000"/>
              </a:lnSpc>
              <a:spcBef>
                <a:spcPts val="1200"/>
              </a:spcBef>
              <a:spcAft>
                <a:spcPts val="1200"/>
              </a:spcAft>
              <a:buClr>
                <a:schemeClr val="dk1"/>
              </a:buClr>
              <a:buSzPts val="1100"/>
              <a:buFont typeface="Arial"/>
              <a:buNone/>
            </a:pPr>
            <a:endParaRPr sz="1400" dirty="0">
              <a:solidFill>
                <a:srgbClr val="FF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8dda5d187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8dda5d187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Perhaps a definition of confirmation bias is best summed up in a paraphrase of Paul Simon’s lyrics from the song ‘The Boxer’: </a:t>
            </a:r>
            <a:r>
              <a:rPr lang="en" sz="1400" b="1" dirty="0">
                <a:solidFill>
                  <a:schemeClr val="dk1"/>
                </a:solidFill>
              </a:rPr>
              <a:t>A person hears what they want to hear and disregards the rest. </a:t>
            </a:r>
            <a:r>
              <a:rPr lang="en" sz="1400" dirty="0">
                <a:solidFill>
                  <a:schemeClr val="dk1"/>
                </a:solidFill>
              </a:rPr>
              <a:t>We can never escape our biases. But at least we can </a:t>
            </a:r>
            <a:r>
              <a:rPr lang="en" sz="1400" b="1" dirty="0">
                <a:solidFill>
                  <a:schemeClr val="dk1"/>
                </a:solidFill>
              </a:rPr>
              <a:t>acknowledge</a:t>
            </a:r>
            <a:r>
              <a:rPr lang="en" sz="1400" dirty="0">
                <a:solidFill>
                  <a:schemeClr val="dk1"/>
                </a:solidFill>
              </a:rPr>
              <a:t> them and do our best to make sure that they have </a:t>
            </a:r>
            <a:r>
              <a:rPr lang="en" sz="1400" b="1" dirty="0">
                <a:solidFill>
                  <a:schemeClr val="dk1"/>
                </a:solidFill>
              </a:rPr>
              <a:t>not clouded our abilities to think critically about important issues.</a:t>
            </a:r>
            <a:endParaRPr sz="1400" b="1"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400" dirty="0">
                <a:solidFill>
                  <a:srgbClr val="FF0000"/>
                </a:solidFill>
              </a:rPr>
              <a:t>Image: Wikicommons: [[File:Paul Simon at the 9-30 Club (b).jpg|Paul_Simon_at_the_9-30_Club_(b)]]</a:t>
            </a:r>
            <a:endParaRPr sz="1400" dirty="0">
              <a:solidFill>
                <a:srgbClr val="FF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8dda5d187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d8dda5d18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The ancient Egyptians and Greeks had a wonderful model for humankind’s struggle with such influences. They used the analogy of a </a:t>
            </a:r>
            <a:r>
              <a:rPr lang="en" sz="1400" b="1" dirty="0">
                <a:solidFill>
                  <a:schemeClr val="dk1"/>
                </a:solidFill>
              </a:rPr>
              <a:t>chariot rider</a:t>
            </a:r>
            <a:r>
              <a:rPr lang="en" sz="1400" dirty="0">
                <a:solidFill>
                  <a:schemeClr val="dk1"/>
                </a:solidFill>
              </a:rPr>
              <a:t>. I wish to borrow and modify this allegory to visually demonstrate the difficulty we face when practicing critical thinking. If we can imagine the charioteer being represented as our reason, then the horses can be represented as both the facts and our biases. On the one hand, the facts lead us on a fairly straight path of evidence. However, our biases influence the manner in which we perceive and frame the facts according to our current habits of thinking. As critical thinkers, we must try to control our biases so that we can steer them to better follow where the facts will lead us down a path of evidence towards the truth.</a:t>
            </a:r>
            <a:endParaRPr sz="1400"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65197f49a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d65197f49a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65197f49a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65197f49a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8dda5d18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d8dda5d18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Every living species on this planet, from amoeba to zebra, possess genetic instructions called DNA (</a:t>
            </a:r>
            <a:r>
              <a:rPr lang="en" sz="1400" b="1" dirty="0">
                <a:solidFill>
                  <a:schemeClr val="dk1"/>
                </a:solidFill>
              </a:rPr>
              <a:t>deoxyribonucleic acid</a:t>
            </a:r>
            <a:r>
              <a:rPr lang="en" sz="1400" dirty="0">
                <a:solidFill>
                  <a:schemeClr val="dk1"/>
                </a:solidFill>
              </a:rPr>
              <a:t>) that informs how their cells will function as well as how those species will behave under certain conditions. </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The behaviour of all species on this planet – including humans – is biased in many ways by the history and evolution of its DNA. This however, does not mean that humans cannot act otherwise. We are not dancing bees. We are conscious beings. And as such, we seemingly possess the capacity to control or alter our behaviour. But how much control do we really have? Consider two examples:</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Example 1: </a:t>
            </a:r>
            <a:r>
              <a:rPr lang="en" sz="1400" b="1" dirty="0">
                <a:solidFill>
                  <a:schemeClr val="dk1"/>
                </a:solidFill>
              </a:rPr>
              <a:t>Janice is a 28-year old woman from Chicago, IL</a:t>
            </a:r>
            <a:r>
              <a:rPr lang="en" sz="1400" dirty="0">
                <a:solidFill>
                  <a:schemeClr val="dk1"/>
                </a:solidFill>
              </a:rPr>
              <a:t> who has watched several people in her family suffer and die from Huntington’s disease. Based on her genetic lineage, she faces a 50-50 chance of possessing the Huntington’s disease gene. There’s an equal chance she will either develop symptoms of the disease, or she will not.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Example 2: </a:t>
            </a:r>
            <a:r>
              <a:rPr lang="en" sz="1400" b="1" dirty="0">
                <a:solidFill>
                  <a:schemeClr val="dk1"/>
                </a:solidFill>
              </a:rPr>
              <a:t>Bob is a 57-year old man from Lincoln, NB</a:t>
            </a:r>
            <a:r>
              <a:rPr lang="en" sz="1400" dirty="0">
                <a:solidFill>
                  <a:schemeClr val="dk1"/>
                </a:solidFill>
              </a:rPr>
              <a:t> who has inherited genes largely responsible for NPD or Narcissistic Personality Disorder. Such a disorder “is a mental condition in which people have an inflated sense of their own importance, a deep need for excessive attention and admiration, troubled relationships, and a lack of empathy for others. But behind this mask of extreme confidence lies a fragile self-esteem that's vulnerable to the slightest criticism.”[1] Recent evidence indicates that such a disorder is often found in people who tend to believe in conspiracy theories.</a:t>
            </a:r>
            <a:endParaRPr sz="1400" dirty="0">
              <a:solidFill>
                <a:schemeClr val="dk1"/>
              </a:solidFill>
            </a:endParaRPr>
          </a:p>
          <a:p>
            <a:pPr marL="0" lvl="0" indent="0" algn="l" rtl="0">
              <a:lnSpc>
                <a:spcPct val="115000"/>
              </a:lnSpc>
              <a:spcBef>
                <a:spcPts val="1200"/>
              </a:spcBef>
              <a:spcAft>
                <a:spcPts val="0"/>
              </a:spcAft>
              <a:buNone/>
            </a:pPr>
            <a:r>
              <a:rPr lang="en" sz="1400" dirty="0">
                <a:solidFill>
                  <a:schemeClr val="dk1"/>
                </a:solidFill>
              </a:rPr>
              <a:t>In the first example, the expression or non-expression of genes is either going to cause Janice to develop Huntington’s disease or it’s not; the odds are exactly 50-50%. In the second example, gene expression may cause Bob to believe in conspiracy theories or it may not. For </a:t>
            </a:r>
            <a:r>
              <a:rPr lang="en" sz="1400" b="1" dirty="0">
                <a:solidFill>
                  <a:schemeClr val="dk1"/>
                </a:solidFill>
              </a:rPr>
              <a:t>not all narcissists are conspiracists. But a large percentage of conspiracists are narcissists</a:t>
            </a:r>
            <a:r>
              <a:rPr lang="en" sz="1400" dirty="0">
                <a:solidFill>
                  <a:schemeClr val="dk1"/>
                </a:solidFill>
              </a:rPr>
              <a: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Wikicommons: [[File:DNA methylation.jpg|DNA_methylation]]</a:t>
            </a:r>
            <a:endParaRPr sz="1400" dirty="0">
              <a:solidFill>
                <a:srgbClr val="FF0000"/>
              </a:solidFill>
            </a:endParaRPr>
          </a:p>
          <a:p>
            <a:pPr marL="0" lvl="0" indent="0" algn="l" rtl="0">
              <a:spcBef>
                <a:spcPts val="120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8dda5d187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d8dda5d187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Brains: Did my brain make me do it?</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Our brains are responsible for how we understand the world. If you, or someone you know has suffered with mental illness, you will understand the ways in which they are biased to see the world differently, simply because there may be a chemical imbalance within their brains. And so it follows that those who are afflicted with specific forms of mental illnesses are biased in ways that cause them to understand information differently.</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Our research has found the following mental commonalities amongst conspiracy theorists:</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Psychological Profile of a Conspiracy Theorist:</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b="1" dirty="0">
                <a:solidFill>
                  <a:schemeClr val="dk1"/>
                </a:solidFill>
              </a:rPr>
              <a:t>Aside from narcissism, there are other various genetic factors which can contribute to neurotic or paranoid tendencies such as Schizotypal Personality Disorder</a:t>
            </a:r>
            <a:endParaRPr sz="14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Schizotypal personality disorder typically includes five or more of these signs and symptoms:</a:t>
            </a:r>
            <a:endParaRPr sz="1400" dirty="0">
              <a:solidFill>
                <a:schemeClr val="dk1"/>
              </a:solidFill>
            </a:endParaRPr>
          </a:p>
          <a:p>
            <a:pPr marL="0" lvl="0" indent="0" algn="l" rtl="0">
              <a:lnSpc>
                <a:spcPct val="115000"/>
              </a:lnSpc>
              <a:spcBef>
                <a:spcPts val="1200"/>
              </a:spcBef>
              <a:spcAft>
                <a:spcPts val="0"/>
              </a:spcAft>
              <a:buNone/>
            </a:pPr>
            <a:r>
              <a:rPr lang="en" sz="1400" dirty="0">
                <a:solidFill>
                  <a:schemeClr val="dk1"/>
                </a:solidFill>
              </a:rPr>
              <a:t>·     	Being a </a:t>
            </a:r>
            <a:r>
              <a:rPr lang="en" sz="1400" b="1" dirty="0">
                <a:solidFill>
                  <a:schemeClr val="dk1"/>
                </a:solidFill>
              </a:rPr>
              <a:t>loner</a:t>
            </a:r>
            <a:r>
              <a:rPr lang="en" sz="1400" dirty="0">
                <a:solidFill>
                  <a:schemeClr val="dk1"/>
                </a:solidFill>
              </a:rPr>
              <a:t> and lacking close friends outside of the immediate family</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By permission Wikicommons: </a:t>
            </a:r>
            <a:r>
              <a:rPr lang="en" sz="900" dirty="0">
                <a:solidFill>
                  <a:schemeClr val="dk1"/>
                </a:solidFill>
                <a:latin typeface="Helvetica Neue"/>
                <a:ea typeface="Helvetica Neue"/>
                <a:cs typeface="Helvetica Neue"/>
                <a:sym typeface="Helvetica Neue"/>
              </a:rPr>
              <a:t>Image: By MissLunaRose12 - Own work, CC BY-SA 4.0, </a:t>
            </a:r>
            <a:r>
              <a:rPr lang="en" sz="900" u="sng" dirty="0">
                <a:solidFill>
                  <a:srgbClr val="0097A7"/>
                </a:solidFill>
                <a:latin typeface="Helvetica Neue"/>
                <a:ea typeface="Helvetica Neue"/>
                <a:cs typeface="Helvetica Neue"/>
                <a:sym typeface="Helvetica Neu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https://commons.wikimedia.org/w/index.php?curid=81496821</a:t>
            </a:r>
            <a:r>
              <a:rPr lang="en" sz="900" dirty="0">
                <a:solidFill>
                  <a:schemeClr val="dk1"/>
                </a:solidFill>
                <a:latin typeface="Helvetica Neue"/>
                <a:ea typeface="Helvetica Neue"/>
                <a:cs typeface="Helvetica Neue"/>
                <a:sym typeface="Helvetica Neue"/>
              </a:rPr>
              <a:t> </a:t>
            </a:r>
            <a:endParaRPr sz="600"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400" dirty="0">
                <a:solidFill>
                  <a:srgbClr val="FF0000"/>
                </a:solidFill>
              </a:rPr>
              <a:t> If you can make the image fit in the side panel of the slide, that would be great. I believe we can put the credits in this Notes section.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d65197f49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d65197f49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Flat emotions or limited or inappropriate emotional responses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Persistent and excessive social anxiety</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Incorrect interpretation of events, such as a feeling that something that is actually harmless or inoffensive has a direct personal meaning</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Peculiar, eccentric or unusual thinking, beliefs or mannerisms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rgbClr val="FF0000"/>
                </a:solidFill>
                <a:latin typeface="Calibri"/>
                <a:ea typeface="Calibri"/>
                <a:cs typeface="Calibri"/>
                <a:sym typeface="Calibri"/>
              </a:rPr>
              <a:t>Image: Fit to side panel. </a:t>
            </a:r>
            <a:endParaRPr sz="1400"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d65197f49a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d65197f49a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Suspicious or paranoid thoughts and constant doubts about the loyalty of others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Belief in special powers, such as mental telepathy or superstitions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Unusual perceptions, such as sensing an absent person's presence or having illusions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FF0000"/>
                </a:solidFill>
              </a:rPr>
              <a:t>Image: Fit to side panel. </a:t>
            </a:r>
            <a:endParaRPr>
              <a:solidFill>
                <a:srgbClr val="FF0000"/>
              </a:solidFill>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d65197f49a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d65197f49a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Dressing in peculiar ways, such as appearing unkempt or wearing oddly matched clothes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Peculiar style of speech, such as vague or unusual patterns of speaking, or rambling oddly during conversations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FF0000"/>
                </a:solidFill>
              </a:rPr>
              <a:t>Image: Fit to side panel. </a:t>
            </a:r>
            <a:endParaRPr>
              <a:solidFill>
                <a:srgbClr val="FF0000"/>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65197f49a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65197f49a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Social psychologists attempt to identify specific </a:t>
            </a:r>
            <a:r>
              <a:rPr lang="en" sz="1400" b="1" dirty="0">
                <a:solidFill>
                  <a:schemeClr val="dk1"/>
                </a:solidFill>
              </a:rPr>
              <a:t>‘predictors of belief’</a:t>
            </a:r>
            <a:r>
              <a:rPr lang="en" sz="1400" dirty="0">
                <a:solidFill>
                  <a:schemeClr val="dk1"/>
                </a:solidFill>
              </a:rPr>
              <a:t> that give rise to conspiracy theories in an attempt to understand and potentially manage such beliefs. Some of these predictors of belief include, but are not limited to: “…</a:t>
            </a:r>
            <a:r>
              <a:rPr lang="en" sz="1400" b="1" dirty="0">
                <a:solidFill>
                  <a:schemeClr val="dk1"/>
                </a:solidFill>
              </a:rPr>
              <a:t>odd beliefs/magical thinking [as a] subtype of schizotypy, Machiavellianism, grandiose narcissism, vulnerable narcissism, primary psychopathy, and secondary psychopathy in predicting belief in conspiracy theories</a:t>
            </a:r>
            <a:r>
              <a:rPr lang="en" sz="1400" dirty="0">
                <a:solidFill>
                  <a:schemeClr val="dk1"/>
                </a:solidFill>
              </a:rPr>
              <a: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chemeClr val="dk1"/>
                </a:solidFill>
              </a:rPr>
              <a:t>On the most harmful end of the spectrum are those who are</a:t>
            </a:r>
            <a:r>
              <a:rPr lang="en" sz="1400" b="1" dirty="0">
                <a:solidFill>
                  <a:schemeClr val="dk1"/>
                </a:solidFill>
              </a:rPr>
              <a:t> strategic, manipulative, dominant, and callous</a:t>
            </a:r>
            <a:r>
              <a:rPr lang="en" sz="1400" dirty="0">
                <a:solidFill>
                  <a:schemeClr val="dk1"/>
                </a:solidFill>
              </a:rPr>
              <a:t>.</a:t>
            </a:r>
            <a:endParaRPr sz="14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dirty="0">
                <a:solidFill>
                  <a:srgbClr val="FF0000"/>
                </a:solidFill>
              </a:rPr>
              <a:t>Image: By permission (Wikicommons): </a:t>
            </a:r>
            <a:r>
              <a:rPr lang="en" sz="1050" dirty="0">
                <a:solidFill>
                  <a:srgbClr val="FF0000"/>
                </a:solidFill>
                <a:highlight>
                  <a:srgbClr val="F8F9FA"/>
                </a:highlight>
              </a:rPr>
              <a:t>[File:Portrait of Niccolò Machiavelli.jpg|Portrait_of_Niccolò_Machiavelli] </a:t>
            </a:r>
            <a:endParaRPr sz="1400" dirty="0">
              <a:solidFill>
                <a:srgbClr val="FF0000"/>
              </a:solidFill>
            </a:endParaRPr>
          </a:p>
          <a:p>
            <a:pPr marL="0" lvl="0" indent="0" algn="l" rtl="0">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8dda5d187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d8dda5d187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Anyone come to mind?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0000"/>
                </a:solidFill>
              </a:rPr>
              <a:t>Image: Wikicommons: </a:t>
            </a:r>
            <a:r>
              <a:rPr lang="en" sz="1050">
                <a:solidFill>
                  <a:srgbClr val="FF0000"/>
                </a:solidFill>
                <a:highlight>
                  <a:srgbClr val="F8F9FA"/>
                </a:highlight>
              </a:rPr>
              <a:t>File:Donald Trump (29273056092).jpg|Donald_Trump_(29273056092) </a:t>
            </a:r>
            <a:endParaRPr>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 Cover">
  <p:cSld name="TITLE_1">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2. Introduction - B no footer">
  <p:cSld name="SECTION_HEADER_3">
    <p:spTree>
      <p:nvGrpSpPr>
        <p:cNvPr id="1" name="Shape 5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 Introduction - A">
  <p:cSld name="SECTION_HEADER_4">
    <p:spTree>
      <p:nvGrpSpPr>
        <p:cNvPr id="1" name="Shape 52"/>
        <p:cNvGrpSpPr/>
        <p:nvPr/>
      </p:nvGrpSpPr>
      <p:grpSpPr>
        <a:xfrm>
          <a:off x="0" y="0"/>
          <a:ext cx="0" cy="0"/>
          <a:chOff x="0" y="0"/>
          <a:chExt cx="0" cy="0"/>
        </a:xfrm>
      </p:grpSpPr>
      <p:sp>
        <p:nvSpPr>
          <p:cNvPr id="53" name="Google Shape;53;p15"/>
          <p:cNvSpPr/>
          <p:nvPr/>
        </p:nvSpPr>
        <p:spPr>
          <a:xfrm flipH="1">
            <a:off x="2510416" y="-19776"/>
            <a:ext cx="896700" cy="51435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5"/>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5"/>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56" name="Google Shape;56;p15"/>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 Introduction - A 1">
  <p:cSld name="SECTION_HEADER_5">
    <p:spTree>
      <p:nvGrpSpPr>
        <p:cNvPr id="1" name="Shape 57"/>
        <p:cNvGrpSpPr/>
        <p:nvPr/>
      </p:nvGrpSpPr>
      <p:grpSpPr>
        <a:xfrm>
          <a:off x="0" y="0"/>
          <a:ext cx="0" cy="0"/>
          <a:chOff x="0" y="0"/>
          <a:chExt cx="0" cy="0"/>
        </a:xfrm>
      </p:grpSpPr>
      <p:sp>
        <p:nvSpPr>
          <p:cNvPr id="58" name="Google Shape;58;p16"/>
          <p:cNvSpPr/>
          <p:nvPr/>
        </p:nvSpPr>
        <p:spPr>
          <a:xfrm flipH="1">
            <a:off x="2510416" y="-19776"/>
            <a:ext cx="896700" cy="51435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6"/>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6"/>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61" name="Google Shape;61;p16"/>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3. Distinction">
  <p:cSld name="SECTION_HEADER_2">
    <p:spTree>
      <p:nvGrpSpPr>
        <p:cNvPr id="1" name="Shape 62"/>
        <p:cNvGrpSpPr/>
        <p:nvPr/>
      </p:nvGrpSpPr>
      <p:grpSpPr>
        <a:xfrm>
          <a:off x="0" y="0"/>
          <a:ext cx="0" cy="0"/>
          <a:chOff x="0" y="0"/>
          <a:chExt cx="0" cy="0"/>
        </a:xfrm>
      </p:grpSpPr>
      <p:sp>
        <p:nvSpPr>
          <p:cNvPr id="63" name="Google Shape;63;p17"/>
          <p:cNvSpPr/>
          <p:nvPr/>
        </p:nvSpPr>
        <p:spPr>
          <a:xfrm>
            <a:off x="-12375" y="-9900"/>
            <a:ext cx="33951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7"/>
          <p:cNvSpPr/>
          <p:nvPr/>
        </p:nvSpPr>
        <p:spPr>
          <a:xfrm>
            <a:off x="-12375" y="4856550"/>
            <a:ext cx="331200" cy="28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7"/>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66" name="Google Shape;66;p17"/>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4. History - A">
  <p:cSld name="SECTION_HEADER_2_1">
    <p:spTree>
      <p:nvGrpSpPr>
        <p:cNvPr id="1" name="Shape 67"/>
        <p:cNvGrpSpPr/>
        <p:nvPr/>
      </p:nvGrpSpPr>
      <p:grpSpPr>
        <a:xfrm>
          <a:off x="0" y="0"/>
          <a:ext cx="0" cy="0"/>
          <a:chOff x="0" y="0"/>
          <a:chExt cx="0" cy="0"/>
        </a:xfrm>
      </p:grpSpPr>
      <p:sp>
        <p:nvSpPr>
          <p:cNvPr id="68" name="Google Shape;68;p18"/>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8"/>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70" name="Google Shape;70;p18"/>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 Introduction - A 2">
  <p:cSld name="SECTION_HEADER_6">
    <p:spTree>
      <p:nvGrpSpPr>
        <p:cNvPr id="1" name="Shape 71"/>
        <p:cNvGrpSpPr/>
        <p:nvPr/>
      </p:nvGrpSpPr>
      <p:grpSpPr>
        <a:xfrm>
          <a:off x="0" y="0"/>
          <a:ext cx="0" cy="0"/>
          <a:chOff x="0" y="0"/>
          <a:chExt cx="0" cy="0"/>
        </a:xfrm>
      </p:grpSpPr>
      <p:sp>
        <p:nvSpPr>
          <p:cNvPr id="72" name="Google Shape;72;p19"/>
          <p:cNvSpPr/>
          <p:nvPr/>
        </p:nvSpPr>
        <p:spPr>
          <a:xfrm flipH="1">
            <a:off x="2510416" y="-19776"/>
            <a:ext cx="896700" cy="51435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9"/>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9"/>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75" name="Google Shape;75;p19"/>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5. Blank with footer">
  <p:cSld name="SECTION_HEADER_1">
    <p:spTree>
      <p:nvGrpSpPr>
        <p:cNvPr id="1" name="Shape 76"/>
        <p:cNvGrpSpPr/>
        <p:nvPr/>
      </p:nvGrpSpPr>
      <p:grpSpPr>
        <a:xfrm>
          <a:off x="0" y="0"/>
          <a:ext cx="0" cy="0"/>
          <a:chOff x="0" y="0"/>
          <a:chExt cx="0" cy="0"/>
        </a:xfrm>
      </p:grpSpPr>
      <p:sp>
        <p:nvSpPr>
          <p:cNvPr id="77" name="Google Shape;77;p20"/>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78" name="Google Shape;78;p20"/>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4. Societal Characteristics">
  <p:cSld name="SECTION_HEADER_2_2">
    <p:spTree>
      <p:nvGrpSpPr>
        <p:cNvPr id="1" name="Shape 79"/>
        <p:cNvGrpSpPr/>
        <p:nvPr/>
      </p:nvGrpSpPr>
      <p:grpSpPr>
        <a:xfrm>
          <a:off x="0" y="0"/>
          <a:ext cx="0" cy="0"/>
          <a:chOff x="0" y="0"/>
          <a:chExt cx="0" cy="0"/>
        </a:xfrm>
      </p:grpSpPr>
      <p:sp>
        <p:nvSpPr>
          <p:cNvPr id="80" name="Google Shape;80;p21"/>
          <p:cNvSpPr/>
          <p:nvPr/>
        </p:nvSpPr>
        <p:spPr>
          <a:xfrm>
            <a:off x="3392616" y="-9900"/>
            <a:ext cx="57612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1"/>
          <p:cNvSpPr/>
          <p:nvPr/>
        </p:nvSpPr>
        <p:spPr>
          <a:xfrm>
            <a:off x="-12375" y="4856550"/>
            <a:ext cx="331200" cy="28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p:nvPr/>
        </p:nvSpPr>
        <p:spPr>
          <a:xfrm>
            <a:off x="311700" y="4853025"/>
            <a:ext cx="88422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83" name="Google Shape;83;p21"/>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4. Societal Characteristics 1">
  <p:cSld name="SECTION_HEADER_2_2_1">
    <p:spTree>
      <p:nvGrpSpPr>
        <p:cNvPr id="1" name="Shape 84"/>
        <p:cNvGrpSpPr/>
        <p:nvPr/>
      </p:nvGrpSpPr>
      <p:grpSpPr>
        <a:xfrm>
          <a:off x="0" y="0"/>
          <a:ext cx="0" cy="0"/>
          <a:chOff x="0" y="0"/>
          <a:chExt cx="0" cy="0"/>
        </a:xfrm>
      </p:grpSpPr>
      <p:sp>
        <p:nvSpPr>
          <p:cNvPr id="85" name="Google Shape;85;p22"/>
          <p:cNvSpPr/>
          <p:nvPr/>
        </p:nvSpPr>
        <p:spPr>
          <a:xfrm>
            <a:off x="-9357" y="-9900"/>
            <a:ext cx="57612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2"/>
          <p:cNvSpPr/>
          <p:nvPr/>
        </p:nvSpPr>
        <p:spPr>
          <a:xfrm>
            <a:off x="-12375" y="4856550"/>
            <a:ext cx="331200" cy="28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2"/>
          <p:cNvSpPr txBox="1"/>
          <p:nvPr/>
        </p:nvSpPr>
        <p:spPr>
          <a:xfrm>
            <a:off x="311700" y="4853025"/>
            <a:ext cx="88422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88" name="Google Shape;88;p22"/>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mc:AlternateContent xmlns:mc="http://schemas.openxmlformats.org/markup-compatibility/2006" xmlns:p14="http://schemas.microsoft.com/office/powerpoint/2010/main">
    <mc:Choice Requires="p14">
      <p:transition spd="slow" p14:dur="2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2"/>
        <p:cNvGrpSpPr/>
        <p:nvPr/>
      </p:nvGrpSpPr>
      <p:grpSpPr>
        <a:xfrm>
          <a:off x="0" y="0"/>
          <a:ext cx="0" cy="0"/>
          <a:chOff x="0" y="0"/>
          <a:chExt cx="0" cy="0"/>
        </a:xfrm>
      </p:grpSpPr>
      <p:pic>
        <p:nvPicPr>
          <p:cNvPr id="93" name="Google Shape;93;p23"/>
          <p:cNvPicPr preferRelativeResize="0"/>
          <p:nvPr/>
        </p:nvPicPr>
        <p:blipFill rotWithShape="1">
          <a:blip r:embed="rId3">
            <a:alphaModFix/>
          </a:blip>
          <a:srcRect l="18354" t="1802" r="-699" b="1802"/>
          <a:stretch/>
        </p:blipFill>
        <p:spPr>
          <a:xfrm>
            <a:off x="-185175" y="0"/>
            <a:ext cx="9062849" cy="5143500"/>
          </a:xfrm>
          <a:prstGeom prst="rect">
            <a:avLst/>
          </a:prstGeom>
          <a:noFill/>
          <a:ln>
            <a:noFill/>
          </a:ln>
        </p:spPr>
      </p:pic>
      <p:sp>
        <p:nvSpPr>
          <p:cNvPr id="94" name="Google Shape;94;p23"/>
          <p:cNvSpPr txBox="1"/>
          <p:nvPr/>
        </p:nvSpPr>
        <p:spPr>
          <a:xfrm>
            <a:off x="617650" y="889654"/>
            <a:ext cx="5347800" cy="286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600" b="1">
                <a:solidFill>
                  <a:schemeClr val="lt1"/>
                </a:solidFill>
                <a:latin typeface="Helvetica Neue"/>
                <a:ea typeface="Helvetica Neue"/>
                <a:cs typeface="Helvetica Neue"/>
                <a:sym typeface="Helvetica Neue"/>
              </a:rPr>
              <a:t>How to Talk to a Conspiracy Theorist</a:t>
            </a:r>
            <a:endParaRPr sz="23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000">
                <a:solidFill>
                  <a:schemeClr val="accent6"/>
                </a:solidFill>
                <a:latin typeface="Helvetica Neue"/>
                <a:ea typeface="Helvetica Neue"/>
                <a:cs typeface="Helvetica Neue"/>
                <a:sym typeface="Helvetica Neue"/>
              </a:rPr>
              <a:t>Lecture 02: </a:t>
            </a:r>
            <a:endParaRPr sz="1000">
              <a:solidFill>
                <a:schemeClr val="accent6"/>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300" b="1">
                <a:solidFill>
                  <a:schemeClr val="accent6"/>
                </a:solidFill>
                <a:latin typeface="Helvetica Neue"/>
                <a:ea typeface="Helvetica Neue"/>
                <a:cs typeface="Helvetica Neue"/>
                <a:sym typeface="Helvetica Neue"/>
              </a:rPr>
              <a:t>The Psychology of Conspiracy Theories</a:t>
            </a:r>
            <a:endParaRPr sz="1200" b="1">
              <a:solidFill>
                <a:schemeClr val="accent6"/>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300">
                <a:solidFill>
                  <a:schemeClr val="lt1"/>
                </a:solidFill>
                <a:latin typeface="Helvetica Neue"/>
                <a:ea typeface="Helvetica Neue"/>
                <a:cs typeface="Helvetica Neue"/>
                <a:sym typeface="Helvetica Neue"/>
              </a:rPr>
              <a:t>---</a:t>
            </a: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800">
                <a:solidFill>
                  <a:schemeClr val="lt1"/>
                </a:solidFill>
                <a:latin typeface="Helvetica Neue"/>
                <a:ea typeface="Helvetica Neue"/>
                <a:cs typeface="Helvetica Neue"/>
                <a:sym typeface="Helvetica Neue"/>
              </a:rPr>
              <a:t>DR. CHRISTOPHER DICARLO</a:t>
            </a:r>
            <a:endParaRPr sz="900">
              <a:solidFill>
                <a:srgbClr val="FFFFFF"/>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900" b="1">
              <a:solidFill>
                <a:srgbClr val="FFFFFF"/>
              </a:solidFill>
              <a:latin typeface="Helvetica Neue"/>
              <a:ea typeface="Helvetica Neue"/>
              <a:cs typeface="Helvetica Neue"/>
              <a:sym typeface="Helvetica Neue"/>
            </a:endParaRPr>
          </a:p>
        </p:txBody>
      </p:sp>
      <p:sp>
        <p:nvSpPr>
          <p:cNvPr id="95" name="Google Shape;95;p23"/>
          <p:cNvSpPr/>
          <p:nvPr/>
        </p:nvSpPr>
        <p:spPr>
          <a:xfrm flipH="1">
            <a:off x="5849547" y="0"/>
            <a:ext cx="980700" cy="51435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3"/>
          <p:cNvSpPr/>
          <p:nvPr/>
        </p:nvSpPr>
        <p:spPr>
          <a:xfrm rot="10800000" flipH="1">
            <a:off x="6826719" y="0"/>
            <a:ext cx="34725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3"/>
          <p:cNvSpPr txBox="1"/>
          <p:nvPr/>
        </p:nvSpPr>
        <p:spPr>
          <a:xfrm>
            <a:off x="2710955" y="3913318"/>
            <a:ext cx="1195193" cy="1922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smtClean="0">
                <a:solidFill>
                  <a:schemeClr val="lt1"/>
                </a:solidFill>
                <a:latin typeface="Helvetica Neue"/>
                <a:ea typeface="Helvetica Neue"/>
                <a:cs typeface="Helvetica Neue"/>
                <a:sym typeface="Helvetica Neue"/>
              </a:rPr>
              <a:t> </a:t>
            </a:r>
            <a:endParaRPr sz="1200" b="1"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2"/>
          <p:cNvPicPr preferRelativeResize="0"/>
          <p:nvPr/>
        </p:nvPicPr>
        <p:blipFill rotWithShape="1">
          <a:blip r:embed="rId3">
            <a:alphaModFix/>
          </a:blip>
          <a:srcRect l="1145" t="-228" r="30277" b="795"/>
          <a:stretch/>
        </p:blipFill>
        <p:spPr>
          <a:xfrm flipH="1">
            <a:off x="0" y="-43875"/>
            <a:ext cx="3399750" cy="4898300"/>
          </a:xfrm>
          <a:prstGeom prst="rect">
            <a:avLst/>
          </a:prstGeom>
          <a:noFill/>
          <a:ln>
            <a:noFill/>
          </a:ln>
        </p:spPr>
      </p:pic>
      <p:sp>
        <p:nvSpPr>
          <p:cNvPr id="167" name="Google Shape;167;p32"/>
          <p:cNvSpPr txBox="1"/>
          <p:nvPr/>
        </p:nvSpPr>
        <p:spPr>
          <a:xfrm>
            <a:off x="4229992" y="1928325"/>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b="1">
                <a:solidFill>
                  <a:schemeClr val="accent6"/>
                </a:solidFill>
                <a:latin typeface="Helvetica Neue"/>
                <a:ea typeface="Helvetica Neue"/>
                <a:cs typeface="Helvetica Neue"/>
                <a:sym typeface="Helvetica Neue"/>
              </a:rPr>
              <a:t>We are all on drugs: sex, survival, and status</a:t>
            </a:r>
            <a:endParaRPr sz="1200" b="1">
              <a:solidFill>
                <a:schemeClr val="accent6"/>
              </a:solidFill>
              <a:latin typeface="Helvetica Neue"/>
              <a:ea typeface="Helvetica Neue"/>
              <a:cs typeface="Helvetica Neue"/>
              <a:sym typeface="Helvetica Neue"/>
            </a:endParaRPr>
          </a:p>
        </p:txBody>
      </p:sp>
      <p:sp>
        <p:nvSpPr>
          <p:cNvPr id="168" name="Google Shape;168;p32"/>
          <p:cNvSpPr txBox="1"/>
          <p:nvPr/>
        </p:nvSpPr>
        <p:spPr>
          <a:xfrm>
            <a:off x="4355650" y="2208675"/>
            <a:ext cx="33300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Certain types of activities get us high</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“…on drugs.”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Biological Equilibrium = Homeostasis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Biology holds culture on a short leash</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1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xEl>
                                              <p:pRg st="0" end="0"/>
                                            </p:txEl>
                                          </p:spTgt>
                                        </p:tgtEl>
                                        <p:attrNameLst>
                                          <p:attrName>style.visibility</p:attrName>
                                        </p:attrNameLst>
                                      </p:cBhvr>
                                      <p:to>
                                        <p:strVal val="visible"/>
                                      </p:to>
                                    </p:set>
                                    <p:animEffect transition="in" filter="fade">
                                      <p:cBhvr>
                                        <p:cTn id="12" dur="1000"/>
                                        <p:tgtEl>
                                          <p:spTgt spid="1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xEl>
                                              <p:pRg st="1" end="1"/>
                                            </p:txEl>
                                          </p:spTgt>
                                        </p:tgtEl>
                                        <p:attrNameLst>
                                          <p:attrName>style.visibility</p:attrName>
                                        </p:attrNameLst>
                                      </p:cBhvr>
                                      <p:to>
                                        <p:strVal val="visible"/>
                                      </p:to>
                                    </p:set>
                                    <p:animEffect transition="in" filter="fade">
                                      <p:cBhvr>
                                        <p:cTn id="17" dur="1000"/>
                                        <p:tgtEl>
                                          <p:spTgt spid="1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xEl>
                                              <p:pRg st="2" end="2"/>
                                            </p:txEl>
                                          </p:spTgt>
                                        </p:tgtEl>
                                        <p:attrNameLst>
                                          <p:attrName>style.visibility</p:attrName>
                                        </p:attrNameLst>
                                      </p:cBhvr>
                                      <p:to>
                                        <p:strVal val="visible"/>
                                      </p:to>
                                    </p:set>
                                    <p:animEffect transition="in" filter="fade">
                                      <p:cBhvr>
                                        <p:cTn id="22" dur="1000"/>
                                        <p:tgtEl>
                                          <p:spTgt spid="1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
                                            <p:txEl>
                                              <p:pRg st="3" end="3"/>
                                            </p:txEl>
                                          </p:spTgt>
                                        </p:tgtEl>
                                        <p:attrNameLst>
                                          <p:attrName>style.visibility</p:attrName>
                                        </p:attrNameLst>
                                      </p:cBhvr>
                                      <p:to>
                                        <p:strVal val="visible"/>
                                      </p:to>
                                    </p:set>
                                    <p:animEffect transition="in" filter="fade">
                                      <p:cBhvr>
                                        <p:cTn id="27" dur="1000"/>
                                        <p:tgtEl>
                                          <p:spTgt spid="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3"/>
          <p:cNvPicPr preferRelativeResize="0"/>
          <p:nvPr/>
        </p:nvPicPr>
        <p:blipFill>
          <a:blip r:embed="rId3">
            <a:alphaModFix/>
          </a:blip>
          <a:stretch>
            <a:fillRect/>
          </a:stretch>
        </p:blipFill>
        <p:spPr>
          <a:xfrm>
            <a:off x="386325" y="1359900"/>
            <a:ext cx="2716650" cy="2423699"/>
          </a:xfrm>
          <a:prstGeom prst="rect">
            <a:avLst/>
          </a:prstGeom>
          <a:noFill/>
          <a:ln>
            <a:noFill/>
          </a:ln>
        </p:spPr>
      </p:pic>
      <p:sp>
        <p:nvSpPr>
          <p:cNvPr id="174" name="Google Shape;174;p33"/>
          <p:cNvSpPr txBox="1"/>
          <p:nvPr/>
        </p:nvSpPr>
        <p:spPr>
          <a:xfrm>
            <a:off x="4355650" y="1935638"/>
            <a:ext cx="3330000" cy="2945391"/>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dirty="0" smtClean="0">
                <a:solidFill>
                  <a:schemeClr val="lt1"/>
                </a:solidFill>
                <a:latin typeface="Helvetica Neue"/>
                <a:ea typeface="Helvetica Neue"/>
                <a:cs typeface="Helvetica Neue"/>
                <a:sym typeface="Helvetica Neue"/>
              </a:rPr>
              <a:t>Conspiracists fall into two main categories:</a:t>
            </a:r>
          </a:p>
          <a:p>
            <a:pPr marL="457200" lvl="0" indent="-304800" algn="l" rtl="0">
              <a:lnSpc>
                <a:spcPct val="115000"/>
              </a:lnSpc>
              <a:spcBef>
                <a:spcPts val="0"/>
              </a:spcBef>
              <a:spcAft>
                <a:spcPts val="0"/>
              </a:spcAft>
              <a:buClr>
                <a:schemeClr val="lt1"/>
              </a:buClr>
              <a:buSzPts val="1200"/>
              <a:buFont typeface="Helvetica Neue"/>
              <a:buChar char="●"/>
            </a:pPr>
            <a:r>
              <a:rPr lang="en" sz="1200" dirty="0" smtClean="0">
                <a:solidFill>
                  <a:schemeClr val="lt1"/>
                </a:solidFill>
                <a:latin typeface="Helvetica Neue"/>
                <a:ea typeface="Helvetica Neue"/>
                <a:cs typeface="Helvetica Neue"/>
                <a:sym typeface="Helvetica Neue"/>
              </a:rPr>
              <a:t>1. T</a:t>
            </a:r>
            <a:r>
              <a:rPr lang="en-US" sz="1200" dirty="0" smtClean="0">
                <a:solidFill>
                  <a:schemeClr val="lt1"/>
                </a:solidFill>
                <a:latin typeface="Helvetica Neue"/>
                <a:ea typeface="Helvetica Neue"/>
                <a:cs typeface="Helvetica Neue"/>
                <a:sym typeface="Helvetica Neue"/>
              </a:rPr>
              <a:t>h</a:t>
            </a:r>
            <a:r>
              <a:rPr lang="en" sz="1200" dirty="0" smtClean="0">
                <a:solidFill>
                  <a:schemeClr val="lt1"/>
                </a:solidFill>
                <a:latin typeface="Helvetica Neue"/>
                <a:ea typeface="Helvetica Neue"/>
                <a:cs typeface="Helvetica Neue"/>
                <a:sym typeface="Helvetica Neue"/>
              </a:rPr>
              <a:t>ose who are quite fearful of the information they believe is true</a:t>
            </a:r>
          </a:p>
          <a:p>
            <a:pPr marL="457200" lvl="0" indent="-304800" algn="l" rtl="0">
              <a:lnSpc>
                <a:spcPct val="115000"/>
              </a:lnSpc>
              <a:spcBef>
                <a:spcPts val="0"/>
              </a:spcBef>
              <a:spcAft>
                <a:spcPts val="0"/>
              </a:spcAft>
              <a:buClr>
                <a:schemeClr val="lt1"/>
              </a:buClr>
              <a:buSzPts val="1200"/>
              <a:buFont typeface="Helvetica Neue"/>
              <a:buChar char="●"/>
            </a:pPr>
            <a:r>
              <a:rPr lang="en" sz="1200" dirty="0" smtClean="0">
                <a:solidFill>
                  <a:schemeClr val="lt1"/>
                </a:solidFill>
                <a:latin typeface="Helvetica Neue"/>
                <a:ea typeface="Helvetica Neue"/>
                <a:cs typeface="Helvetica Neue"/>
                <a:sym typeface="Helvetica Neue"/>
              </a:rPr>
              <a:t>2. Those who have a heightened understand of a particular issue</a:t>
            </a:r>
            <a:endParaRPr lang="en" sz="1200" dirty="0" smtClean="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smtClean="0">
                <a:solidFill>
                  <a:schemeClr val="lt1"/>
                </a:solidFill>
                <a:latin typeface="Helvetica Neue"/>
                <a:ea typeface="Helvetica Neue"/>
                <a:cs typeface="Helvetica Neue"/>
                <a:sym typeface="Helvetica Neue"/>
              </a:rPr>
              <a:t>Conspiracists </a:t>
            </a:r>
            <a:r>
              <a:rPr lang="en" sz="1200" dirty="0">
                <a:solidFill>
                  <a:schemeClr val="lt1"/>
                </a:solidFill>
                <a:latin typeface="Helvetica Neue"/>
                <a:ea typeface="Helvetica Neue"/>
                <a:cs typeface="Helvetica Neue"/>
                <a:sym typeface="Helvetica Neue"/>
              </a:rPr>
              <a:t>see themselves as possessing privileged information which in turn increases their </a:t>
            </a:r>
            <a:br>
              <a:rPr lang="en" sz="1200" dirty="0">
                <a:solidFill>
                  <a:schemeClr val="lt1"/>
                </a:solidFill>
                <a:latin typeface="Helvetica Neue"/>
                <a:ea typeface="Helvetica Neue"/>
                <a:cs typeface="Helvetica Neue"/>
                <a:sym typeface="Helvetica Neue"/>
              </a:rPr>
            </a:br>
            <a:r>
              <a:rPr lang="en" sz="1200" dirty="0">
                <a:solidFill>
                  <a:schemeClr val="lt1"/>
                </a:solidFill>
                <a:latin typeface="Helvetica Neue"/>
                <a:ea typeface="Helvetica Neue"/>
                <a:cs typeface="Helvetica Neue"/>
                <a:sym typeface="Helvetica Neue"/>
              </a:rPr>
              <a:t>status which, at the same time, </a:t>
            </a:r>
            <a:br>
              <a:rPr lang="en" sz="1200" dirty="0">
                <a:solidFill>
                  <a:schemeClr val="lt1"/>
                </a:solidFill>
                <a:latin typeface="Helvetica Neue"/>
                <a:ea typeface="Helvetica Neue"/>
                <a:cs typeface="Helvetica Neue"/>
                <a:sym typeface="Helvetica Neue"/>
              </a:rPr>
            </a:br>
            <a:r>
              <a:rPr lang="en" sz="1200" dirty="0">
                <a:solidFill>
                  <a:schemeClr val="lt1"/>
                </a:solidFill>
                <a:latin typeface="Helvetica Neue"/>
                <a:ea typeface="Helvetica Neue"/>
                <a:cs typeface="Helvetica Neue"/>
                <a:sym typeface="Helvetica Neue"/>
              </a:rPr>
              <a:t>gets them high</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Memetic Equilibrium</a:t>
            </a:r>
            <a:endParaRPr sz="1200" dirty="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dirty="0">
                <a:solidFill>
                  <a:schemeClr val="lt1"/>
                </a:solidFill>
                <a:latin typeface="Helvetica Neue"/>
                <a:ea typeface="Helvetica Neue"/>
                <a:cs typeface="Helvetica Neue"/>
                <a:sym typeface="Helvetica Neue"/>
              </a:rPr>
              <a:t>Memes = Cultural artefacts</a:t>
            </a:r>
            <a:endParaRPr sz="1200" dirty="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xEl>
                                              <p:pRg st="3" end="3"/>
                                            </p:txEl>
                                          </p:spTgt>
                                        </p:tgtEl>
                                        <p:attrNameLst>
                                          <p:attrName>style.visibility</p:attrName>
                                        </p:attrNameLst>
                                      </p:cBhvr>
                                      <p:to>
                                        <p:strVal val="visible"/>
                                      </p:to>
                                    </p:set>
                                    <p:animEffect transition="in" filter="fade">
                                      <p:cBhvr>
                                        <p:cTn id="7" dur="1000"/>
                                        <p:tgtEl>
                                          <p:spTgt spid="17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xEl>
                                              <p:pRg st="0" end="0"/>
                                            </p:txEl>
                                          </p:spTgt>
                                        </p:tgtEl>
                                        <p:attrNameLst>
                                          <p:attrName>style.visibility</p:attrName>
                                        </p:attrNameLst>
                                      </p:cBhvr>
                                      <p:to>
                                        <p:strVal val="visible"/>
                                      </p:to>
                                    </p:set>
                                    <p:animEffect transition="in" filter="fade">
                                      <p:cBhvr>
                                        <p:cTn id="12" dur="1000"/>
                                        <p:tgtEl>
                                          <p:spTgt spid="17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xEl>
                                              <p:pRg st="1" end="1"/>
                                            </p:txEl>
                                          </p:spTgt>
                                        </p:tgtEl>
                                        <p:attrNameLst>
                                          <p:attrName>style.visibility</p:attrName>
                                        </p:attrNameLst>
                                      </p:cBhvr>
                                      <p:to>
                                        <p:strVal val="visible"/>
                                      </p:to>
                                    </p:set>
                                    <p:animEffect transition="in" filter="fade">
                                      <p:cBhvr>
                                        <p:cTn id="17" dur="1000"/>
                                        <p:tgtEl>
                                          <p:spTgt spid="17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
                                            <p:txEl>
                                              <p:pRg st="2" end="2"/>
                                            </p:txEl>
                                          </p:spTgt>
                                        </p:tgtEl>
                                        <p:attrNameLst>
                                          <p:attrName>style.visibility</p:attrName>
                                        </p:attrNameLst>
                                      </p:cBhvr>
                                      <p:to>
                                        <p:strVal val="visible"/>
                                      </p:to>
                                    </p:set>
                                    <p:animEffect transition="in" filter="fade">
                                      <p:cBhvr>
                                        <p:cTn id="22" dur="1000"/>
                                        <p:tgtEl>
                                          <p:spTgt spid="17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
                                            <p:txEl>
                                              <p:pRg st="4" end="4"/>
                                            </p:txEl>
                                          </p:spTgt>
                                        </p:tgtEl>
                                        <p:attrNameLst>
                                          <p:attrName>style.visibility</p:attrName>
                                        </p:attrNameLst>
                                      </p:cBhvr>
                                      <p:to>
                                        <p:strVal val="visible"/>
                                      </p:to>
                                    </p:set>
                                    <p:animEffect transition="in" filter="fade">
                                      <p:cBhvr>
                                        <p:cTn id="27" dur="1000"/>
                                        <p:tgtEl>
                                          <p:spTgt spid="1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
                                            <p:txEl>
                                              <p:pRg st="5" end="5"/>
                                            </p:txEl>
                                          </p:spTgt>
                                        </p:tgtEl>
                                        <p:attrNameLst>
                                          <p:attrName>style.visibility</p:attrName>
                                        </p:attrNameLst>
                                      </p:cBhvr>
                                      <p:to>
                                        <p:strVal val="visible"/>
                                      </p:to>
                                    </p:set>
                                    <p:animEffect transition="in" filter="fade">
                                      <p:cBhvr>
                                        <p:cTn id="32" dur="1000"/>
                                        <p:tgtEl>
                                          <p:spTgt spid="1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4"/>
          <p:cNvPicPr preferRelativeResize="0"/>
          <p:nvPr/>
        </p:nvPicPr>
        <p:blipFill>
          <a:blip r:embed="rId3">
            <a:alphaModFix/>
          </a:blip>
          <a:stretch>
            <a:fillRect/>
          </a:stretch>
        </p:blipFill>
        <p:spPr>
          <a:xfrm>
            <a:off x="314916" y="1096700"/>
            <a:ext cx="2732426" cy="2950100"/>
          </a:xfrm>
          <a:prstGeom prst="rect">
            <a:avLst/>
          </a:prstGeom>
          <a:noFill/>
          <a:ln>
            <a:noFill/>
          </a:ln>
        </p:spPr>
      </p:pic>
      <p:sp>
        <p:nvSpPr>
          <p:cNvPr id="180" name="Google Shape;180;p34"/>
          <p:cNvSpPr txBox="1"/>
          <p:nvPr/>
        </p:nvSpPr>
        <p:spPr>
          <a:xfrm>
            <a:off x="4355650" y="1935638"/>
            <a:ext cx="33300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Everyone likes to be right―or at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least the feeling of being right.</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A neurochemical reward</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Control, empowerment, security,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and epistemic status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People = like to be perceived as knowledgeable, smart, insightful</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1000"/>
                                        <p:tgtEl>
                                          <p:spTgt spid="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xEl>
                                              <p:pRg st="1" end="1"/>
                                            </p:txEl>
                                          </p:spTgt>
                                        </p:tgtEl>
                                        <p:attrNameLst>
                                          <p:attrName>style.visibility</p:attrName>
                                        </p:attrNameLst>
                                      </p:cBhvr>
                                      <p:to>
                                        <p:strVal val="visible"/>
                                      </p:to>
                                    </p:set>
                                    <p:animEffect transition="in" filter="fade">
                                      <p:cBhvr>
                                        <p:cTn id="12" dur="1000"/>
                                        <p:tgtEl>
                                          <p:spTgt spid="1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
                                            <p:txEl>
                                              <p:pRg st="2" end="2"/>
                                            </p:txEl>
                                          </p:spTgt>
                                        </p:tgtEl>
                                        <p:attrNameLst>
                                          <p:attrName>style.visibility</p:attrName>
                                        </p:attrNameLst>
                                      </p:cBhvr>
                                      <p:to>
                                        <p:strVal val="visible"/>
                                      </p:to>
                                    </p:set>
                                    <p:animEffect transition="in" filter="fade">
                                      <p:cBhvr>
                                        <p:cTn id="17" dur="1000"/>
                                        <p:tgtEl>
                                          <p:spTgt spid="1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xEl>
                                              <p:pRg st="3" end="3"/>
                                            </p:txEl>
                                          </p:spTgt>
                                        </p:tgtEl>
                                        <p:attrNameLst>
                                          <p:attrName>style.visibility</p:attrName>
                                        </p:attrNameLst>
                                      </p:cBhvr>
                                      <p:to>
                                        <p:strVal val="visible"/>
                                      </p:to>
                                    </p:set>
                                    <p:animEffect transition="in" filter="fade">
                                      <p:cBhvr>
                                        <p:cTn id="22" dur="1000"/>
                                        <p:tgtEl>
                                          <p:spTgt spid="1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5"/>
          <p:cNvPicPr preferRelativeResize="0"/>
          <p:nvPr/>
        </p:nvPicPr>
        <p:blipFill>
          <a:blip r:embed="rId3">
            <a:alphaModFix/>
          </a:blip>
          <a:stretch>
            <a:fillRect/>
          </a:stretch>
        </p:blipFill>
        <p:spPr>
          <a:xfrm>
            <a:off x="206500" y="1723437"/>
            <a:ext cx="3016226" cy="1696625"/>
          </a:xfrm>
          <a:prstGeom prst="rect">
            <a:avLst/>
          </a:prstGeom>
          <a:noFill/>
          <a:ln>
            <a:noFill/>
          </a:ln>
        </p:spPr>
      </p:pic>
      <p:sp>
        <p:nvSpPr>
          <p:cNvPr id="186" name="Google Shape;186;p35"/>
          <p:cNvSpPr txBox="1"/>
          <p:nvPr/>
        </p:nvSpPr>
        <p:spPr>
          <a:xfrm>
            <a:off x="4355650" y="1935638"/>
            <a:ext cx="3330000" cy="1803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There is a certain amount of cache or status that comes with being a so-called ‘expert’ in a particular field</a:t>
            </a:r>
            <a:r>
              <a:rPr lang="en">
                <a:solidFill>
                  <a:schemeClr val="dk1"/>
                </a:solidFill>
                <a:latin typeface="Calibri"/>
                <a:ea typeface="Calibri"/>
                <a:cs typeface="Calibri"/>
                <a:sym typeface="Calibri"/>
              </a:rPr>
              <a:t>.</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Epistemic status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Significant neurochemical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reward in our brains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No greater high than the feeling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of being right</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1000"/>
                                        <p:tgtEl>
                                          <p:spTgt spid="1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xEl>
                                              <p:pRg st="1" end="1"/>
                                            </p:txEl>
                                          </p:spTgt>
                                        </p:tgtEl>
                                        <p:attrNameLst>
                                          <p:attrName>style.visibility</p:attrName>
                                        </p:attrNameLst>
                                      </p:cBhvr>
                                      <p:to>
                                        <p:strVal val="visible"/>
                                      </p:to>
                                    </p:set>
                                    <p:animEffect transition="in" filter="fade">
                                      <p:cBhvr>
                                        <p:cTn id="12" dur="1000"/>
                                        <p:tgtEl>
                                          <p:spTgt spid="1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xEl>
                                              <p:pRg st="2" end="2"/>
                                            </p:txEl>
                                          </p:spTgt>
                                        </p:tgtEl>
                                        <p:attrNameLst>
                                          <p:attrName>style.visibility</p:attrName>
                                        </p:attrNameLst>
                                      </p:cBhvr>
                                      <p:to>
                                        <p:strVal val="visible"/>
                                      </p:to>
                                    </p:set>
                                    <p:animEffect transition="in" filter="fade">
                                      <p:cBhvr>
                                        <p:cTn id="17" dur="1000"/>
                                        <p:tgtEl>
                                          <p:spTgt spid="1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
                                            <p:txEl>
                                              <p:pRg st="3" end="3"/>
                                            </p:txEl>
                                          </p:spTgt>
                                        </p:tgtEl>
                                        <p:attrNameLst>
                                          <p:attrName>style.visibility</p:attrName>
                                        </p:attrNameLst>
                                      </p:cBhvr>
                                      <p:to>
                                        <p:strVal val="visible"/>
                                      </p:to>
                                    </p:set>
                                    <p:animEffect transition="in" filter="fade">
                                      <p:cBhvr>
                                        <p:cTn id="22" dur="1000"/>
                                        <p:tgtEl>
                                          <p:spTgt spid="1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6"/>
          <p:cNvPicPr preferRelativeResize="0"/>
          <p:nvPr/>
        </p:nvPicPr>
        <p:blipFill>
          <a:blip r:embed="rId3">
            <a:alphaModFix/>
          </a:blip>
          <a:stretch>
            <a:fillRect/>
          </a:stretch>
        </p:blipFill>
        <p:spPr>
          <a:xfrm>
            <a:off x="205575" y="1556862"/>
            <a:ext cx="3042275" cy="2029775"/>
          </a:xfrm>
          <a:prstGeom prst="rect">
            <a:avLst/>
          </a:prstGeom>
          <a:noFill/>
          <a:ln>
            <a:noFill/>
          </a:ln>
        </p:spPr>
      </p:pic>
      <p:sp>
        <p:nvSpPr>
          <p:cNvPr id="192" name="Google Shape;192;p36"/>
          <p:cNvSpPr txBox="1"/>
          <p:nvPr/>
        </p:nvSpPr>
        <p:spPr>
          <a:xfrm>
            <a:off x="4355650" y="1935638"/>
            <a:ext cx="33300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You are the buzz-kill</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Limbic system (emotions)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vs. Prefrontal cortex (rational)</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“The thrilla adjacent to the amygdala”</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animEffect transition="in" filter="fade">
                                      <p:cBhvr>
                                        <p:cTn id="7" dur="1000"/>
                                        <p:tgtEl>
                                          <p:spTgt spid="1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
                                            <p:txEl>
                                              <p:pRg st="1" end="1"/>
                                            </p:txEl>
                                          </p:spTgt>
                                        </p:tgtEl>
                                        <p:attrNameLst>
                                          <p:attrName>style.visibility</p:attrName>
                                        </p:attrNameLst>
                                      </p:cBhvr>
                                      <p:to>
                                        <p:strVal val="visible"/>
                                      </p:to>
                                    </p:set>
                                    <p:animEffect transition="in" filter="fade">
                                      <p:cBhvr>
                                        <p:cTn id="12" dur="1000"/>
                                        <p:tgtEl>
                                          <p:spTgt spid="1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xEl>
                                              <p:pRg st="2" end="2"/>
                                            </p:txEl>
                                          </p:spTgt>
                                        </p:tgtEl>
                                        <p:attrNameLst>
                                          <p:attrName>style.visibility</p:attrName>
                                        </p:attrNameLst>
                                      </p:cBhvr>
                                      <p:to>
                                        <p:strVal val="visible"/>
                                      </p:to>
                                    </p:set>
                                    <p:animEffect transition="in" filter="fade">
                                      <p:cBhvr>
                                        <p:cTn id="17" dur="1000"/>
                                        <p:tgtEl>
                                          <p:spTgt spid="1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p:nvPr/>
        </p:nvSpPr>
        <p:spPr>
          <a:xfrm>
            <a:off x="4229992" y="1935811"/>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b="1">
                <a:solidFill>
                  <a:schemeClr val="dk1"/>
                </a:solidFill>
                <a:latin typeface="Helvetica Neue"/>
                <a:ea typeface="Helvetica Neue"/>
                <a:cs typeface="Helvetica Neue"/>
                <a:sym typeface="Helvetica Neue"/>
              </a:rPr>
              <a:t>Cultural biases</a:t>
            </a:r>
            <a:endParaRPr sz="1500" b="1">
              <a:solidFill>
                <a:srgbClr val="666666"/>
              </a:solidFill>
              <a:latin typeface="Helvetica Neue"/>
              <a:ea typeface="Helvetica Neue"/>
              <a:cs typeface="Helvetica Neue"/>
              <a:sym typeface="Helvetica Neue"/>
            </a:endParaRPr>
          </a:p>
        </p:txBody>
      </p:sp>
      <p:sp>
        <p:nvSpPr>
          <p:cNvPr id="198" name="Google Shape;198;p37"/>
          <p:cNvSpPr txBox="1"/>
          <p:nvPr/>
        </p:nvSpPr>
        <p:spPr>
          <a:xfrm>
            <a:off x="4355650" y="2221574"/>
            <a:ext cx="3567300" cy="7941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Family upbringing</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Deflection, projection, narcissism,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victim mentality</a:t>
            </a:r>
            <a:endParaRPr sz="1200">
              <a:solidFill>
                <a:schemeClr val="dk1"/>
              </a:solidFill>
              <a:latin typeface="Helvetica Neue"/>
              <a:ea typeface="Helvetica Neue"/>
              <a:cs typeface="Helvetica Neue"/>
              <a:sym typeface="Helvetica Neue"/>
            </a:endParaRPr>
          </a:p>
        </p:txBody>
      </p:sp>
      <p:pic>
        <p:nvPicPr>
          <p:cNvPr id="199" name="Google Shape;199;p37"/>
          <p:cNvPicPr preferRelativeResize="0"/>
          <p:nvPr/>
        </p:nvPicPr>
        <p:blipFill rotWithShape="1">
          <a:blip r:embed="rId3">
            <a:alphaModFix/>
          </a:blip>
          <a:srcRect l="19505" r="3517" b="447"/>
          <a:stretch/>
        </p:blipFill>
        <p:spPr>
          <a:xfrm>
            <a:off x="-10975" y="-10975"/>
            <a:ext cx="3399775" cy="48583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xEl>
                                              <p:pRg st="0" end="0"/>
                                            </p:txEl>
                                          </p:spTgt>
                                        </p:tgtEl>
                                        <p:attrNameLst>
                                          <p:attrName>style.visibility</p:attrName>
                                        </p:attrNameLst>
                                      </p:cBhvr>
                                      <p:to>
                                        <p:strVal val="visible"/>
                                      </p:to>
                                    </p:set>
                                    <p:animEffect transition="in" filter="fade">
                                      <p:cBhvr>
                                        <p:cTn id="12" dur="1000"/>
                                        <p:tgtEl>
                                          <p:spTgt spid="1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
                                            <p:txEl>
                                              <p:pRg st="1" end="1"/>
                                            </p:txEl>
                                          </p:spTgt>
                                        </p:tgtEl>
                                        <p:attrNameLst>
                                          <p:attrName>style.visibility</p:attrName>
                                        </p:attrNameLst>
                                      </p:cBhvr>
                                      <p:to>
                                        <p:strVal val="visible"/>
                                      </p:to>
                                    </p:set>
                                    <p:animEffect transition="in" filter="fade">
                                      <p:cBhvr>
                                        <p:cTn id="17" dur="1000"/>
                                        <p:tgtEl>
                                          <p:spTgt spid="1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8"/>
          <p:cNvPicPr preferRelativeResize="0"/>
          <p:nvPr/>
        </p:nvPicPr>
        <p:blipFill rotWithShape="1">
          <a:blip r:embed="rId3">
            <a:alphaModFix/>
          </a:blip>
          <a:srcRect l="24321" r="29138"/>
          <a:stretch/>
        </p:blipFill>
        <p:spPr>
          <a:xfrm>
            <a:off x="-10975" y="0"/>
            <a:ext cx="3397026" cy="4858350"/>
          </a:xfrm>
          <a:prstGeom prst="rect">
            <a:avLst/>
          </a:prstGeom>
          <a:noFill/>
          <a:ln>
            <a:noFill/>
          </a:ln>
        </p:spPr>
      </p:pic>
      <p:sp>
        <p:nvSpPr>
          <p:cNvPr id="205" name="Google Shape;205;p38"/>
          <p:cNvSpPr txBox="1"/>
          <p:nvPr/>
        </p:nvSpPr>
        <p:spPr>
          <a:xfrm>
            <a:off x="4229992" y="1934673"/>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Ethnicity</a:t>
            </a:r>
            <a:endParaRPr sz="1200" b="1">
              <a:latin typeface="Helvetica Neue"/>
              <a:ea typeface="Helvetica Neue"/>
              <a:cs typeface="Helvetica Neue"/>
              <a:sym typeface="Helvetica Neue"/>
            </a:endParaRPr>
          </a:p>
        </p:txBody>
      </p:sp>
      <p:sp>
        <p:nvSpPr>
          <p:cNvPr id="206" name="Google Shape;206;p38"/>
          <p:cNvSpPr txBox="1"/>
          <p:nvPr/>
        </p:nvSpPr>
        <p:spPr>
          <a:xfrm>
            <a:off x="4355650" y="2209470"/>
            <a:ext cx="3567300" cy="1218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Arabs/Jews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Turks/Greeks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Indians/Pakistanis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enemy or ‘the other’ is de-humanized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Indoctrination </a:t>
            </a:r>
            <a:endParaRPr sz="1200" dirty="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
                                            <p:txEl>
                                              <p:pRg st="0" end="0"/>
                                            </p:txEl>
                                          </p:spTgt>
                                        </p:tgtEl>
                                        <p:attrNameLst>
                                          <p:attrName>style.visibility</p:attrName>
                                        </p:attrNameLst>
                                      </p:cBhvr>
                                      <p:to>
                                        <p:strVal val="visible"/>
                                      </p:to>
                                    </p:set>
                                    <p:animEffect transition="in" filter="fade">
                                      <p:cBhvr>
                                        <p:cTn id="12" dur="1000"/>
                                        <p:tgtEl>
                                          <p:spTgt spid="2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
                                            <p:txEl>
                                              <p:pRg st="1" end="1"/>
                                            </p:txEl>
                                          </p:spTgt>
                                        </p:tgtEl>
                                        <p:attrNameLst>
                                          <p:attrName>style.visibility</p:attrName>
                                        </p:attrNameLst>
                                      </p:cBhvr>
                                      <p:to>
                                        <p:strVal val="visible"/>
                                      </p:to>
                                    </p:set>
                                    <p:animEffect transition="in" filter="fade">
                                      <p:cBhvr>
                                        <p:cTn id="17" dur="1000"/>
                                        <p:tgtEl>
                                          <p:spTgt spid="20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
                                            <p:txEl>
                                              <p:pRg st="2" end="2"/>
                                            </p:txEl>
                                          </p:spTgt>
                                        </p:tgtEl>
                                        <p:attrNameLst>
                                          <p:attrName>style.visibility</p:attrName>
                                        </p:attrNameLst>
                                      </p:cBhvr>
                                      <p:to>
                                        <p:strVal val="visible"/>
                                      </p:to>
                                    </p:set>
                                    <p:animEffect transition="in" filter="fade">
                                      <p:cBhvr>
                                        <p:cTn id="22" dur="1000"/>
                                        <p:tgtEl>
                                          <p:spTgt spid="20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
                                            <p:txEl>
                                              <p:pRg st="3" end="3"/>
                                            </p:txEl>
                                          </p:spTgt>
                                        </p:tgtEl>
                                        <p:attrNameLst>
                                          <p:attrName>style.visibility</p:attrName>
                                        </p:attrNameLst>
                                      </p:cBhvr>
                                      <p:to>
                                        <p:strVal val="visible"/>
                                      </p:to>
                                    </p:set>
                                    <p:animEffect transition="in" filter="fade">
                                      <p:cBhvr>
                                        <p:cTn id="27" dur="1000"/>
                                        <p:tgtEl>
                                          <p:spTgt spid="20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
                                            <p:txEl>
                                              <p:pRg st="4" end="4"/>
                                            </p:txEl>
                                          </p:spTgt>
                                        </p:tgtEl>
                                        <p:attrNameLst>
                                          <p:attrName>style.visibility</p:attrName>
                                        </p:attrNameLst>
                                      </p:cBhvr>
                                      <p:to>
                                        <p:strVal val="visible"/>
                                      </p:to>
                                    </p:set>
                                    <p:animEffect transition="in" filter="fade">
                                      <p:cBhvr>
                                        <p:cTn id="32" dur="1000"/>
                                        <p:tgtEl>
                                          <p:spTgt spid="2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9"/>
          <p:cNvSpPr txBox="1"/>
          <p:nvPr/>
        </p:nvSpPr>
        <p:spPr>
          <a:xfrm>
            <a:off x="4230000" y="1934675"/>
            <a:ext cx="4344900" cy="40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Religion</a:t>
            </a:r>
            <a:endParaRPr sz="1200" b="1">
              <a:solidFill>
                <a:schemeClr val="dk1"/>
              </a:solidFill>
              <a:latin typeface="Helvetica Neue"/>
              <a:ea typeface="Helvetica Neue"/>
              <a:cs typeface="Helvetica Neue"/>
              <a:sym typeface="Helvetica Neue"/>
            </a:endParaRPr>
          </a:p>
        </p:txBody>
      </p:sp>
      <p:sp>
        <p:nvSpPr>
          <p:cNvPr id="212" name="Google Shape;212;p39"/>
          <p:cNvSpPr txBox="1"/>
          <p:nvPr/>
        </p:nvSpPr>
        <p:spPr>
          <a:xfrm>
            <a:off x="4355650" y="2209470"/>
            <a:ext cx="35673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The Jewish Blood Libel</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Thomas of Monmouth</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Anti-Semitism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QAnon</a:t>
            </a:r>
            <a:endParaRPr sz="1200">
              <a:solidFill>
                <a:schemeClr val="dk1"/>
              </a:solidFill>
              <a:latin typeface="Helvetica Neue"/>
              <a:ea typeface="Helvetica Neue"/>
              <a:cs typeface="Helvetica Neue"/>
              <a:sym typeface="Helvetica Neue"/>
            </a:endParaRPr>
          </a:p>
        </p:txBody>
      </p:sp>
      <p:pic>
        <p:nvPicPr>
          <p:cNvPr id="213" name="Google Shape;213;p39"/>
          <p:cNvPicPr preferRelativeResize="0"/>
          <p:nvPr/>
        </p:nvPicPr>
        <p:blipFill rotWithShape="1">
          <a:blip r:embed="rId3">
            <a:alphaModFix/>
          </a:blip>
          <a:srcRect l="13260" r="45117"/>
          <a:stretch/>
        </p:blipFill>
        <p:spPr>
          <a:xfrm>
            <a:off x="-43875" y="-63250"/>
            <a:ext cx="3421700" cy="4932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xEl>
                                              <p:pRg st="0" end="0"/>
                                            </p:txEl>
                                          </p:spTgt>
                                        </p:tgtEl>
                                        <p:attrNameLst>
                                          <p:attrName>style.visibility</p:attrName>
                                        </p:attrNameLst>
                                      </p:cBhvr>
                                      <p:to>
                                        <p:strVal val="visible"/>
                                      </p:to>
                                    </p:set>
                                    <p:animEffect transition="in" filter="fade">
                                      <p:cBhvr>
                                        <p:cTn id="12" dur="1000"/>
                                        <p:tgtEl>
                                          <p:spTgt spid="2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xEl>
                                              <p:pRg st="1" end="1"/>
                                            </p:txEl>
                                          </p:spTgt>
                                        </p:tgtEl>
                                        <p:attrNameLst>
                                          <p:attrName>style.visibility</p:attrName>
                                        </p:attrNameLst>
                                      </p:cBhvr>
                                      <p:to>
                                        <p:strVal val="visible"/>
                                      </p:to>
                                    </p:set>
                                    <p:animEffect transition="in" filter="fade">
                                      <p:cBhvr>
                                        <p:cTn id="17" dur="1000"/>
                                        <p:tgtEl>
                                          <p:spTgt spid="2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xEl>
                                              <p:pRg st="2" end="2"/>
                                            </p:txEl>
                                          </p:spTgt>
                                        </p:tgtEl>
                                        <p:attrNameLst>
                                          <p:attrName>style.visibility</p:attrName>
                                        </p:attrNameLst>
                                      </p:cBhvr>
                                      <p:to>
                                        <p:strVal val="visible"/>
                                      </p:to>
                                    </p:set>
                                    <p:animEffect transition="in" filter="fade">
                                      <p:cBhvr>
                                        <p:cTn id="22" dur="1000"/>
                                        <p:tgtEl>
                                          <p:spTgt spid="2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xEl>
                                              <p:pRg st="3" end="3"/>
                                            </p:txEl>
                                          </p:spTgt>
                                        </p:tgtEl>
                                        <p:attrNameLst>
                                          <p:attrName>style.visibility</p:attrName>
                                        </p:attrNameLst>
                                      </p:cBhvr>
                                      <p:to>
                                        <p:strVal val="visible"/>
                                      </p:to>
                                    </p:set>
                                    <p:animEffect transition="in" filter="fade">
                                      <p:cBhvr>
                                        <p:cTn id="27" dur="1000"/>
                                        <p:tgtEl>
                                          <p:spTgt spid="2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p:nvPr/>
        </p:nvSpPr>
        <p:spPr>
          <a:xfrm>
            <a:off x="4230000" y="1934675"/>
            <a:ext cx="4344900" cy="40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Geographic location</a:t>
            </a:r>
            <a:endParaRPr sz="1200" b="1">
              <a:solidFill>
                <a:schemeClr val="dk1"/>
              </a:solidFill>
              <a:latin typeface="Helvetica Neue"/>
              <a:ea typeface="Helvetica Neue"/>
              <a:cs typeface="Helvetica Neue"/>
              <a:sym typeface="Helvetica Neue"/>
            </a:endParaRPr>
          </a:p>
        </p:txBody>
      </p:sp>
      <p:sp>
        <p:nvSpPr>
          <p:cNvPr id="219" name="Google Shape;219;p40"/>
          <p:cNvSpPr txBox="1"/>
          <p:nvPr/>
        </p:nvSpPr>
        <p:spPr>
          <a:xfrm>
            <a:off x="4508050" y="2208332"/>
            <a:ext cx="3567300" cy="58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Identities and differences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Rivalries</a:t>
            </a:r>
            <a:endParaRPr sz="1200">
              <a:solidFill>
                <a:schemeClr val="dk1"/>
              </a:solidFill>
              <a:latin typeface="Helvetica Neue"/>
              <a:ea typeface="Helvetica Neue"/>
              <a:cs typeface="Helvetica Neue"/>
              <a:sym typeface="Helvetica Neue"/>
            </a:endParaRPr>
          </a:p>
        </p:txBody>
      </p:sp>
      <p:pic>
        <p:nvPicPr>
          <p:cNvPr id="220" name="Google Shape;220;p40"/>
          <p:cNvPicPr preferRelativeResize="0"/>
          <p:nvPr/>
        </p:nvPicPr>
        <p:blipFill rotWithShape="1">
          <a:blip r:embed="rId3">
            <a:alphaModFix/>
          </a:blip>
          <a:srcRect l="21874" r="43121" b="467"/>
          <a:stretch/>
        </p:blipFill>
        <p:spPr>
          <a:xfrm>
            <a:off x="-27425" y="0"/>
            <a:ext cx="3413475" cy="4852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xEl>
                                              <p:pRg st="0" end="0"/>
                                            </p:txEl>
                                          </p:spTgt>
                                        </p:tgtEl>
                                        <p:attrNameLst>
                                          <p:attrName>style.visibility</p:attrName>
                                        </p:attrNameLst>
                                      </p:cBhvr>
                                      <p:to>
                                        <p:strVal val="visible"/>
                                      </p:to>
                                    </p:set>
                                    <p:animEffect transition="in" filter="fade">
                                      <p:cBhvr>
                                        <p:cTn id="12" dur="1000"/>
                                        <p:tgtEl>
                                          <p:spTgt spid="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xEl>
                                              <p:pRg st="1" end="1"/>
                                            </p:txEl>
                                          </p:spTgt>
                                        </p:tgtEl>
                                        <p:attrNameLst>
                                          <p:attrName>style.visibility</p:attrName>
                                        </p:attrNameLst>
                                      </p:cBhvr>
                                      <p:to>
                                        <p:strVal val="visible"/>
                                      </p:to>
                                    </p:set>
                                    <p:animEffect transition="in" filter="fade">
                                      <p:cBhvr>
                                        <p:cTn id="17" dur="1000"/>
                                        <p:tgtEl>
                                          <p:spTgt spid="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1"/>
          <p:cNvSpPr txBox="1"/>
          <p:nvPr/>
        </p:nvSpPr>
        <p:spPr>
          <a:xfrm>
            <a:off x="4230000" y="1612921"/>
            <a:ext cx="4344900" cy="40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Education</a:t>
            </a:r>
            <a:endParaRPr sz="1200" b="1">
              <a:solidFill>
                <a:schemeClr val="dk1"/>
              </a:solidFill>
              <a:latin typeface="Helvetica Neue"/>
              <a:ea typeface="Helvetica Neue"/>
              <a:cs typeface="Helvetica Neue"/>
              <a:sym typeface="Helvetica Neue"/>
            </a:endParaRPr>
          </a:p>
        </p:txBody>
      </p:sp>
      <p:sp>
        <p:nvSpPr>
          <p:cNvPr id="226" name="Google Shape;226;p41"/>
          <p:cNvSpPr txBox="1"/>
          <p:nvPr/>
        </p:nvSpPr>
        <p:spPr>
          <a:xfrm>
            <a:off x="4508050" y="1886579"/>
            <a:ext cx="35673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Analytic thinking reduces belief in conspiracy theories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Why education predicts decreased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belief in conspiracy theories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Changing conspiracy beliefs through rationality and ridiculing</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Teach the conspiracies for what they are</a:t>
            </a:r>
            <a:endParaRPr sz="1200">
              <a:solidFill>
                <a:schemeClr val="dk1"/>
              </a:solidFill>
              <a:latin typeface="Helvetica Neue"/>
              <a:ea typeface="Helvetica Neue"/>
              <a:cs typeface="Helvetica Neue"/>
              <a:sym typeface="Helvetica Neue"/>
            </a:endParaRPr>
          </a:p>
        </p:txBody>
      </p:sp>
      <p:pic>
        <p:nvPicPr>
          <p:cNvPr id="227" name="Google Shape;227;p41"/>
          <p:cNvPicPr preferRelativeResize="0"/>
          <p:nvPr/>
        </p:nvPicPr>
        <p:blipFill>
          <a:blip r:embed="rId3">
            <a:alphaModFix/>
          </a:blip>
          <a:stretch>
            <a:fillRect/>
          </a:stretch>
        </p:blipFill>
        <p:spPr>
          <a:xfrm>
            <a:off x="297033" y="1837485"/>
            <a:ext cx="2813309" cy="1644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xEl>
                                              <p:pRg st="0" end="0"/>
                                            </p:txEl>
                                          </p:spTgt>
                                        </p:tgtEl>
                                        <p:attrNameLst>
                                          <p:attrName>style.visibility</p:attrName>
                                        </p:attrNameLst>
                                      </p:cBhvr>
                                      <p:to>
                                        <p:strVal val="visible"/>
                                      </p:to>
                                    </p:set>
                                    <p:animEffect transition="in" filter="fade">
                                      <p:cBhvr>
                                        <p:cTn id="12" dur="1000"/>
                                        <p:tgtEl>
                                          <p:spTgt spid="2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xEl>
                                              <p:pRg st="1" end="1"/>
                                            </p:txEl>
                                          </p:spTgt>
                                        </p:tgtEl>
                                        <p:attrNameLst>
                                          <p:attrName>style.visibility</p:attrName>
                                        </p:attrNameLst>
                                      </p:cBhvr>
                                      <p:to>
                                        <p:strVal val="visible"/>
                                      </p:to>
                                    </p:set>
                                    <p:animEffect transition="in" filter="fade">
                                      <p:cBhvr>
                                        <p:cTn id="17" dur="1000"/>
                                        <p:tgtEl>
                                          <p:spTgt spid="2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
                                            <p:txEl>
                                              <p:pRg st="2" end="2"/>
                                            </p:txEl>
                                          </p:spTgt>
                                        </p:tgtEl>
                                        <p:attrNameLst>
                                          <p:attrName>style.visibility</p:attrName>
                                        </p:attrNameLst>
                                      </p:cBhvr>
                                      <p:to>
                                        <p:strVal val="visible"/>
                                      </p:to>
                                    </p:set>
                                    <p:animEffect transition="in" filter="fade">
                                      <p:cBhvr>
                                        <p:cTn id="22" dur="1000"/>
                                        <p:tgtEl>
                                          <p:spTgt spid="2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xEl>
                                              <p:pRg st="3" end="3"/>
                                            </p:txEl>
                                          </p:spTgt>
                                        </p:tgtEl>
                                        <p:attrNameLst>
                                          <p:attrName>style.visibility</p:attrName>
                                        </p:attrNameLst>
                                      </p:cBhvr>
                                      <p:to>
                                        <p:strVal val="visible"/>
                                      </p:to>
                                    </p:set>
                                    <p:animEffect transition="in" filter="fade">
                                      <p:cBhvr>
                                        <p:cTn id="27" dur="1000"/>
                                        <p:tgtEl>
                                          <p:spTgt spid="2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4"/>
          <p:cNvPicPr preferRelativeResize="0"/>
          <p:nvPr/>
        </p:nvPicPr>
        <p:blipFill rotWithShape="1">
          <a:blip r:embed="rId3">
            <a:alphaModFix/>
          </a:blip>
          <a:srcRect l="733" r="52537"/>
          <a:stretch/>
        </p:blipFill>
        <p:spPr>
          <a:xfrm>
            <a:off x="0" y="0"/>
            <a:ext cx="3410725" cy="4858350"/>
          </a:xfrm>
          <a:prstGeom prst="rect">
            <a:avLst/>
          </a:prstGeom>
          <a:noFill/>
          <a:ln>
            <a:noFill/>
          </a:ln>
        </p:spPr>
      </p:pic>
      <p:sp>
        <p:nvSpPr>
          <p:cNvPr id="105" name="Google Shape;105;p24"/>
          <p:cNvSpPr txBox="1"/>
          <p:nvPr/>
        </p:nvSpPr>
        <p:spPr>
          <a:xfrm>
            <a:off x="4326086" y="1910026"/>
            <a:ext cx="34734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Internal and external biases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Fall under two categories</a:t>
            </a:r>
            <a:endParaRPr sz="1200">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Biological</a:t>
            </a:r>
            <a:endParaRPr sz="1200">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Cultural</a:t>
            </a:r>
            <a:endParaRPr sz="1200">
              <a:solidFill>
                <a:schemeClr val="dk1"/>
              </a:solidFill>
              <a:latin typeface="Helvetica Neue"/>
              <a:ea typeface="Helvetica Neue"/>
              <a:cs typeface="Helvetica Neue"/>
              <a:sym typeface="Helvetica Neue"/>
            </a:endParaRPr>
          </a:p>
        </p:txBody>
      </p:sp>
      <p:sp>
        <p:nvSpPr>
          <p:cNvPr id="106" name="Google Shape;106;p24"/>
          <p:cNvSpPr txBox="1"/>
          <p:nvPr/>
        </p:nvSpPr>
        <p:spPr>
          <a:xfrm>
            <a:off x="4230000" y="1621394"/>
            <a:ext cx="3188400" cy="49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b="1">
                <a:latin typeface="Helvetica Neue"/>
                <a:ea typeface="Helvetica Neue"/>
                <a:cs typeface="Helvetica Neue"/>
                <a:sym typeface="Helvetica Neue"/>
              </a:rPr>
              <a:t>Biases influence or constrain</a:t>
            </a:r>
            <a:endParaRPr sz="1500" b="1" i="1">
              <a:solidFill>
                <a:srgbClr val="000000"/>
              </a:solidFill>
              <a:latin typeface="Helvetica Neue"/>
              <a:ea typeface="Helvetica Neue"/>
              <a:cs typeface="Helvetica Neue"/>
              <a:sym typeface="Helvetica Neue"/>
            </a:endParaRPr>
          </a:p>
        </p:txBody>
      </p:sp>
      <p:sp>
        <p:nvSpPr>
          <p:cNvPr id="107" name="Google Shape;107;p24"/>
          <p:cNvSpPr txBox="1"/>
          <p:nvPr/>
        </p:nvSpPr>
        <p:spPr>
          <a:xfrm>
            <a:off x="4230000" y="2794634"/>
            <a:ext cx="3894600" cy="36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b="1">
                <a:latin typeface="Helvetica Neue"/>
                <a:ea typeface="Helvetica Neue"/>
                <a:cs typeface="Helvetica Neue"/>
                <a:sym typeface="Helvetica Neue"/>
              </a:rPr>
              <a:t>Biological biases</a:t>
            </a:r>
            <a:endParaRPr sz="1500" b="1" i="1">
              <a:solidFill>
                <a:srgbClr val="000000"/>
              </a:solidFill>
              <a:latin typeface="Helvetica Neue"/>
              <a:ea typeface="Helvetica Neue"/>
              <a:cs typeface="Helvetica Neue"/>
              <a:sym typeface="Helvetica Neue"/>
            </a:endParaRPr>
          </a:p>
        </p:txBody>
      </p:sp>
      <p:sp>
        <p:nvSpPr>
          <p:cNvPr id="108" name="Google Shape;108;p24"/>
          <p:cNvSpPr txBox="1"/>
          <p:nvPr/>
        </p:nvSpPr>
        <p:spPr>
          <a:xfrm>
            <a:off x="4486800" y="3106606"/>
            <a:ext cx="3803400" cy="415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1200"/>
              </a:spcAft>
              <a:buNone/>
            </a:pPr>
            <a:r>
              <a:rPr lang="en" sz="1500" i="1" dirty="0">
                <a:latin typeface="Helvetica Neue"/>
                <a:ea typeface="Helvetica Neue"/>
                <a:cs typeface="Helvetica Neue"/>
                <a:sym typeface="Helvetica Neue"/>
              </a:rPr>
              <a:t>Did my genes make me do it? </a:t>
            </a:r>
            <a:endParaRPr sz="1500" dirty="0">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xEl>
                                              <p:pRg st="0" end="0"/>
                                            </p:txEl>
                                          </p:spTgt>
                                        </p:tgtEl>
                                        <p:attrNameLst>
                                          <p:attrName>style.visibility</p:attrName>
                                        </p:attrNameLst>
                                      </p:cBhvr>
                                      <p:to>
                                        <p:strVal val="visible"/>
                                      </p:to>
                                    </p:set>
                                    <p:animEffect transition="in" filter="fade">
                                      <p:cBhvr>
                                        <p:cTn id="12" dur="1000"/>
                                        <p:tgtEl>
                                          <p:spTgt spid="1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xEl>
                                              <p:pRg st="1" end="1"/>
                                            </p:txEl>
                                          </p:spTgt>
                                        </p:tgtEl>
                                        <p:attrNameLst>
                                          <p:attrName>style.visibility</p:attrName>
                                        </p:attrNameLst>
                                      </p:cBhvr>
                                      <p:to>
                                        <p:strVal val="visible"/>
                                      </p:to>
                                    </p:set>
                                    <p:animEffect transition="in" filter="fade">
                                      <p:cBhvr>
                                        <p:cTn id="17" dur="1000"/>
                                        <p:tgtEl>
                                          <p:spTgt spid="1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
                                            <p:txEl>
                                              <p:pRg st="2" end="2"/>
                                            </p:txEl>
                                          </p:spTgt>
                                        </p:tgtEl>
                                        <p:attrNameLst>
                                          <p:attrName>style.visibility</p:attrName>
                                        </p:attrNameLst>
                                      </p:cBhvr>
                                      <p:to>
                                        <p:strVal val="visible"/>
                                      </p:to>
                                    </p:set>
                                    <p:animEffect transition="in" filter="fade">
                                      <p:cBhvr>
                                        <p:cTn id="22" dur="1000"/>
                                        <p:tgtEl>
                                          <p:spTgt spid="1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
                                            <p:txEl>
                                              <p:pRg st="3" end="3"/>
                                            </p:txEl>
                                          </p:spTgt>
                                        </p:tgtEl>
                                        <p:attrNameLst>
                                          <p:attrName>style.visibility</p:attrName>
                                        </p:attrNameLst>
                                      </p:cBhvr>
                                      <p:to>
                                        <p:strVal val="visible"/>
                                      </p:to>
                                    </p:set>
                                    <p:animEffect transition="in" filter="fade">
                                      <p:cBhvr>
                                        <p:cTn id="27" dur="1000"/>
                                        <p:tgtEl>
                                          <p:spTgt spid="1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10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2"/>
          <p:cNvPicPr preferRelativeResize="0"/>
          <p:nvPr/>
        </p:nvPicPr>
        <p:blipFill rotWithShape="1">
          <a:blip r:embed="rId3">
            <a:alphaModFix/>
          </a:blip>
          <a:srcRect l="15395" r="21920"/>
          <a:stretch/>
        </p:blipFill>
        <p:spPr>
          <a:xfrm>
            <a:off x="-43875" y="-63100"/>
            <a:ext cx="3421701" cy="4921449"/>
          </a:xfrm>
          <a:prstGeom prst="rect">
            <a:avLst/>
          </a:prstGeom>
          <a:noFill/>
          <a:ln>
            <a:noFill/>
          </a:ln>
        </p:spPr>
      </p:pic>
      <p:sp>
        <p:nvSpPr>
          <p:cNvPr id="233" name="Google Shape;233;p42"/>
          <p:cNvSpPr txBox="1"/>
          <p:nvPr/>
        </p:nvSpPr>
        <p:spPr>
          <a:xfrm>
            <a:off x="4230000" y="1596974"/>
            <a:ext cx="4344900" cy="40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Media</a:t>
            </a:r>
            <a:endParaRPr sz="1200" b="1">
              <a:solidFill>
                <a:schemeClr val="dk1"/>
              </a:solidFill>
              <a:latin typeface="Helvetica Neue"/>
              <a:ea typeface="Helvetica Neue"/>
              <a:cs typeface="Helvetica Neue"/>
              <a:sym typeface="Helvetica Neue"/>
            </a:endParaRPr>
          </a:p>
        </p:txBody>
      </p:sp>
      <p:sp>
        <p:nvSpPr>
          <p:cNvPr id="234" name="Google Shape;234;p42"/>
          <p:cNvSpPr txBox="1"/>
          <p:nvPr/>
        </p:nvSpPr>
        <p:spPr>
          <a:xfrm>
            <a:off x="4508050" y="1870632"/>
            <a:ext cx="35673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“Fake news”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Be on our guard against such fake accounts of information</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Media literate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Critical thinking skills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Where do you get your information?</a:t>
            </a:r>
            <a:endParaRPr sz="1200" i="1">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No such thing as bias-neutral information </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xEl>
                                              <p:pRg st="0" end="0"/>
                                            </p:txEl>
                                          </p:spTgt>
                                        </p:tgtEl>
                                        <p:attrNameLst>
                                          <p:attrName>style.visibility</p:attrName>
                                        </p:attrNameLst>
                                      </p:cBhvr>
                                      <p:to>
                                        <p:strVal val="visible"/>
                                      </p:to>
                                    </p:set>
                                    <p:animEffect transition="in" filter="fade">
                                      <p:cBhvr>
                                        <p:cTn id="12" dur="1000"/>
                                        <p:tgtEl>
                                          <p:spTgt spid="2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
                                            <p:txEl>
                                              <p:pRg st="1" end="1"/>
                                            </p:txEl>
                                          </p:spTgt>
                                        </p:tgtEl>
                                        <p:attrNameLst>
                                          <p:attrName>style.visibility</p:attrName>
                                        </p:attrNameLst>
                                      </p:cBhvr>
                                      <p:to>
                                        <p:strVal val="visible"/>
                                      </p:to>
                                    </p:set>
                                    <p:animEffect transition="in" filter="fade">
                                      <p:cBhvr>
                                        <p:cTn id="17" dur="1000"/>
                                        <p:tgtEl>
                                          <p:spTgt spid="23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
                                            <p:txEl>
                                              <p:pRg st="2" end="2"/>
                                            </p:txEl>
                                          </p:spTgt>
                                        </p:tgtEl>
                                        <p:attrNameLst>
                                          <p:attrName>style.visibility</p:attrName>
                                        </p:attrNameLst>
                                      </p:cBhvr>
                                      <p:to>
                                        <p:strVal val="visible"/>
                                      </p:to>
                                    </p:set>
                                    <p:animEffect transition="in" filter="fade">
                                      <p:cBhvr>
                                        <p:cTn id="22" dur="1000"/>
                                        <p:tgtEl>
                                          <p:spTgt spid="23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
                                            <p:txEl>
                                              <p:pRg st="3" end="3"/>
                                            </p:txEl>
                                          </p:spTgt>
                                        </p:tgtEl>
                                        <p:attrNameLst>
                                          <p:attrName>style.visibility</p:attrName>
                                        </p:attrNameLst>
                                      </p:cBhvr>
                                      <p:to>
                                        <p:strVal val="visible"/>
                                      </p:to>
                                    </p:set>
                                    <p:animEffect transition="in" filter="fade">
                                      <p:cBhvr>
                                        <p:cTn id="27" dur="1000"/>
                                        <p:tgtEl>
                                          <p:spTgt spid="23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
                                            <p:txEl>
                                              <p:pRg st="4" end="4"/>
                                            </p:txEl>
                                          </p:spTgt>
                                        </p:tgtEl>
                                        <p:attrNameLst>
                                          <p:attrName>style.visibility</p:attrName>
                                        </p:attrNameLst>
                                      </p:cBhvr>
                                      <p:to>
                                        <p:strVal val="visible"/>
                                      </p:to>
                                    </p:set>
                                    <p:animEffect transition="in" filter="fade">
                                      <p:cBhvr>
                                        <p:cTn id="32" dur="1000"/>
                                        <p:tgtEl>
                                          <p:spTgt spid="23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4">
                                            <p:txEl>
                                              <p:pRg st="5" end="5"/>
                                            </p:txEl>
                                          </p:spTgt>
                                        </p:tgtEl>
                                        <p:attrNameLst>
                                          <p:attrName>style.visibility</p:attrName>
                                        </p:attrNameLst>
                                      </p:cBhvr>
                                      <p:to>
                                        <p:strVal val="visible"/>
                                      </p:to>
                                    </p:set>
                                    <p:animEffect transition="in" filter="fade">
                                      <p:cBhvr>
                                        <p:cTn id="37" dur="1000"/>
                                        <p:tgtEl>
                                          <p:spTgt spid="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3" descr="C:\Documents\Six Steps\Heather Thomson's Images\bias 2.jpg"/>
          <p:cNvPicPr preferRelativeResize="0"/>
          <p:nvPr/>
        </p:nvPicPr>
        <p:blipFill rotWithShape="1">
          <a:blip r:embed="rId3">
            <a:alphaModFix/>
          </a:blip>
          <a:srcRect l="9462" t="4396" r="9454" b="4396"/>
          <a:stretch/>
        </p:blipFill>
        <p:spPr>
          <a:xfrm>
            <a:off x="311845" y="855987"/>
            <a:ext cx="2874311" cy="3431526"/>
          </a:xfrm>
          <a:prstGeom prst="rect">
            <a:avLst/>
          </a:prstGeom>
          <a:noFill/>
          <a:ln>
            <a:noFill/>
          </a:ln>
        </p:spPr>
      </p:pic>
      <p:sp>
        <p:nvSpPr>
          <p:cNvPr id="240" name="Google Shape;240;p43"/>
          <p:cNvSpPr txBox="1"/>
          <p:nvPr/>
        </p:nvSpPr>
        <p:spPr>
          <a:xfrm>
            <a:off x="4326075" y="1831423"/>
            <a:ext cx="37473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Biases are filters of information</a:t>
            </a:r>
            <a:endParaRPr sz="1200">
              <a:solidFill>
                <a:schemeClr val="lt1"/>
              </a:solidFill>
              <a:latin typeface="Helvetica Neue"/>
              <a:ea typeface="Helvetica Neue"/>
              <a:cs typeface="Helvetica Neue"/>
              <a:sym typeface="Helvetica Neue"/>
            </a:endParaRPr>
          </a:p>
        </p:txBody>
      </p:sp>
      <p:sp>
        <p:nvSpPr>
          <p:cNvPr id="241" name="Google Shape;241;p43"/>
          <p:cNvSpPr txBox="1"/>
          <p:nvPr/>
        </p:nvSpPr>
        <p:spPr>
          <a:xfrm>
            <a:off x="4230825" y="1543569"/>
            <a:ext cx="4344900" cy="36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accent6"/>
                </a:solidFill>
                <a:latin typeface="Helvetica Neue"/>
                <a:ea typeface="Helvetica Neue"/>
                <a:cs typeface="Helvetica Neue"/>
                <a:sym typeface="Helvetica Neue"/>
              </a:rPr>
              <a:t>Bias check</a:t>
            </a:r>
            <a:endParaRPr sz="1200" b="1">
              <a:solidFill>
                <a:schemeClr val="accent6"/>
              </a:solidFill>
              <a:latin typeface="Helvetica Neue"/>
              <a:ea typeface="Helvetica Neue"/>
              <a:cs typeface="Helvetica Neue"/>
              <a:sym typeface="Helvetica Neue"/>
            </a:endParaRPr>
          </a:p>
        </p:txBody>
      </p:sp>
      <p:sp>
        <p:nvSpPr>
          <p:cNvPr id="242" name="Google Shape;242;p43"/>
          <p:cNvSpPr txBox="1"/>
          <p:nvPr/>
        </p:nvSpPr>
        <p:spPr>
          <a:xfrm>
            <a:off x="4326075" y="2381037"/>
            <a:ext cx="3747300" cy="1218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We favour information that confirms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our own biases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Normal</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Critical thinking -&gt; Develop the ability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to acknowledge our biases</a:t>
            </a:r>
            <a:endParaRPr sz="1200">
              <a:solidFill>
                <a:schemeClr val="lt1"/>
              </a:solidFill>
              <a:latin typeface="Helvetica Neue"/>
              <a:ea typeface="Helvetica Neue"/>
              <a:cs typeface="Helvetica Neue"/>
              <a:sym typeface="Helvetica Neue"/>
            </a:endParaRPr>
          </a:p>
        </p:txBody>
      </p:sp>
      <p:sp>
        <p:nvSpPr>
          <p:cNvPr id="243" name="Google Shape;243;p43"/>
          <p:cNvSpPr txBox="1"/>
          <p:nvPr/>
        </p:nvSpPr>
        <p:spPr>
          <a:xfrm>
            <a:off x="4230825" y="2093165"/>
            <a:ext cx="4344900" cy="28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accent6"/>
                </a:solidFill>
                <a:latin typeface="Helvetica Neue"/>
                <a:ea typeface="Helvetica Neue"/>
                <a:cs typeface="Helvetica Neue"/>
                <a:sym typeface="Helvetica Neue"/>
              </a:rPr>
              <a:t>Confirmation bias</a:t>
            </a:r>
            <a:endParaRPr sz="1200" b="1">
              <a:solidFill>
                <a:schemeClr val="accent6"/>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10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3"/>
                                        </p:tgtEl>
                                        <p:attrNameLst>
                                          <p:attrName>style.visibility</p:attrName>
                                        </p:attrNameLst>
                                      </p:cBhvr>
                                      <p:to>
                                        <p:strVal val="visible"/>
                                      </p:to>
                                    </p:set>
                                    <p:animEffect transition="in" filter="fade">
                                      <p:cBhvr>
                                        <p:cTn id="17" dur="1000"/>
                                        <p:tgtEl>
                                          <p:spTgt spid="2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2">
                                            <p:txEl>
                                              <p:pRg st="0" end="0"/>
                                            </p:txEl>
                                          </p:spTgt>
                                        </p:tgtEl>
                                        <p:attrNameLst>
                                          <p:attrName>style.visibility</p:attrName>
                                        </p:attrNameLst>
                                      </p:cBhvr>
                                      <p:to>
                                        <p:strVal val="visible"/>
                                      </p:to>
                                    </p:set>
                                    <p:animEffect transition="in" filter="fade">
                                      <p:cBhvr>
                                        <p:cTn id="22" dur="1000"/>
                                        <p:tgtEl>
                                          <p:spTgt spid="24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2">
                                            <p:txEl>
                                              <p:pRg st="1" end="1"/>
                                            </p:txEl>
                                          </p:spTgt>
                                        </p:tgtEl>
                                        <p:attrNameLst>
                                          <p:attrName>style.visibility</p:attrName>
                                        </p:attrNameLst>
                                      </p:cBhvr>
                                      <p:to>
                                        <p:strVal val="visible"/>
                                      </p:to>
                                    </p:set>
                                    <p:animEffect transition="in" filter="fade">
                                      <p:cBhvr>
                                        <p:cTn id="27" dur="1000"/>
                                        <p:tgtEl>
                                          <p:spTgt spid="24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2">
                                            <p:txEl>
                                              <p:pRg st="2" end="2"/>
                                            </p:txEl>
                                          </p:spTgt>
                                        </p:tgtEl>
                                        <p:attrNameLst>
                                          <p:attrName>style.visibility</p:attrName>
                                        </p:attrNameLst>
                                      </p:cBhvr>
                                      <p:to>
                                        <p:strVal val="visible"/>
                                      </p:to>
                                    </p:set>
                                    <p:animEffect transition="in" filter="fade">
                                      <p:cBhvr>
                                        <p:cTn id="32" dur="1000"/>
                                        <p:tgtEl>
                                          <p:spTgt spid="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4"/>
          <p:cNvPicPr preferRelativeResize="0"/>
          <p:nvPr/>
        </p:nvPicPr>
        <p:blipFill rotWithShape="1">
          <a:blip r:embed="rId3">
            <a:alphaModFix/>
          </a:blip>
          <a:srcRect l="27190" t="1283" r="26377"/>
          <a:stretch/>
        </p:blipFill>
        <p:spPr>
          <a:xfrm>
            <a:off x="0" y="0"/>
            <a:ext cx="3432650" cy="4869325"/>
          </a:xfrm>
          <a:prstGeom prst="rect">
            <a:avLst/>
          </a:prstGeom>
          <a:noFill/>
          <a:ln>
            <a:noFill/>
          </a:ln>
        </p:spPr>
      </p:pic>
      <p:sp>
        <p:nvSpPr>
          <p:cNvPr id="249" name="Google Shape;249;p44"/>
          <p:cNvSpPr txBox="1"/>
          <p:nvPr/>
        </p:nvSpPr>
        <p:spPr>
          <a:xfrm>
            <a:off x="4326075" y="2068500"/>
            <a:ext cx="37473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More humble in our assertions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Fairer in our treatment of others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Recognize social biases -&gt;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Both in others and in ourselves</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animEffect transition="in" filter="fade">
                                      <p:cBhvr>
                                        <p:cTn id="7" dur="1000"/>
                                        <p:tgtEl>
                                          <p:spTgt spid="2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
                                            <p:txEl>
                                              <p:pRg st="1" end="1"/>
                                            </p:txEl>
                                          </p:spTgt>
                                        </p:tgtEl>
                                        <p:attrNameLst>
                                          <p:attrName>style.visibility</p:attrName>
                                        </p:attrNameLst>
                                      </p:cBhvr>
                                      <p:to>
                                        <p:strVal val="visible"/>
                                      </p:to>
                                    </p:set>
                                    <p:animEffect transition="in" filter="fade">
                                      <p:cBhvr>
                                        <p:cTn id="12" dur="1000"/>
                                        <p:tgtEl>
                                          <p:spTgt spid="2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
                                            <p:txEl>
                                              <p:pRg st="2" end="2"/>
                                            </p:txEl>
                                          </p:spTgt>
                                        </p:tgtEl>
                                        <p:attrNameLst>
                                          <p:attrName>style.visibility</p:attrName>
                                        </p:attrNameLst>
                                      </p:cBhvr>
                                      <p:to>
                                        <p:strVal val="visible"/>
                                      </p:to>
                                    </p:set>
                                    <p:animEffect transition="in" filter="fade">
                                      <p:cBhvr>
                                        <p:cTn id="17" dur="1000"/>
                                        <p:tgtEl>
                                          <p:spTgt spid="2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5"/>
          <p:cNvPicPr preferRelativeResize="0"/>
          <p:nvPr/>
        </p:nvPicPr>
        <p:blipFill rotWithShape="1">
          <a:blip r:embed="rId3">
            <a:alphaModFix/>
          </a:blip>
          <a:srcRect l="15721" r="14528"/>
          <a:stretch/>
        </p:blipFill>
        <p:spPr>
          <a:xfrm>
            <a:off x="0" y="0"/>
            <a:ext cx="3388800" cy="4858350"/>
          </a:xfrm>
          <a:prstGeom prst="rect">
            <a:avLst/>
          </a:prstGeom>
          <a:noFill/>
          <a:ln>
            <a:noFill/>
          </a:ln>
        </p:spPr>
      </p:pic>
      <p:sp>
        <p:nvSpPr>
          <p:cNvPr id="255" name="Google Shape;255;p45"/>
          <p:cNvSpPr txBox="1"/>
          <p:nvPr/>
        </p:nvSpPr>
        <p:spPr>
          <a:xfrm>
            <a:off x="4326075" y="2068500"/>
            <a:ext cx="37473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Distorts sound reasoning -&gt;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Unwarranted conclusions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Critical thinking takes time, effort,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and repetition</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The most difficult part of becoming a good critical thinker is to acknowledge any biases in yourself that may distort your reasoning</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Effect transition="in" filter="fade">
                                      <p:cBhvr>
                                        <p:cTn id="7" dur="1000"/>
                                        <p:tgtEl>
                                          <p:spTgt spid="2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xEl>
                                              <p:pRg st="1" end="1"/>
                                            </p:txEl>
                                          </p:spTgt>
                                        </p:tgtEl>
                                        <p:attrNameLst>
                                          <p:attrName>style.visibility</p:attrName>
                                        </p:attrNameLst>
                                      </p:cBhvr>
                                      <p:to>
                                        <p:strVal val="visible"/>
                                      </p:to>
                                    </p:set>
                                    <p:animEffect transition="in" filter="fade">
                                      <p:cBhvr>
                                        <p:cTn id="12" dur="1000"/>
                                        <p:tgtEl>
                                          <p:spTgt spid="2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5">
                                            <p:txEl>
                                              <p:pRg st="2" end="2"/>
                                            </p:txEl>
                                          </p:spTgt>
                                        </p:tgtEl>
                                        <p:attrNameLst>
                                          <p:attrName>style.visibility</p:attrName>
                                        </p:attrNameLst>
                                      </p:cBhvr>
                                      <p:to>
                                        <p:strVal val="visible"/>
                                      </p:to>
                                    </p:set>
                                    <p:animEffect transition="in" filter="fade">
                                      <p:cBhvr>
                                        <p:cTn id="17" dur="1000"/>
                                        <p:tgtEl>
                                          <p:spTgt spid="2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a:blip r:embed="rId3">
            <a:alphaModFix/>
          </a:blip>
          <a:stretch>
            <a:fillRect/>
          </a:stretch>
        </p:blipFill>
        <p:spPr>
          <a:xfrm>
            <a:off x="221734" y="1626350"/>
            <a:ext cx="2958675" cy="1890800"/>
          </a:xfrm>
          <a:prstGeom prst="rect">
            <a:avLst/>
          </a:prstGeom>
          <a:noFill/>
          <a:ln>
            <a:noFill/>
          </a:ln>
        </p:spPr>
      </p:pic>
      <p:sp>
        <p:nvSpPr>
          <p:cNvPr id="261" name="Google Shape;261;p46"/>
          <p:cNvSpPr txBox="1"/>
          <p:nvPr/>
        </p:nvSpPr>
        <p:spPr>
          <a:xfrm>
            <a:off x="4326075" y="2068500"/>
            <a:ext cx="37473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Take a moment</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Why do you believe what you now do</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Argument</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Biases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Context</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Evidence</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animEffect transition="in" filter="fade">
                                      <p:cBhvr>
                                        <p:cTn id="7" dur="1000"/>
                                        <p:tgtEl>
                                          <p:spTgt spid="2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xEl>
                                              <p:pRg st="1" end="1"/>
                                            </p:txEl>
                                          </p:spTgt>
                                        </p:tgtEl>
                                        <p:attrNameLst>
                                          <p:attrName>style.visibility</p:attrName>
                                        </p:attrNameLst>
                                      </p:cBhvr>
                                      <p:to>
                                        <p:strVal val="visible"/>
                                      </p:to>
                                    </p:set>
                                    <p:animEffect transition="in" filter="fade">
                                      <p:cBhvr>
                                        <p:cTn id="12" dur="1000"/>
                                        <p:tgtEl>
                                          <p:spTgt spid="2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1">
                                            <p:txEl>
                                              <p:pRg st="2" end="2"/>
                                            </p:txEl>
                                          </p:spTgt>
                                        </p:tgtEl>
                                        <p:attrNameLst>
                                          <p:attrName>style.visibility</p:attrName>
                                        </p:attrNameLst>
                                      </p:cBhvr>
                                      <p:to>
                                        <p:strVal val="visible"/>
                                      </p:to>
                                    </p:set>
                                    <p:animEffect transition="in" filter="fade">
                                      <p:cBhvr>
                                        <p:cTn id="17" dur="1000"/>
                                        <p:tgtEl>
                                          <p:spTgt spid="2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1">
                                            <p:txEl>
                                              <p:pRg st="3" end="3"/>
                                            </p:txEl>
                                          </p:spTgt>
                                        </p:tgtEl>
                                        <p:attrNameLst>
                                          <p:attrName>style.visibility</p:attrName>
                                        </p:attrNameLst>
                                      </p:cBhvr>
                                      <p:to>
                                        <p:strVal val="visible"/>
                                      </p:to>
                                    </p:set>
                                    <p:animEffect transition="in" filter="fade">
                                      <p:cBhvr>
                                        <p:cTn id="22" dur="1000"/>
                                        <p:tgtEl>
                                          <p:spTgt spid="2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1">
                                            <p:txEl>
                                              <p:pRg st="4" end="4"/>
                                            </p:txEl>
                                          </p:spTgt>
                                        </p:tgtEl>
                                        <p:attrNameLst>
                                          <p:attrName>style.visibility</p:attrName>
                                        </p:attrNameLst>
                                      </p:cBhvr>
                                      <p:to>
                                        <p:strVal val="visible"/>
                                      </p:to>
                                    </p:set>
                                    <p:animEffect transition="in" filter="fade">
                                      <p:cBhvr>
                                        <p:cTn id="27" dur="1000"/>
                                        <p:tgtEl>
                                          <p:spTgt spid="2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1">
                                            <p:txEl>
                                              <p:pRg st="5" end="5"/>
                                            </p:txEl>
                                          </p:spTgt>
                                        </p:tgtEl>
                                        <p:attrNameLst>
                                          <p:attrName>style.visibility</p:attrName>
                                        </p:attrNameLst>
                                      </p:cBhvr>
                                      <p:to>
                                        <p:strVal val="visible"/>
                                      </p:to>
                                    </p:set>
                                    <p:animEffect transition="in" filter="fade">
                                      <p:cBhvr>
                                        <p:cTn id="32" dur="1000"/>
                                        <p:tgtEl>
                                          <p:spTgt spid="2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7"/>
          <p:cNvPicPr preferRelativeResize="0"/>
          <p:nvPr/>
        </p:nvPicPr>
        <p:blipFill rotWithShape="1">
          <a:blip r:embed="rId3">
            <a:alphaModFix/>
          </a:blip>
          <a:srcRect l="17347" r="13179" b="556"/>
          <a:stretch/>
        </p:blipFill>
        <p:spPr>
          <a:xfrm>
            <a:off x="0" y="0"/>
            <a:ext cx="3399750" cy="4858351"/>
          </a:xfrm>
          <a:prstGeom prst="rect">
            <a:avLst/>
          </a:prstGeom>
          <a:noFill/>
          <a:ln>
            <a:noFill/>
          </a:ln>
        </p:spPr>
      </p:pic>
      <p:sp>
        <p:nvSpPr>
          <p:cNvPr id="267" name="Google Shape;267;p47"/>
          <p:cNvSpPr txBox="1"/>
          <p:nvPr/>
        </p:nvSpPr>
        <p:spPr>
          <a:xfrm>
            <a:off x="4326075" y="2068500"/>
            <a:ext cx="3747300" cy="1218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A person hears what they want to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hear and disregards the rest</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Acknowledge biases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Don’t let them cloud our abilities to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think critically about important issues</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animEffect transition="in" filter="fade">
                                      <p:cBhvr>
                                        <p:cTn id="7" dur="1000"/>
                                        <p:tgtEl>
                                          <p:spTgt spid="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xEl>
                                              <p:pRg st="1" end="1"/>
                                            </p:txEl>
                                          </p:spTgt>
                                        </p:tgtEl>
                                        <p:attrNameLst>
                                          <p:attrName>style.visibility</p:attrName>
                                        </p:attrNameLst>
                                      </p:cBhvr>
                                      <p:to>
                                        <p:strVal val="visible"/>
                                      </p:to>
                                    </p:set>
                                    <p:animEffect transition="in" filter="fade">
                                      <p:cBhvr>
                                        <p:cTn id="12" dur="1000"/>
                                        <p:tgtEl>
                                          <p:spTgt spid="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xEl>
                                              <p:pRg st="2" end="2"/>
                                            </p:txEl>
                                          </p:spTgt>
                                        </p:tgtEl>
                                        <p:attrNameLst>
                                          <p:attrName>style.visibility</p:attrName>
                                        </p:attrNameLst>
                                      </p:cBhvr>
                                      <p:to>
                                        <p:strVal val="visible"/>
                                      </p:to>
                                    </p:set>
                                    <p:animEffect transition="in" filter="fade">
                                      <p:cBhvr>
                                        <p:cTn id="17" dur="1000"/>
                                        <p:tgtEl>
                                          <p:spTgt spid="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8"/>
          <p:cNvSpPr txBox="1"/>
          <p:nvPr/>
        </p:nvSpPr>
        <p:spPr>
          <a:xfrm>
            <a:off x="3999525" y="968775"/>
            <a:ext cx="3846000" cy="318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200">
              <a:latin typeface="Helvetica Neue"/>
              <a:ea typeface="Helvetica Neue"/>
              <a:cs typeface="Helvetica Neue"/>
              <a:sym typeface="Helvetica Neue"/>
            </a:endParaRPr>
          </a:p>
        </p:txBody>
      </p:sp>
      <p:pic>
        <p:nvPicPr>
          <p:cNvPr id="273" name="Google Shape;273;p48"/>
          <p:cNvPicPr preferRelativeResize="0"/>
          <p:nvPr/>
        </p:nvPicPr>
        <p:blipFill>
          <a:blip r:embed="rId3">
            <a:alphaModFix/>
          </a:blip>
          <a:stretch>
            <a:fillRect/>
          </a:stretch>
        </p:blipFill>
        <p:spPr>
          <a:xfrm>
            <a:off x="1423275" y="101914"/>
            <a:ext cx="6297451" cy="449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9"/>
          <p:cNvSpPr txBox="1"/>
          <p:nvPr/>
        </p:nvSpPr>
        <p:spPr>
          <a:xfrm>
            <a:off x="5071462" y="1909850"/>
            <a:ext cx="2864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chemeClr val="dk1"/>
                </a:solidFill>
                <a:latin typeface="Helvetica Neue"/>
                <a:ea typeface="Helvetica Neue"/>
                <a:cs typeface="Helvetica Neue"/>
                <a:sym typeface="Helvetica Neue"/>
              </a:rPr>
              <a:t>Q&amp;A session</a:t>
            </a:r>
            <a:endParaRPr sz="3400" b="1">
              <a:solidFill>
                <a:schemeClr val="dk1"/>
              </a:solidFill>
              <a:latin typeface="Helvetica Neue"/>
              <a:ea typeface="Helvetica Neue"/>
              <a:cs typeface="Helvetica Neue"/>
              <a:sym typeface="Helvetica Neue"/>
            </a:endParaRPr>
          </a:p>
        </p:txBody>
      </p:sp>
      <p:pic>
        <p:nvPicPr>
          <p:cNvPr id="281" name="Google Shape;281;p49"/>
          <p:cNvPicPr preferRelativeResize="0"/>
          <p:nvPr/>
        </p:nvPicPr>
        <p:blipFill rotWithShape="1">
          <a:blip r:embed="rId3">
            <a:alphaModFix/>
          </a:blip>
          <a:srcRect l="12738" t="9049" r="26772" b="9049"/>
          <a:stretch/>
        </p:blipFill>
        <p:spPr>
          <a:xfrm>
            <a:off x="543170" y="565339"/>
            <a:ext cx="4050500" cy="3658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7" name="Google Shape;287;p50"/>
          <p:cNvPicPr preferRelativeResize="0"/>
          <p:nvPr/>
        </p:nvPicPr>
        <p:blipFill>
          <a:blip r:embed="rId3">
            <a:alphaModFix/>
          </a:blip>
          <a:stretch>
            <a:fillRect/>
          </a:stretch>
        </p:blipFill>
        <p:spPr>
          <a:xfrm>
            <a:off x="1913765" y="946538"/>
            <a:ext cx="2037050" cy="2700250"/>
          </a:xfrm>
          <a:prstGeom prst="rect">
            <a:avLst/>
          </a:prstGeom>
          <a:noFill/>
          <a:ln>
            <a:noFill/>
          </a:ln>
        </p:spPr>
      </p:pic>
      <p:sp>
        <p:nvSpPr>
          <p:cNvPr id="289" name="Google Shape;289;p50"/>
          <p:cNvSpPr txBox="1"/>
          <p:nvPr/>
        </p:nvSpPr>
        <p:spPr>
          <a:xfrm>
            <a:off x="5071462" y="1909850"/>
            <a:ext cx="2864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chemeClr val="dk1"/>
                </a:solidFill>
                <a:latin typeface="Helvetica Neue"/>
                <a:ea typeface="Helvetica Neue"/>
                <a:cs typeface="Helvetica Neue"/>
                <a:sym typeface="Helvetica Neue"/>
              </a:rPr>
              <a:t>Thank you</a:t>
            </a:r>
            <a:endParaRPr sz="3400" b="1">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5"/>
          <p:cNvSpPr txBox="1"/>
          <p:nvPr/>
        </p:nvSpPr>
        <p:spPr>
          <a:xfrm>
            <a:off x="311700" y="4853025"/>
            <a:ext cx="85206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a:t>
            </a:r>
            <a:endParaRPr sz="800" b="1">
              <a:solidFill>
                <a:srgbClr val="666666"/>
              </a:solidFill>
              <a:latin typeface="Helvetica Neue"/>
              <a:ea typeface="Helvetica Neue"/>
              <a:cs typeface="Helvetica Neue"/>
              <a:sym typeface="Helvetica Neue"/>
            </a:endParaRPr>
          </a:p>
        </p:txBody>
      </p:sp>
      <p:pic>
        <p:nvPicPr>
          <p:cNvPr id="114" name="Google Shape;114;p25"/>
          <p:cNvPicPr preferRelativeResize="0"/>
          <p:nvPr/>
        </p:nvPicPr>
        <p:blipFill>
          <a:blip r:embed="rId3">
            <a:alphaModFix/>
          </a:blip>
          <a:stretch>
            <a:fillRect/>
          </a:stretch>
        </p:blipFill>
        <p:spPr>
          <a:xfrm>
            <a:off x="65475" y="4908800"/>
            <a:ext cx="177575" cy="177625"/>
          </a:xfrm>
          <a:prstGeom prst="rect">
            <a:avLst/>
          </a:prstGeom>
          <a:noFill/>
          <a:ln>
            <a:noFill/>
          </a:ln>
        </p:spPr>
      </p:pic>
      <p:pic>
        <p:nvPicPr>
          <p:cNvPr id="115" name="Google Shape;115;p25"/>
          <p:cNvPicPr preferRelativeResize="0"/>
          <p:nvPr/>
        </p:nvPicPr>
        <p:blipFill rotWithShape="1">
          <a:blip r:embed="rId4">
            <a:alphaModFix/>
          </a:blip>
          <a:srcRect l="26398" r="21077"/>
          <a:stretch/>
        </p:blipFill>
        <p:spPr>
          <a:xfrm>
            <a:off x="0" y="0"/>
            <a:ext cx="3410725" cy="4870200"/>
          </a:xfrm>
          <a:prstGeom prst="rect">
            <a:avLst/>
          </a:prstGeom>
          <a:noFill/>
          <a:ln>
            <a:noFill/>
          </a:ln>
        </p:spPr>
      </p:pic>
      <p:sp>
        <p:nvSpPr>
          <p:cNvPr id="116" name="Google Shape;116;p25"/>
          <p:cNvSpPr txBox="1"/>
          <p:nvPr/>
        </p:nvSpPr>
        <p:spPr>
          <a:xfrm>
            <a:off x="4229992" y="1631011"/>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b="1">
                <a:latin typeface="Helvetica Neue"/>
                <a:ea typeface="Helvetica Neue"/>
                <a:cs typeface="Helvetica Neue"/>
                <a:sym typeface="Helvetica Neue"/>
              </a:rPr>
              <a:t>DNA (deoxyribonucleic acid)</a:t>
            </a:r>
            <a:endParaRPr sz="1200" b="1">
              <a:latin typeface="Helvetica Neue"/>
              <a:ea typeface="Helvetica Neue"/>
              <a:cs typeface="Helvetica Neue"/>
              <a:sym typeface="Helvetica Neue"/>
            </a:endParaRPr>
          </a:p>
        </p:txBody>
      </p:sp>
      <p:sp>
        <p:nvSpPr>
          <p:cNvPr id="117" name="Google Shape;117;p25"/>
          <p:cNvSpPr txBox="1"/>
          <p:nvPr/>
        </p:nvSpPr>
        <p:spPr>
          <a:xfrm>
            <a:off x="4355650" y="1905807"/>
            <a:ext cx="35673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Janice is a 28-year old woman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from Chicago, IL</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Bob is a 57-year old man from Lincoln, NB</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Not all narcissists are conspiracists.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But a large percentage of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conspiracists are narcissists </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0" end="0"/>
                                            </p:txEl>
                                          </p:spTgt>
                                        </p:tgtEl>
                                        <p:attrNameLst>
                                          <p:attrName>style.visibility</p:attrName>
                                        </p:attrNameLst>
                                      </p:cBhvr>
                                      <p:to>
                                        <p:strVal val="visible"/>
                                      </p:to>
                                    </p:set>
                                    <p:animEffect transition="in" filter="fade">
                                      <p:cBhvr>
                                        <p:cTn id="12" dur="1000"/>
                                        <p:tgtEl>
                                          <p:spTgt spid="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1" end="1"/>
                                            </p:txEl>
                                          </p:spTgt>
                                        </p:tgtEl>
                                        <p:attrNameLst>
                                          <p:attrName>style.visibility</p:attrName>
                                        </p:attrNameLst>
                                      </p:cBhvr>
                                      <p:to>
                                        <p:strVal val="visible"/>
                                      </p:to>
                                    </p:set>
                                    <p:animEffect transition="in" filter="fade">
                                      <p:cBhvr>
                                        <p:cTn id="17" dur="1000"/>
                                        <p:tgtEl>
                                          <p:spTgt spid="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
                                            <p:txEl>
                                              <p:pRg st="2" end="2"/>
                                            </p:txEl>
                                          </p:spTgt>
                                        </p:tgtEl>
                                        <p:attrNameLst>
                                          <p:attrName>style.visibility</p:attrName>
                                        </p:attrNameLst>
                                      </p:cBhvr>
                                      <p:to>
                                        <p:strVal val="visible"/>
                                      </p:to>
                                    </p:set>
                                    <p:animEffect transition="in" filter="fade">
                                      <p:cBhvr>
                                        <p:cTn id="22" dur="10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6"/>
          <p:cNvSpPr txBox="1"/>
          <p:nvPr/>
        </p:nvSpPr>
        <p:spPr>
          <a:xfrm>
            <a:off x="200100" y="4107750"/>
            <a:ext cx="3636900" cy="27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endParaRPr sz="600"/>
          </a:p>
        </p:txBody>
      </p:sp>
      <p:pic>
        <p:nvPicPr>
          <p:cNvPr id="123" name="Google Shape;123;p26"/>
          <p:cNvPicPr preferRelativeResize="0"/>
          <p:nvPr/>
        </p:nvPicPr>
        <p:blipFill rotWithShape="1">
          <a:blip r:embed="rId3">
            <a:alphaModFix/>
          </a:blip>
          <a:srcRect l="19495" r="19312"/>
          <a:stretch/>
        </p:blipFill>
        <p:spPr>
          <a:xfrm>
            <a:off x="0" y="0"/>
            <a:ext cx="3421701" cy="4858349"/>
          </a:xfrm>
          <a:prstGeom prst="rect">
            <a:avLst/>
          </a:prstGeom>
          <a:noFill/>
          <a:ln>
            <a:noFill/>
          </a:ln>
        </p:spPr>
      </p:pic>
      <p:sp>
        <p:nvSpPr>
          <p:cNvPr id="124" name="Google Shape;124;p26"/>
          <p:cNvSpPr txBox="1"/>
          <p:nvPr/>
        </p:nvSpPr>
        <p:spPr>
          <a:xfrm>
            <a:off x="4252218" y="1624281"/>
            <a:ext cx="4344900" cy="4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500" b="1" i="1">
                <a:solidFill>
                  <a:schemeClr val="dk1"/>
                </a:solidFill>
                <a:latin typeface="Helvetica Neue"/>
                <a:ea typeface="Helvetica Neue"/>
                <a:cs typeface="Helvetica Neue"/>
                <a:sym typeface="Helvetica Neue"/>
              </a:rPr>
              <a:t>Did my brain make me do it?</a:t>
            </a:r>
            <a:endParaRPr sz="1500" b="1" i="1">
              <a:solidFill>
                <a:srgbClr val="666666"/>
              </a:solidFill>
              <a:latin typeface="Helvetica Neue"/>
              <a:ea typeface="Helvetica Neue"/>
              <a:cs typeface="Helvetica Neue"/>
              <a:sym typeface="Helvetica Neue"/>
            </a:endParaRPr>
          </a:p>
        </p:txBody>
      </p:sp>
      <p:sp>
        <p:nvSpPr>
          <p:cNvPr id="125" name="Google Shape;125;p26"/>
          <p:cNvSpPr txBox="1"/>
          <p:nvPr/>
        </p:nvSpPr>
        <p:spPr>
          <a:xfrm>
            <a:off x="4229992" y="1945640"/>
            <a:ext cx="4344900" cy="4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Psychological profile of a conspiracy theorist: </a:t>
            </a:r>
            <a:endParaRPr sz="1200" b="1">
              <a:latin typeface="Helvetica Neue"/>
              <a:ea typeface="Helvetica Neue"/>
              <a:cs typeface="Helvetica Neue"/>
              <a:sym typeface="Helvetica Neue"/>
            </a:endParaRPr>
          </a:p>
        </p:txBody>
      </p:sp>
      <p:sp>
        <p:nvSpPr>
          <p:cNvPr id="126" name="Google Shape;126;p26"/>
          <p:cNvSpPr txBox="1"/>
          <p:nvPr/>
        </p:nvSpPr>
        <p:spPr>
          <a:xfrm>
            <a:off x="4355650" y="2220437"/>
            <a:ext cx="35673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Aside from narcissism, there are other various genetic factors which can contribute to neurotic or paranoid tendencies such as Schizotypal Personality Disorder: </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Loner</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10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xEl>
                                              <p:pRg st="0" end="0"/>
                                            </p:txEl>
                                          </p:spTgt>
                                        </p:tgtEl>
                                        <p:attrNameLst>
                                          <p:attrName>style.visibility</p:attrName>
                                        </p:attrNameLst>
                                      </p:cBhvr>
                                      <p:to>
                                        <p:strVal val="visible"/>
                                      </p:to>
                                    </p:set>
                                    <p:animEffect transition="in" filter="fade">
                                      <p:cBhvr>
                                        <p:cTn id="17" dur="1000"/>
                                        <p:tgtEl>
                                          <p:spTgt spid="1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
                                            <p:txEl>
                                              <p:pRg st="1" end="1"/>
                                            </p:txEl>
                                          </p:spTgt>
                                        </p:tgtEl>
                                        <p:attrNameLst>
                                          <p:attrName>style.visibility</p:attrName>
                                        </p:attrNameLst>
                                      </p:cBhvr>
                                      <p:to>
                                        <p:strVal val="visible"/>
                                      </p:to>
                                    </p:set>
                                    <p:animEffect transition="in" filter="fade">
                                      <p:cBhvr>
                                        <p:cTn id="22" dur="1000"/>
                                        <p:tgtEl>
                                          <p:spTgt spid="1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p:nvPr/>
        </p:nvSpPr>
        <p:spPr>
          <a:xfrm>
            <a:off x="200100" y="4107750"/>
            <a:ext cx="3636900" cy="27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endParaRPr sz="600"/>
          </a:p>
        </p:txBody>
      </p:sp>
      <p:pic>
        <p:nvPicPr>
          <p:cNvPr id="132" name="Google Shape;132;p27"/>
          <p:cNvPicPr preferRelativeResize="0"/>
          <p:nvPr/>
        </p:nvPicPr>
        <p:blipFill rotWithShape="1">
          <a:blip r:embed="rId3">
            <a:alphaModFix/>
          </a:blip>
          <a:srcRect l="19495" r="19312"/>
          <a:stretch/>
        </p:blipFill>
        <p:spPr>
          <a:xfrm>
            <a:off x="0" y="0"/>
            <a:ext cx="3421701" cy="4858349"/>
          </a:xfrm>
          <a:prstGeom prst="rect">
            <a:avLst/>
          </a:prstGeom>
          <a:noFill/>
          <a:ln>
            <a:noFill/>
          </a:ln>
        </p:spPr>
      </p:pic>
      <p:sp>
        <p:nvSpPr>
          <p:cNvPr id="133" name="Google Shape;133;p27"/>
          <p:cNvSpPr txBox="1"/>
          <p:nvPr/>
        </p:nvSpPr>
        <p:spPr>
          <a:xfrm>
            <a:off x="4355650" y="1631633"/>
            <a:ext cx="3567300" cy="1847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Flat emotions or limited or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inappropriate emotional responses</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Persistent and excessive social anxiety</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Incorrect interpretation of events, such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as a feeling that something that is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actually harmless or inoffensive has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a direct personal meaning</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Peculiar, eccentric or unusual thinking, beliefs or mannerisms</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10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fade">
                                      <p:cBhvr>
                                        <p:cTn id="12" dur="10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xEl>
                                              <p:pRg st="2" end="2"/>
                                            </p:txEl>
                                          </p:spTgt>
                                        </p:tgtEl>
                                        <p:attrNameLst>
                                          <p:attrName>style.visibility</p:attrName>
                                        </p:attrNameLst>
                                      </p:cBhvr>
                                      <p:to>
                                        <p:strVal val="visible"/>
                                      </p:to>
                                    </p:set>
                                    <p:animEffect transition="in" filter="fade">
                                      <p:cBhvr>
                                        <p:cTn id="17" dur="1000"/>
                                        <p:tgtEl>
                                          <p:spTgt spid="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
                                            <p:txEl>
                                              <p:pRg st="3" end="3"/>
                                            </p:txEl>
                                          </p:spTgt>
                                        </p:tgtEl>
                                        <p:attrNameLst>
                                          <p:attrName>style.visibility</p:attrName>
                                        </p:attrNameLst>
                                      </p:cBhvr>
                                      <p:to>
                                        <p:strVal val="visible"/>
                                      </p:to>
                                    </p:set>
                                    <p:animEffect transition="in" filter="fade">
                                      <p:cBhvr>
                                        <p:cTn id="22" dur="1000"/>
                                        <p:tgtEl>
                                          <p:spTgt spid="1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p:nvPr/>
        </p:nvSpPr>
        <p:spPr>
          <a:xfrm>
            <a:off x="200100" y="4107750"/>
            <a:ext cx="3636900" cy="27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endParaRPr sz="600"/>
          </a:p>
        </p:txBody>
      </p:sp>
      <p:pic>
        <p:nvPicPr>
          <p:cNvPr id="139" name="Google Shape;139;p28"/>
          <p:cNvPicPr preferRelativeResize="0"/>
          <p:nvPr/>
        </p:nvPicPr>
        <p:blipFill rotWithShape="1">
          <a:blip r:embed="rId3">
            <a:alphaModFix/>
          </a:blip>
          <a:srcRect l="19495" r="19312"/>
          <a:stretch/>
        </p:blipFill>
        <p:spPr>
          <a:xfrm>
            <a:off x="0" y="0"/>
            <a:ext cx="3421701" cy="4858349"/>
          </a:xfrm>
          <a:prstGeom prst="rect">
            <a:avLst/>
          </a:prstGeom>
          <a:noFill/>
          <a:ln>
            <a:noFill/>
          </a:ln>
        </p:spPr>
      </p:pic>
      <p:sp>
        <p:nvSpPr>
          <p:cNvPr id="140" name="Google Shape;140;p28"/>
          <p:cNvSpPr txBox="1"/>
          <p:nvPr/>
        </p:nvSpPr>
        <p:spPr>
          <a:xfrm>
            <a:off x="4355650" y="1642600"/>
            <a:ext cx="3567300" cy="2222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Suspicious or paranoid thoughts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and constant doubts about the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loyalty of others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Belief in special powers, such as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mental telepathy or superstitions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Unusual perceptions, such as sensing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an absent person's presence or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having illusions</a:t>
            </a:r>
            <a:endParaRPr sz="1200">
              <a:solidFill>
                <a:schemeClr val="dk1"/>
              </a:solidFill>
              <a:latin typeface="Helvetica Neue"/>
              <a:ea typeface="Helvetica Neue"/>
              <a:cs typeface="Helvetica Neue"/>
              <a:sym typeface="Helvetica Neue"/>
            </a:endParaRPr>
          </a:p>
          <a:p>
            <a:pPr marL="0" lvl="0" indent="0" algn="l" rtl="0">
              <a:spcBef>
                <a:spcPts val="1200"/>
              </a:spcBef>
              <a:spcAft>
                <a:spcPts val="0"/>
              </a:spcAft>
              <a:buNone/>
            </a:pP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10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1000"/>
                                        <p:tgtEl>
                                          <p:spTgt spid="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xEl>
                                              <p:pRg st="2" end="2"/>
                                            </p:txEl>
                                          </p:spTgt>
                                        </p:tgtEl>
                                        <p:attrNameLst>
                                          <p:attrName>style.visibility</p:attrName>
                                        </p:attrNameLst>
                                      </p:cBhvr>
                                      <p:to>
                                        <p:strVal val="visible"/>
                                      </p:to>
                                    </p:set>
                                    <p:animEffect transition="in" filter="fade">
                                      <p:cBhvr>
                                        <p:cTn id="17" dur="1000"/>
                                        <p:tgtEl>
                                          <p:spTgt spid="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xEl>
                                              <p:pRg st="3" end="3"/>
                                            </p:txEl>
                                          </p:spTgt>
                                        </p:tgtEl>
                                        <p:attrNameLst>
                                          <p:attrName>style.visibility</p:attrName>
                                        </p:attrNameLst>
                                      </p:cBhvr>
                                      <p:to>
                                        <p:strVal val="visible"/>
                                      </p:to>
                                    </p:set>
                                    <p:animEffect transition="in" filter="fade">
                                      <p:cBhvr>
                                        <p:cTn id="22" dur="1000"/>
                                        <p:tgtEl>
                                          <p:spTgt spid="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9"/>
          <p:cNvSpPr txBox="1"/>
          <p:nvPr/>
        </p:nvSpPr>
        <p:spPr>
          <a:xfrm>
            <a:off x="200100" y="4107750"/>
            <a:ext cx="3636900" cy="27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endParaRPr sz="600"/>
          </a:p>
        </p:txBody>
      </p:sp>
      <p:pic>
        <p:nvPicPr>
          <p:cNvPr id="146" name="Google Shape;146;p29"/>
          <p:cNvPicPr preferRelativeResize="0"/>
          <p:nvPr/>
        </p:nvPicPr>
        <p:blipFill rotWithShape="1">
          <a:blip r:embed="rId3">
            <a:alphaModFix/>
          </a:blip>
          <a:srcRect l="19495" r="19312"/>
          <a:stretch/>
        </p:blipFill>
        <p:spPr>
          <a:xfrm>
            <a:off x="0" y="0"/>
            <a:ext cx="3421701" cy="4858349"/>
          </a:xfrm>
          <a:prstGeom prst="rect">
            <a:avLst/>
          </a:prstGeom>
          <a:noFill/>
          <a:ln>
            <a:noFill/>
          </a:ln>
        </p:spPr>
      </p:pic>
      <p:sp>
        <p:nvSpPr>
          <p:cNvPr id="147" name="Google Shape;147;p29"/>
          <p:cNvSpPr txBox="1"/>
          <p:nvPr/>
        </p:nvSpPr>
        <p:spPr>
          <a:xfrm>
            <a:off x="4355650" y="1631633"/>
            <a:ext cx="3567300" cy="1797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Dressing in peculiar ways, such as appearing unkempt or wearing oddly matched clothes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Peculiar style of speech, such as vague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or unusual patterns of speaking, or rambling oddly during conversations</a:t>
            </a:r>
            <a:endParaRPr sz="1200">
              <a:solidFill>
                <a:schemeClr val="dk1"/>
              </a:solidFill>
              <a:latin typeface="Helvetica Neue"/>
              <a:ea typeface="Helvetica Neue"/>
              <a:cs typeface="Helvetica Neue"/>
              <a:sym typeface="Helvetica Neue"/>
            </a:endParaRPr>
          </a:p>
          <a:p>
            <a:pPr marL="0" lvl="0" indent="0" algn="l" rtl="0">
              <a:spcBef>
                <a:spcPts val="1200"/>
              </a:spcBef>
              <a:spcAft>
                <a:spcPts val="0"/>
              </a:spcAft>
              <a:buNone/>
            </a:pP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Effect transition="in" filter="fade">
                                      <p:cBhvr>
                                        <p:cTn id="7" dur="1000"/>
                                        <p:tgtEl>
                                          <p:spTgt spid="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xEl>
                                              <p:pRg st="1" end="1"/>
                                            </p:txEl>
                                          </p:spTgt>
                                        </p:tgtEl>
                                        <p:attrNameLst>
                                          <p:attrName>style.visibility</p:attrName>
                                        </p:attrNameLst>
                                      </p:cBhvr>
                                      <p:to>
                                        <p:strVal val="visible"/>
                                      </p:to>
                                    </p:set>
                                    <p:animEffect transition="in" filter="fade">
                                      <p:cBhvr>
                                        <p:cTn id="12" dur="1000"/>
                                        <p:tgtEl>
                                          <p:spTgt spid="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
                                            <p:txEl>
                                              <p:pRg st="2" end="2"/>
                                            </p:txEl>
                                          </p:spTgt>
                                        </p:tgtEl>
                                        <p:attrNameLst>
                                          <p:attrName>style.visibility</p:attrName>
                                        </p:attrNameLst>
                                      </p:cBhvr>
                                      <p:to>
                                        <p:strVal val="visible"/>
                                      </p:to>
                                    </p:set>
                                    <p:animEffect transition="in" filter="fade">
                                      <p:cBhvr>
                                        <p:cTn id="17" dur="1000"/>
                                        <p:tgtEl>
                                          <p:spTgt spid="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0"/>
          <p:cNvSpPr txBox="1"/>
          <p:nvPr/>
        </p:nvSpPr>
        <p:spPr>
          <a:xfrm>
            <a:off x="4326075" y="1926581"/>
            <a:ext cx="37473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Odd beliefs/magical thinking [as a] subtype of schizotypy, machiavellianism, grandiose narcissism, vulnerable narcissism, primary psychopathy, and secondary psychopathy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in predicting belief in conspiracy theories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Strategic, manipulative, dominant, </a:t>
            </a:r>
            <a:br>
              <a:rPr lang="en" sz="1200">
                <a:solidFill>
                  <a:schemeClr val="lt1"/>
                </a:solidFill>
                <a:latin typeface="Helvetica Neue"/>
                <a:ea typeface="Helvetica Neue"/>
                <a:cs typeface="Helvetica Neue"/>
                <a:sym typeface="Helvetica Neue"/>
              </a:rPr>
            </a:br>
            <a:r>
              <a:rPr lang="en" sz="1200">
                <a:solidFill>
                  <a:schemeClr val="lt1"/>
                </a:solidFill>
                <a:latin typeface="Helvetica Neue"/>
                <a:ea typeface="Helvetica Neue"/>
                <a:cs typeface="Helvetica Neue"/>
                <a:sym typeface="Helvetica Neue"/>
              </a:rPr>
              <a:t>and callous</a:t>
            </a:r>
            <a:endParaRPr sz="1200">
              <a:solidFill>
                <a:schemeClr val="lt1"/>
              </a:solidFill>
              <a:latin typeface="Helvetica Neue"/>
              <a:ea typeface="Helvetica Neue"/>
              <a:cs typeface="Helvetica Neue"/>
              <a:sym typeface="Helvetica Neue"/>
            </a:endParaRPr>
          </a:p>
        </p:txBody>
      </p:sp>
      <p:sp>
        <p:nvSpPr>
          <p:cNvPr id="153" name="Google Shape;153;p30"/>
          <p:cNvSpPr txBox="1"/>
          <p:nvPr/>
        </p:nvSpPr>
        <p:spPr>
          <a:xfrm>
            <a:off x="4230832" y="1638721"/>
            <a:ext cx="4344900" cy="65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b="1">
                <a:solidFill>
                  <a:schemeClr val="accent6"/>
                </a:solidFill>
                <a:latin typeface="Helvetica Neue"/>
                <a:ea typeface="Helvetica Neue"/>
                <a:cs typeface="Helvetica Neue"/>
                <a:sym typeface="Helvetica Neue"/>
              </a:rPr>
              <a:t>‘Predictors of belief’ </a:t>
            </a:r>
            <a:endParaRPr sz="1200" b="1">
              <a:solidFill>
                <a:schemeClr val="accent6"/>
              </a:solidFill>
              <a:latin typeface="Helvetica Neue"/>
              <a:ea typeface="Helvetica Neue"/>
              <a:cs typeface="Helvetica Neue"/>
              <a:sym typeface="Helvetica Neue"/>
            </a:endParaRPr>
          </a:p>
        </p:txBody>
      </p:sp>
      <p:pic>
        <p:nvPicPr>
          <p:cNvPr id="154" name="Google Shape;154;p30"/>
          <p:cNvPicPr preferRelativeResize="0"/>
          <p:nvPr/>
        </p:nvPicPr>
        <p:blipFill rotWithShape="1">
          <a:blip r:embed="rId3">
            <a:alphaModFix/>
          </a:blip>
          <a:srcRect l="5079" t="517" r="5801"/>
          <a:stretch/>
        </p:blipFill>
        <p:spPr>
          <a:xfrm flipH="1">
            <a:off x="0" y="0"/>
            <a:ext cx="3399750" cy="4874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xEl>
                                              <p:pRg st="0" end="0"/>
                                            </p:txEl>
                                          </p:spTgt>
                                        </p:tgtEl>
                                        <p:attrNameLst>
                                          <p:attrName>style.visibility</p:attrName>
                                        </p:attrNameLst>
                                      </p:cBhvr>
                                      <p:to>
                                        <p:strVal val="visible"/>
                                      </p:to>
                                    </p:set>
                                    <p:animEffect transition="in" filter="fade">
                                      <p:cBhvr>
                                        <p:cTn id="12" dur="1000"/>
                                        <p:tgtEl>
                                          <p:spTgt spid="1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xEl>
                                              <p:pRg st="1" end="1"/>
                                            </p:txEl>
                                          </p:spTgt>
                                        </p:tgtEl>
                                        <p:attrNameLst>
                                          <p:attrName>style.visibility</p:attrName>
                                        </p:attrNameLst>
                                      </p:cBhvr>
                                      <p:to>
                                        <p:strVal val="visible"/>
                                      </p:to>
                                    </p:set>
                                    <p:animEffect transition="in" filter="fade">
                                      <p:cBhvr>
                                        <p:cTn id="17" dur="1000"/>
                                        <p:tgtEl>
                                          <p:spTgt spid="1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1"/>
          <p:cNvSpPr/>
          <p:nvPr/>
        </p:nvSpPr>
        <p:spPr>
          <a:xfrm>
            <a:off x="19650" y="-9900"/>
            <a:ext cx="91242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1"/>
          <p:cNvSpPr txBox="1"/>
          <p:nvPr/>
        </p:nvSpPr>
        <p:spPr>
          <a:xfrm>
            <a:off x="3561300" y="851438"/>
            <a:ext cx="2021400" cy="35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b="1">
                <a:solidFill>
                  <a:schemeClr val="accent6"/>
                </a:solidFill>
                <a:latin typeface="Helvetica Neue"/>
                <a:ea typeface="Helvetica Neue"/>
                <a:cs typeface="Helvetica Neue"/>
                <a:sym typeface="Helvetica Neue"/>
              </a:rPr>
              <a:t>Anyone come to mind?</a:t>
            </a:r>
            <a:endParaRPr sz="1200" b="1">
              <a:solidFill>
                <a:schemeClr val="accent6"/>
              </a:solidFill>
              <a:latin typeface="Helvetica Neue"/>
              <a:ea typeface="Helvetica Neue"/>
              <a:cs typeface="Helvetica Neue"/>
              <a:sym typeface="Helvetica Neue"/>
            </a:endParaRPr>
          </a:p>
        </p:txBody>
      </p:sp>
      <p:pic>
        <p:nvPicPr>
          <p:cNvPr id="161" name="Google Shape;161;p31"/>
          <p:cNvPicPr preferRelativeResize="0"/>
          <p:nvPr/>
        </p:nvPicPr>
        <p:blipFill>
          <a:blip r:embed="rId3">
            <a:alphaModFix/>
          </a:blip>
          <a:stretch>
            <a:fillRect/>
          </a:stretch>
        </p:blipFill>
        <p:spPr>
          <a:xfrm>
            <a:off x="2162450" y="1319003"/>
            <a:ext cx="4472525" cy="2984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8140</TotalTime>
  <Words>4665</Words>
  <Application>Microsoft Office PowerPoint</Application>
  <PresentationFormat>On-screen Show (16:9)</PresentationFormat>
  <Paragraphs>234</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Helvetica Neue</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Desktop</dc:creator>
  <cp:lastModifiedBy>Desktop</cp:lastModifiedBy>
  <cp:revision>8</cp:revision>
  <dcterms:modified xsi:type="dcterms:W3CDTF">2023-10-26T21:09:04Z</dcterms:modified>
</cp:coreProperties>
</file>