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44" r:id="rId3"/>
    <p:sldId id="271" r:id="rId4"/>
    <p:sldId id="294" r:id="rId5"/>
    <p:sldId id="299" r:id="rId6"/>
    <p:sldId id="295" r:id="rId7"/>
    <p:sldId id="347" r:id="rId8"/>
    <p:sldId id="300" r:id="rId9"/>
    <p:sldId id="301" r:id="rId10"/>
    <p:sldId id="296" r:id="rId11"/>
    <p:sldId id="365" r:id="rId12"/>
    <p:sldId id="376" r:id="rId13"/>
    <p:sldId id="366" r:id="rId14"/>
    <p:sldId id="367" r:id="rId15"/>
    <p:sldId id="368" r:id="rId16"/>
    <p:sldId id="369" r:id="rId17"/>
    <p:sldId id="370" r:id="rId18"/>
    <p:sldId id="371" r:id="rId19"/>
    <p:sldId id="372" r:id="rId20"/>
    <p:sldId id="373" r:id="rId21"/>
    <p:sldId id="297" r:id="rId22"/>
    <p:sldId id="348" r:id="rId23"/>
    <p:sldId id="293" r:id="rId24"/>
    <p:sldId id="313" r:id="rId25"/>
    <p:sldId id="314" r:id="rId26"/>
    <p:sldId id="377" r:id="rId27"/>
    <p:sldId id="378" r:id="rId28"/>
    <p:sldId id="379" r:id="rId29"/>
    <p:sldId id="380" r:id="rId30"/>
    <p:sldId id="381" r:id="rId31"/>
    <p:sldId id="387" r:id="rId32"/>
    <p:sldId id="390" r:id="rId33"/>
    <p:sldId id="388" r:id="rId34"/>
    <p:sldId id="389" r:id="rId35"/>
    <p:sldId id="321" r:id="rId36"/>
    <p:sldId id="417" r:id="rId37"/>
    <p:sldId id="418" r:id="rId38"/>
    <p:sldId id="419" r:id="rId39"/>
    <p:sldId id="420" r:id="rId40"/>
    <p:sldId id="421" r:id="rId41"/>
    <p:sldId id="422" r:id="rId42"/>
    <p:sldId id="36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94" d="100"/>
          <a:sy n="94" d="100"/>
        </p:scale>
        <p:origin x="-1284" y="174"/>
      </p:cViewPr>
      <p:guideLst>
        <p:guide orient="horz" pos="2160"/>
        <p:guide pos="2880"/>
      </p:guideLst>
    </p:cSldViewPr>
  </p:slideViewPr>
  <p:outlineViewPr>
    <p:cViewPr>
      <p:scale>
        <a:sx n="33" d="100"/>
        <a:sy n="33" d="100"/>
      </p:scale>
      <p:origin x="48" y="499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2640415A-CBC2-4038-97FE-B9F62225A827}" type="slidenum">
              <a:rPr lang="en-US" altLang="en-US"/>
              <a:pPr/>
              <a:t>‹#›</a:t>
            </a:fld>
            <a:endParaRPr lang="en-US" altLang="en-US"/>
          </a:p>
        </p:txBody>
      </p:sp>
    </p:spTree>
    <p:extLst>
      <p:ext uri="{BB962C8B-B14F-4D97-AF65-F5344CB8AC3E}">
        <p14:creationId xmlns:p14="http://schemas.microsoft.com/office/powerpoint/2010/main" val="94217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494E6B37-8D00-4A95-AD80-9896C2DF6272}" type="slidenum">
              <a:rPr lang="en-US" altLang="en-US"/>
              <a:pPr/>
              <a:t>‹#›</a:t>
            </a:fld>
            <a:endParaRPr lang="en-US" altLang="en-US"/>
          </a:p>
        </p:txBody>
      </p:sp>
    </p:spTree>
    <p:extLst>
      <p:ext uri="{BB962C8B-B14F-4D97-AF65-F5344CB8AC3E}">
        <p14:creationId xmlns:p14="http://schemas.microsoft.com/office/powerpoint/2010/main" val="22818454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8230D-76A4-41C5-BFB6-CDB672ADB50F}" type="slidenum">
              <a:rPr lang="en-US" altLang="en-US"/>
              <a:pPr/>
              <a:t>1</a:t>
            </a:fld>
            <a:endParaRPr lang="en-US" alt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EC341-EFBA-4220-8F73-F533C1A6BBF6}" type="slidenum">
              <a:rPr lang="en-US" altLang="en-US"/>
              <a:pPr/>
              <a:t>12</a:t>
            </a:fld>
            <a:endParaRPr lang="en-US" altLang="en-US"/>
          </a:p>
        </p:txBody>
      </p:sp>
      <p:sp>
        <p:nvSpPr>
          <p:cNvPr id="22530" name="Rectangle 2"/>
          <p:cNvSpPr>
            <a:spLocks noGrp="1" noRot="1" noChangeAspect="1" noChangeArrowheads="1" noTextEdit="1"/>
          </p:cNvSpPr>
          <p:nvPr>
            <p:ph type="sldImg"/>
          </p:nvPr>
        </p:nvSpPr>
        <p:spPr>
          <a:ln cap="flat"/>
        </p:spPr>
      </p:sp>
      <p:sp>
        <p:nvSpPr>
          <p:cNvPr id="2253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EDFBE-0C0D-449B-A355-3DC2C0C3C47C}" type="slidenum">
              <a:rPr lang="en-US" altLang="en-US"/>
              <a:pPr/>
              <a:t>21</a:t>
            </a:fld>
            <a:endParaRPr lang="en-US" altLang="en-US"/>
          </a:p>
        </p:txBody>
      </p:sp>
      <p:sp>
        <p:nvSpPr>
          <p:cNvPr id="26626" name="Rectangle 2"/>
          <p:cNvSpPr>
            <a:spLocks noGrp="1" noRot="1" noChangeAspect="1" noChangeArrowheads="1" noTextEdit="1"/>
          </p:cNvSpPr>
          <p:nvPr>
            <p:ph type="sldImg"/>
          </p:nvPr>
        </p:nvSpPr>
        <p:spPr>
          <a:ln cap="flat"/>
        </p:spPr>
      </p:sp>
      <p:sp>
        <p:nvSpPr>
          <p:cNvPr id="2662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FFBCE-8B00-4851-BD4B-AA494385762A}" type="slidenum">
              <a:rPr lang="en-US" altLang="en-US"/>
              <a:pPr/>
              <a:t>23</a:t>
            </a:fld>
            <a:endParaRPr lang="en-US" altLang="en-US"/>
          </a:p>
        </p:txBody>
      </p:sp>
      <p:sp>
        <p:nvSpPr>
          <p:cNvPr id="28674" name="Rectangle 2"/>
          <p:cNvSpPr>
            <a:spLocks noGrp="1" noRot="1" noChangeAspect="1" noChangeArrowheads="1" noTextEdit="1"/>
          </p:cNvSpPr>
          <p:nvPr>
            <p:ph type="sldImg"/>
          </p:nvPr>
        </p:nvSpPr>
        <p:spPr>
          <a:ln cap="flat"/>
        </p:spPr>
      </p:sp>
      <p:sp>
        <p:nvSpPr>
          <p:cNvPr id="2867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07DBD-5542-4E75-9AAD-BB214EE923CF}" type="slidenum">
              <a:rPr lang="en-US" altLang="en-US"/>
              <a:pPr/>
              <a:t>24</a:t>
            </a:fld>
            <a:endParaRPr lang="en-US" altLang="en-US"/>
          </a:p>
        </p:txBody>
      </p:sp>
      <p:sp>
        <p:nvSpPr>
          <p:cNvPr id="30722" name="Rectangle 2"/>
          <p:cNvSpPr>
            <a:spLocks noGrp="1" noRot="1" noChangeAspect="1" noChangeArrowheads="1" noTextEdit="1"/>
          </p:cNvSpPr>
          <p:nvPr>
            <p:ph type="sldImg"/>
          </p:nvPr>
        </p:nvSpPr>
        <p:spPr>
          <a:ln cap="flat"/>
        </p:spPr>
      </p:sp>
      <p:sp>
        <p:nvSpPr>
          <p:cNvPr id="3072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149A8-0C52-4031-95EB-AC6A944AF4A7}" type="slidenum">
              <a:rPr lang="en-US" altLang="en-US"/>
              <a:pPr/>
              <a:t>25</a:t>
            </a:fld>
            <a:endParaRPr lang="en-US" altLang="en-US"/>
          </a:p>
        </p:txBody>
      </p:sp>
      <p:sp>
        <p:nvSpPr>
          <p:cNvPr id="32770" name="Rectangle 2"/>
          <p:cNvSpPr>
            <a:spLocks noGrp="1" noRot="1" noChangeAspect="1" noChangeArrowheads="1" noTextEdit="1"/>
          </p:cNvSpPr>
          <p:nvPr>
            <p:ph type="sldImg"/>
          </p:nvPr>
        </p:nvSpPr>
        <p:spPr>
          <a:ln cap="flat"/>
        </p:spPr>
      </p:sp>
      <p:sp>
        <p:nvSpPr>
          <p:cNvPr id="3277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A96D4-3974-4D4D-9CB0-860F60D2111E}" type="slidenum">
              <a:rPr lang="en-US" altLang="en-US"/>
              <a:pPr/>
              <a:t>35</a:t>
            </a:fld>
            <a:endParaRPr lang="en-US" altLang="en-US"/>
          </a:p>
        </p:txBody>
      </p:sp>
      <p:sp>
        <p:nvSpPr>
          <p:cNvPr id="47106" name="Rectangle 2"/>
          <p:cNvSpPr>
            <a:spLocks noGrp="1" noRot="1" noChangeAspect="1" noChangeArrowheads="1" noTextEdit="1"/>
          </p:cNvSpPr>
          <p:nvPr>
            <p:ph type="sldImg"/>
          </p:nvPr>
        </p:nvSpPr>
        <p:spPr>
          <a:ln cap="flat"/>
        </p:spPr>
      </p:sp>
      <p:sp>
        <p:nvSpPr>
          <p:cNvPr id="4710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A3C33E-6CFF-4FBB-91B2-2ABF0F732C05}" type="slidenum">
              <a:rPr lang="en-US" altLang="en-US"/>
              <a:pPr/>
              <a:t>2</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58BD4-DD57-478D-A5DA-76BF6B7C7F11}" type="slidenum">
              <a:rPr lang="en-US" altLang="en-US"/>
              <a:pPr/>
              <a:t>3</a:t>
            </a:fld>
            <a:endParaRPr lang="en-US" altLang="en-US"/>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E4FBA2-BFE8-49F3-B1DD-407493E366C7}" type="slidenum">
              <a:rPr lang="en-US" altLang="en-US"/>
              <a:pPr/>
              <a:t>4</a:t>
            </a:fld>
            <a:endParaRPr lang="en-US" altLang="en-US"/>
          </a:p>
        </p:txBody>
      </p:sp>
      <p:sp>
        <p:nvSpPr>
          <p:cNvPr id="10242" name="Rectangle 2"/>
          <p:cNvSpPr>
            <a:spLocks noGrp="1" noRot="1" noChangeAspect="1" noChangeArrowheads="1" noTextEdit="1"/>
          </p:cNvSpPr>
          <p:nvPr>
            <p:ph type="sldImg"/>
          </p:nvPr>
        </p:nvSpPr>
        <p:spPr>
          <a:ln cap="flat"/>
        </p:spPr>
      </p:sp>
      <p:sp>
        <p:nvSpPr>
          <p:cNvPr id="1024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6CF0A-67F3-472A-BD9C-69C545735003}" type="slidenum">
              <a:rPr lang="en-US" altLang="en-US"/>
              <a:pPr/>
              <a:t>5</a:t>
            </a:fld>
            <a:endParaRPr lang="en-US" altLang="en-US"/>
          </a:p>
        </p:txBody>
      </p:sp>
      <p:sp>
        <p:nvSpPr>
          <p:cNvPr id="12290" name="Rectangle 2"/>
          <p:cNvSpPr>
            <a:spLocks noGrp="1" noRot="1" noChangeAspect="1" noChangeArrowheads="1" noTextEdit="1"/>
          </p:cNvSpPr>
          <p:nvPr>
            <p:ph type="sldImg"/>
          </p:nvPr>
        </p:nvSpPr>
        <p:spPr>
          <a:ln cap="flat"/>
        </p:spPr>
      </p:sp>
      <p:sp>
        <p:nvSpPr>
          <p:cNvPr id="1229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3A31C-95D4-40BA-B690-98AEDE3E9B25}" type="slidenum">
              <a:rPr lang="en-US" altLang="en-US"/>
              <a:pPr/>
              <a:t>6</a:t>
            </a:fld>
            <a:endParaRPr lang="en-US" altLang="en-US"/>
          </a:p>
        </p:txBody>
      </p:sp>
      <p:sp>
        <p:nvSpPr>
          <p:cNvPr id="14338" name="Rectangle 2"/>
          <p:cNvSpPr>
            <a:spLocks noGrp="1" noRot="1" noChangeAspect="1" noChangeArrowheads="1" noTextEdit="1"/>
          </p:cNvSpPr>
          <p:nvPr>
            <p:ph type="sldImg"/>
          </p:nvPr>
        </p:nvSpPr>
        <p:spPr>
          <a:ln cap="flat"/>
        </p:spPr>
      </p:sp>
      <p:sp>
        <p:nvSpPr>
          <p:cNvPr id="14339"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0B8AB-16C5-4DF2-BC6D-E0DCF787AD0D}" type="slidenum">
              <a:rPr lang="en-US" altLang="en-US"/>
              <a:pPr/>
              <a:t>8</a:t>
            </a:fld>
            <a:endParaRPr lang="en-US" altLang="en-US"/>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FBAAE-7A07-4664-A402-313829306B37}" type="slidenum">
              <a:rPr lang="en-US" altLang="en-US"/>
              <a:pPr/>
              <a:t>9</a:t>
            </a:fld>
            <a:endParaRPr lang="en-US" altLang="en-US"/>
          </a:p>
        </p:txBody>
      </p:sp>
      <p:sp>
        <p:nvSpPr>
          <p:cNvPr id="18434" name="Rectangle 2"/>
          <p:cNvSpPr>
            <a:spLocks noGrp="1" noRot="1" noChangeAspect="1" noChangeArrowheads="1" noTextEdit="1"/>
          </p:cNvSpPr>
          <p:nvPr>
            <p:ph type="sldImg"/>
          </p:nvPr>
        </p:nvSpPr>
        <p:spPr>
          <a:ln cap="flat"/>
        </p:spPr>
      </p:sp>
      <p:sp>
        <p:nvSpPr>
          <p:cNvPr id="1843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CFE3E8-624F-41ED-806B-F5F140937C26}" type="slidenum">
              <a:rPr lang="en-US" altLang="en-US"/>
              <a:pPr/>
              <a:t>10</a:t>
            </a:fld>
            <a:endParaRPr lang="en-US" altLang="en-US"/>
          </a:p>
        </p:txBody>
      </p:sp>
      <p:sp>
        <p:nvSpPr>
          <p:cNvPr id="20482" name="Rectangle 2"/>
          <p:cNvSpPr>
            <a:spLocks noGrp="1" noRot="1" noChangeAspect="1" noChangeArrowheads="1" noTextEdit="1"/>
          </p:cNvSpPr>
          <p:nvPr>
            <p:ph type="sldImg"/>
          </p:nvPr>
        </p:nvSpPr>
        <p:spPr>
          <a:ln cap="flat"/>
        </p:spPr>
      </p:sp>
      <p:sp>
        <p:nvSpPr>
          <p:cNvPr id="20483"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7" name="Group 9"/>
          <p:cNvGrpSpPr>
            <a:grpSpLocks/>
          </p:cNvGrpSpPr>
          <p:nvPr/>
        </p:nvGrpSpPr>
        <p:grpSpPr bwMode="auto">
          <a:xfrm>
            <a:off x="0" y="3902075"/>
            <a:ext cx="3402013" cy="2951163"/>
            <a:chOff x="0" y="2458"/>
            <a:chExt cx="2143" cy="1859"/>
          </a:xfrm>
        </p:grpSpPr>
        <p:sp>
          <p:nvSpPr>
            <p:cNvPr id="2050" name="Freeform 2"/>
            <p:cNvSpPr>
              <a:spLocks/>
            </p:cNvSpPr>
            <p:nvPr/>
          </p:nvSpPr>
          <p:spPr bwMode="ltGray">
            <a:xfrm>
              <a:off x="0" y="2508"/>
              <a:ext cx="2143" cy="1805"/>
            </a:xfrm>
            <a:custGeom>
              <a:avLst/>
              <a:gdLst>
                <a:gd name="T0" fmla="*/ 330 w 2143"/>
                <a:gd name="T1" fmla="*/ 66 h 1805"/>
                <a:gd name="T2" fmla="*/ 162 w 2143"/>
                <a:gd name="T3" fmla="*/ 30 h 1805"/>
                <a:gd name="T4" fmla="*/ 0 w 2143"/>
                <a:gd name="T5" fmla="*/ 0 h 1805"/>
                <a:gd name="T6" fmla="*/ 0 w 2143"/>
                <a:gd name="T7" fmla="*/ 12 h 1805"/>
                <a:gd name="T8" fmla="*/ 162 w 2143"/>
                <a:gd name="T9" fmla="*/ 42 h 1805"/>
                <a:gd name="T10" fmla="*/ 324 w 2143"/>
                <a:gd name="T11" fmla="*/ 78 h 1805"/>
                <a:gd name="T12" fmla="*/ 558 w 2143"/>
                <a:gd name="T13" fmla="*/ 150 h 1805"/>
                <a:gd name="T14" fmla="*/ 780 w 2143"/>
                <a:gd name="T15" fmla="*/ 245 h 1805"/>
                <a:gd name="T16" fmla="*/ 996 w 2143"/>
                <a:gd name="T17" fmla="*/ 365 h 1805"/>
                <a:gd name="T18" fmla="*/ 1200 w 2143"/>
                <a:gd name="T19" fmla="*/ 503 h 1805"/>
                <a:gd name="T20" fmla="*/ 1386 w 2143"/>
                <a:gd name="T21" fmla="*/ 653 h 1805"/>
                <a:gd name="T22" fmla="*/ 1560 w 2143"/>
                <a:gd name="T23" fmla="*/ 827 h 1805"/>
                <a:gd name="T24" fmla="*/ 1716 w 2143"/>
                <a:gd name="T25" fmla="*/ 1019 h 1805"/>
                <a:gd name="T26" fmla="*/ 1860 w 2143"/>
                <a:gd name="T27" fmla="*/ 1229 h 1805"/>
                <a:gd name="T28" fmla="*/ 1943 w 2143"/>
                <a:gd name="T29" fmla="*/ 1366 h 1805"/>
                <a:gd name="T30" fmla="*/ 2016 w 2143"/>
                <a:gd name="T31" fmla="*/ 1510 h 1805"/>
                <a:gd name="T32" fmla="*/ 2076 w 2143"/>
                <a:gd name="T33" fmla="*/ 1654 h 1805"/>
                <a:gd name="T34" fmla="*/ 2130 w 2143"/>
                <a:gd name="T35" fmla="*/ 1804 h 1805"/>
                <a:gd name="T36" fmla="*/ 2142 w 2143"/>
                <a:gd name="T37" fmla="*/ 1804 h 1805"/>
                <a:gd name="T38" fmla="*/ 2088 w 2143"/>
                <a:gd name="T39" fmla="*/ 1654 h 1805"/>
                <a:gd name="T40" fmla="*/ 2028 w 2143"/>
                <a:gd name="T41" fmla="*/ 1510 h 1805"/>
                <a:gd name="T42" fmla="*/ 1955 w 2143"/>
                <a:gd name="T43" fmla="*/ 1366 h 1805"/>
                <a:gd name="T44" fmla="*/ 1872 w 2143"/>
                <a:gd name="T45" fmla="*/ 1223 h 1805"/>
                <a:gd name="T46" fmla="*/ 1728 w 2143"/>
                <a:gd name="T47" fmla="*/ 1013 h 1805"/>
                <a:gd name="T48" fmla="*/ 1566 w 2143"/>
                <a:gd name="T49" fmla="*/ 821 h 1805"/>
                <a:gd name="T50" fmla="*/ 1392 w 2143"/>
                <a:gd name="T51" fmla="*/ 647 h 1805"/>
                <a:gd name="T52" fmla="*/ 1206 w 2143"/>
                <a:gd name="T53" fmla="*/ 491 h 1805"/>
                <a:gd name="T54" fmla="*/ 1002 w 2143"/>
                <a:gd name="T55" fmla="*/ 353 h 1805"/>
                <a:gd name="T56" fmla="*/ 786 w 2143"/>
                <a:gd name="T57" fmla="*/ 239 h 1805"/>
                <a:gd name="T58" fmla="*/ 564 w 2143"/>
                <a:gd name="T59" fmla="*/ 138 h 1805"/>
                <a:gd name="T60" fmla="*/ 330 w 2143"/>
                <a:gd name="T61" fmla="*/ 66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3" h="1805">
                  <a:moveTo>
                    <a:pt x="330" y="66"/>
                  </a:moveTo>
                  <a:lnTo>
                    <a:pt x="162" y="30"/>
                  </a:lnTo>
                  <a:lnTo>
                    <a:pt x="0" y="0"/>
                  </a:lnTo>
                  <a:lnTo>
                    <a:pt x="0" y="12"/>
                  </a:lnTo>
                  <a:lnTo>
                    <a:pt x="162" y="42"/>
                  </a:lnTo>
                  <a:lnTo>
                    <a:pt x="324" y="78"/>
                  </a:lnTo>
                  <a:lnTo>
                    <a:pt x="558" y="150"/>
                  </a:lnTo>
                  <a:lnTo>
                    <a:pt x="780" y="245"/>
                  </a:lnTo>
                  <a:lnTo>
                    <a:pt x="996" y="365"/>
                  </a:lnTo>
                  <a:lnTo>
                    <a:pt x="1200" y="503"/>
                  </a:lnTo>
                  <a:lnTo>
                    <a:pt x="1386" y="653"/>
                  </a:lnTo>
                  <a:lnTo>
                    <a:pt x="1560" y="827"/>
                  </a:lnTo>
                  <a:lnTo>
                    <a:pt x="1716" y="1019"/>
                  </a:lnTo>
                  <a:lnTo>
                    <a:pt x="1860" y="1229"/>
                  </a:lnTo>
                  <a:lnTo>
                    <a:pt x="1943" y="1366"/>
                  </a:lnTo>
                  <a:lnTo>
                    <a:pt x="2016" y="1510"/>
                  </a:lnTo>
                  <a:lnTo>
                    <a:pt x="2076" y="1654"/>
                  </a:lnTo>
                  <a:lnTo>
                    <a:pt x="2130" y="1804"/>
                  </a:lnTo>
                  <a:lnTo>
                    <a:pt x="2142" y="1804"/>
                  </a:lnTo>
                  <a:lnTo>
                    <a:pt x="2088" y="1654"/>
                  </a:lnTo>
                  <a:lnTo>
                    <a:pt x="2028" y="1510"/>
                  </a:lnTo>
                  <a:lnTo>
                    <a:pt x="1955" y="1366"/>
                  </a:lnTo>
                  <a:lnTo>
                    <a:pt x="1872" y="1223"/>
                  </a:lnTo>
                  <a:lnTo>
                    <a:pt x="1728" y="1013"/>
                  </a:lnTo>
                  <a:lnTo>
                    <a:pt x="1566" y="821"/>
                  </a:lnTo>
                  <a:lnTo>
                    <a:pt x="1392" y="647"/>
                  </a:lnTo>
                  <a:lnTo>
                    <a:pt x="1206" y="491"/>
                  </a:lnTo>
                  <a:lnTo>
                    <a:pt x="1002" y="353"/>
                  </a:lnTo>
                  <a:lnTo>
                    <a:pt x="786" y="239"/>
                  </a:lnTo>
                  <a:lnTo>
                    <a:pt x="564" y="138"/>
                  </a:lnTo>
                  <a:lnTo>
                    <a:pt x="330" y="66"/>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Freeform 3"/>
            <p:cNvSpPr>
              <a:spLocks/>
            </p:cNvSpPr>
            <p:nvPr/>
          </p:nvSpPr>
          <p:spPr bwMode="hidden">
            <a:xfrm>
              <a:off x="0" y="2458"/>
              <a:ext cx="1855" cy="1859"/>
            </a:xfrm>
            <a:custGeom>
              <a:avLst/>
              <a:gdLst>
                <a:gd name="T0" fmla="*/ 1854 w 1855"/>
                <a:gd name="T1" fmla="*/ 1858 h 1859"/>
                <a:gd name="T2" fmla="*/ 0 w 1855"/>
                <a:gd name="T3" fmla="*/ 1858 h 1859"/>
                <a:gd name="T4" fmla="*/ 0 w 1855"/>
                <a:gd name="T5" fmla="*/ 0 h 1859"/>
                <a:gd name="T6" fmla="*/ 1854 w 1855"/>
                <a:gd name="T7" fmla="*/ 1858 h 1859"/>
              </a:gdLst>
              <a:ahLst/>
              <a:cxnLst>
                <a:cxn ang="0">
                  <a:pos x="T0" y="T1"/>
                </a:cxn>
                <a:cxn ang="0">
                  <a:pos x="T2" y="T3"/>
                </a:cxn>
                <a:cxn ang="0">
                  <a:pos x="T4" y="T5"/>
                </a:cxn>
                <a:cxn ang="0">
                  <a:pos x="T6" y="T7"/>
                </a:cxn>
              </a:cxnLst>
              <a:rect l="0" t="0" r="r" b="b"/>
              <a:pathLst>
                <a:path w="1855" h="1859">
                  <a:moveTo>
                    <a:pt x="1854" y="1858"/>
                  </a:moveTo>
                  <a:lnTo>
                    <a:pt x="0" y="1858"/>
                  </a:lnTo>
                  <a:lnTo>
                    <a:pt x="0" y="0"/>
                  </a:lnTo>
                  <a:lnTo>
                    <a:pt x="1854" y="1858"/>
                  </a:lnTo>
                </a:path>
              </a:pathLst>
            </a:custGeom>
            <a:gradFill rotWithShape="0">
              <a:gsLst>
                <a:gs pos="0">
                  <a:schemeClr val="bg2"/>
                </a:gs>
                <a:gs pos="50000">
                  <a:schemeClr val="bg1"/>
                </a:gs>
                <a:gs pos="100000">
                  <a:schemeClr val="bg2"/>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Freeform 4"/>
            <p:cNvSpPr>
              <a:spLocks/>
            </p:cNvSpPr>
            <p:nvPr/>
          </p:nvSpPr>
          <p:spPr bwMode="ltGray">
            <a:xfrm>
              <a:off x="0" y="2735"/>
              <a:ext cx="1746" cy="1578"/>
            </a:xfrm>
            <a:custGeom>
              <a:avLst/>
              <a:gdLst>
                <a:gd name="T0" fmla="*/ 1640 w 1746"/>
                <a:gd name="T1" fmla="*/ 1377 h 1578"/>
                <a:gd name="T2" fmla="*/ 1692 w 1746"/>
                <a:gd name="T3" fmla="*/ 1479 h 1578"/>
                <a:gd name="T4" fmla="*/ 1732 w 1746"/>
                <a:gd name="T5" fmla="*/ 1577 h 1578"/>
                <a:gd name="T6" fmla="*/ 1745 w 1746"/>
                <a:gd name="T7" fmla="*/ 1577 h 1578"/>
                <a:gd name="T8" fmla="*/ 1703 w 1746"/>
                <a:gd name="T9" fmla="*/ 1469 h 1578"/>
                <a:gd name="T10" fmla="*/ 1649 w 1746"/>
                <a:gd name="T11" fmla="*/ 1367 h 1578"/>
                <a:gd name="T12" fmla="*/ 1535 w 1746"/>
                <a:gd name="T13" fmla="*/ 1157 h 1578"/>
                <a:gd name="T14" fmla="*/ 1395 w 1746"/>
                <a:gd name="T15" fmla="*/ 951 h 1578"/>
                <a:gd name="T16" fmla="*/ 1236 w 1746"/>
                <a:gd name="T17" fmla="*/ 756 h 1578"/>
                <a:gd name="T18" fmla="*/ 1061 w 1746"/>
                <a:gd name="T19" fmla="*/ 582 h 1578"/>
                <a:gd name="T20" fmla="*/ 876 w 1746"/>
                <a:gd name="T21" fmla="*/ 426 h 1578"/>
                <a:gd name="T22" fmla="*/ 672 w 1746"/>
                <a:gd name="T23" fmla="*/ 294 h 1578"/>
                <a:gd name="T24" fmla="*/ 455 w 1746"/>
                <a:gd name="T25" fmla="*/ 174 h 1578"/>
                <a:gd name="T26" fmla="*/ 234 w 1746"/>
                <a:gd name="T27" fmla="*/ 78 h 1578"/>
                <a:gd name="T28" fmla="*/ 0 w 1746"/>
                <a:gd name="T29" fmla="*/ 0 h 1578"/>
                <a:gd name="T30" fmla="*/ 0 w 1746"/>
                <a:gd name="T31" fmla="*/ 12 h 1578"/>
                <a:gd name="T32" fmla="*/ 222 w 1746"/>
                <a:gd name="T33" fmla="*/ 89 h 1578"/>
                <a:gd name="T34" fmla="*/ 446 w 1746"/>
                <a:gd name="T35" fmla="*/ 185 h 1578"/>
                <a:gd name="T36" fmla="*/ 662 w 1746"/>
                <a:gd name="T37" fmla="*/ 305 h 1578"/>
                <a:gd name="T38" fmla="*/ 866 w 1746"/>
                <a:gd name="T39" fmla="*/ 437 h 1578"/>
                <a:gd name="T40" fmla="*/ 1052 w 1746"/>
                <a:gd name="T41" fmla="*/ 593 h 1578"/>
                <a:gd name="T42" fmla="*/ 1226 w 1746"/>
                <a:gd name="T43" fmla="*/ 767 h 1578"/>
                <a:gd name="T44" fmla="*/ 1385 w 1746"/>
                <a:gd name="T45" fmla="*/ 960 h 1578"/>
                <a:gd name="T46" fmla="*/ 1526 w 1746"/>
                <a:gd name="T47" fmla="*/ 1167 h 1578"/>
                <a:gd name="T48" fmla="*/ 1640 w 1746"/>
                <a:gd name="T49" fmla="*/ 137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6" h="1578">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Freeform 5"/>
            <p:cNvSpPr>
              <a:spLocks/>
            </p:cNvSpPr>
            <p:nvPr/>
          </p:nvSpPr>
          <p:spPr bwMode="ltGray">
            <a:xfrm>
              <a:off x="0" y="2544"/>
              <a:ext cx="1746" cy="1769"/>
            </a:xfrm>
            <a:custGeom>
              <a:avLst/>
              <a:gdLst>
                <a:gd name="T0" fmla="*/ 0 w 1746"/>
                <a:gd name="T1" fmla="*/ 0 h 1769"/>
                <a:gd name="T2" fmla="*/ 0 w 1746"/>
                <a:gd name="T3" fmla="*/ 12 h 1769"/>
                <a:gd name="T4" fmla="*/ 210 w 1746"/>
                <a:gd name="T5" fmla="*/ 88 h 1769"/>
                <a:gd name="T6" fmla="*/ 426 w 1746"/>
                <a:gd name="T7" fmla="*/ 190 h 1769"/>
                <a:gd name="T8" fmla="*/ 630 w 1746"/>
                <a:gd name="T9" fmla="*/ 304 h 1769"/>
                <a:gd name="T10" fmla="*/ 818 w 1746"/>
                <a:gd name="T11" fmla="*/ 442 h 1769"/>
                <a:gd name="T12" fmla="*/ 998 w 1746"/>
                <a:gd name="T13" fmla="*/ 592 h 1769"/>
                <a:gd name="T14" fmla="*/ 1164 w 1746"/>
                <a:gd name="T15" fmla="*/ 766 h 1769"/>
                <a:gd name="T16" fmla="*/ 1310 w 1746"/>
                <a:gd name="T17" fmla="*/ 942 h 1769"/>
                <a:gd name="T18" fmla="*/ 1454 w 1746"/>
                <a:gd name="T19" fmla="*/ 1146 h 1769"/>
                <a:gd name="T20" fmla="*/ 1536 w 1746"/>
                <a:gd name="T21" fmla="*/ 1298 h 1769"/>
                <a:gd name="T22" fmla="*/ 1614 w 1746"/>
                <a:gd name="T23" fmla="*/ 1456 h 1769"/>
                <a:gd name="T24" fmla="*/ 1682 w 1746"/>
                <a:gd name="T25" fmla="*/ 1616 h 1769"/>
                <a:gd name="T26" fmla="*/ 1733 w 1746"/>
                <a:gd name="T27" fmla="*/ 1768 h 1769"/>
                <a:gd name="T28" fmla="*/ 1745 w 1746"/>
                <a:gd name="T29" fmla="*/ 1768 h 1769"/>
                <a:gd name="T30" fmla="*/ 1691 w 1746"/>
                <a:gd name="T31" fmla="*/ 1606 h 1769"/>
                <a:gd name="T32" fmla="*/ 1623 w 1746"/>
                <a:gd name="T33" fmla="*/ 1445 h 1769"/>
                <a:gd name="T34" fmla="*/ 1547 w 1746"/>
                <a:gd name="T35" fmla="*/ 1288 h 1769"/>
                <a:gd name="T36" fmla="*/ 1463 w 1746"/>
                <a:gd name="T37" fmla="*/ 1136 h 1769"/>
                <a:gd name="T38" fmla="*/ 1320 w 1746"/>
                <a:gd name="T39" fmla="*/ 932 h 1769"/>
                <a:gd name="T40" fmla="*/ 1173 w 1746"/>
                <a:gd name="T41" fmla="*/ 755 h 1769"/>
                <a:gd name="T42" fmla="*/ 1008 w 1746"/>
                <a:gd name="T43" fmla="*/ 581 h 1769"/>
                <a:gd name="T44" fmla="*/ 827 w 1746"/>
                <a:gd name="T45" fmla="*/ 431 h 1769"/>
                <a:gd name="T46" fmla="*/ 642 w 1746"/>
                <a:gd name="T47" fmla="*/ 293 h 1769"/>
                <a:gd name="T48" fmla="*/ 437 w 1746"/>
                <a:gd name="T49" fmla="*/ 179 h 1769"/>
                <a:gd name="T50" fmla="*/ 222 w 1746"/>
                <a:gd name="T51" fmla="*/ 78 h 1769"/>
                <a:gd name="T52" fmla="*/ 0 w 1746"/>
                <a:gd name="T53"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6" h="1769">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Oval 6"/>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 name="Oval 7"/>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8" name="Rectangle 10"/>
          <p:cNvSpPr>
            <a:spLocks noGrp="1" noChangeArrowheads="1"/>
          </p:cNvSpPr>
          <p:nvPr>
            <p:ph type="ctrTitle" sz="quarter"/>
          </p:nvPr>
        </p:nvSpPr>
        <p:spPr>
          <a:xfrm>
            <a:off x="685800" y="1873250"/>
            <a:ext cx="7772400" cy="1555750"/>
          </a:xfrm>
        </p:spPr>
        <p:txBody>
          <a:bodyPr/>
          <a:lstStyle>
            <a:lvl1pPr>
              <a:defRPr/>
            </a:lvl1pPr>
          </a:lstStyle>
          <a:p>
            <a:pPr lvl="0"/>
            <a:r>
              <a:rPr lang="en-US" altLang="en-US" noProof="0" smtClean="0"/>
              <a:t>Click to edit Master title style</a:t>
            </a:r>
          </a:p>
        </p:txBody>
      </p:sp>
      <p:sp>
        <p:nvSpPr>
          <p:cNvPr id="205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2060" name="Rectangle 12"/>
          <p:cNvSpPr>
            <a:spLocks noGrp="1" noChangeArrowheads="1"/>
          </p:cNvSpPr>
          <p:nvPr>
            <p:ph type="dt" sz="quarter" idx="2"/>
          </p:nvPr>
        </p:nvSpPr>
        <p:spPr/>
        <p:txBody>
          <a:bodyPr/>
          <a:lstStyle>
            <a:lvl1pPr>
              <a:defRPr/>
            </a:lvl1pPr>
          </a:lstStyle>
          <a:p>
            <a:endParaRPr lang="en-US" altLang="en-US"/>
          </a:p>
        </p:txBody>
      </p:sp>
      <p:sp>
        <p:nvSpPr>
          <p:cNvPr id="2061" name="Rectangle 13"/>
          <p:cNvSpPr>
            <a:spLocks noGrp="1" noChangeArrowheads="1"/>
          </p:cNvSpPr>
          <p:nvPr>
            <p:ph type="ftr" sz="quarter" idx="3"/>
          </p:nvPr>
        </p:nvSpPr>
        <p:spPr/>
        <p:txBody>
          <a:bodyPr/>
          <a:lstStyle>
            <a:lvl1pPr>
              <a:defRPr/>
            </a:lvl1pPr>
          </a:lstStyle>
          <a:p>
            <a:endParaRPr lang="en-US" altLang="en-US"/>
          </a:p>
        </p:txBody>
      </p:sp>
      <p:sp>
        <p:nvSpPr>
          <p:cNvPr id="2062" name="Rectangle 14"/>
          <p:cNvSpPr>
            <a:spLocks noGrp="1" noChangeArrowheads="1"/>
          </p:cNvSpPr>
          <p:nvPr>
            <p:ph type="sldNum" sz="quarter" idx="4"/>
          </p:nvPr>
        </p:nvSpPr>
        <p:spPr/>
        <p:txBody>
          <a:bodyPr/>
          <a:lstStyle>
            <a:lvl1pPr>
              <a:defRPr/>
            </a:lvl1pPr>
          </a:lstStyle>
          <a:p>
            <a:fld id="{167F4171-F0FD-436F-9EF4-DE5219BCF8D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30F037-3CBB-450A-8FDD-FD69476AE524}" type="slidenum">
              <a:rPr lang="en-US" altLang="en-US"/>
              <a:pPr/>
              <a:t>‹#›</a:t>
            </a:fld>
            <a:endParaRPr lang="en-US" altLang="en-US"/>
          </a:p>
        </p:txBody>
      </p:sp>
    </p:spTree>
    <p:extLst>
      <p:ext uri="{BB962C8B-B14F-4D97-AF65-F5344CB8AC3E}">
        <p14:creationId xmlns:p14="http://schemas.microsoft.com/office/powerpoint/2010/main" val="5122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B00934-DF7F-4C75-BF34-699EDFF9DFCA}" type="slidenum">
              <a:rPr lang="en-US" altLang="en-US"/>
              <a:pPr/>
              <a:t>‹#›</a:t>
            </a:fld>
            <a:endParaRPr lang="en-US" altLang="en-US"/>
          </a:p>
        </p:txBody>
      </p:sp>
    </p:spTree>
    <p:extLst>
      <p:ext uri="{BB962C8B-B14F-4D97-AF65-F5344CB8AC3E}">
        <p14:creationId xmlns:p14="http://schemas.microsoft.com/office/powerpoint/2010/main" val="339946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C68C1D-51E3-4754-A25F-6B614BEDB449}" type="slidenum">
              <a:rPr lang="en-US" altLang="en-US"/>
              <a:pPr/>
              <a:t>‹#›</a:t>
            </a:fld>
            <a:endParaRPr lang="en-US" altLang="en-US"/>
          </a:p>
        </p:txBody>
      </p:sp>
    </p:spTree>
    <p:extLst>
      <p:ext uri="{BB962C8B-B14F-4D97-AF65-F5344CB8AC3E}">
        <p14:creationId xmlns:p14="http://schemas.microsoft.com/office/powerpoint/2010/main" val="384153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EC5843-A5AB-4E86-A8FB-E0B369DE7D87}" type="slidenum">
              <a:rPr lang="en-US" altLang="en-US"/>
              <a:pPr/>
              <a:t>‹#›</a:t>
            </a:fld>
            <a:endParaRPr lang="en-US" altLang="en-US"/>
          </a:p>
        </p:txBody>
      </p:sp>
    </p:spTree>
    <p:extLst>
      <p:ext uri="{BB962C8B-B14F-4D97-AF65-F5344CB8AC3E}">
        <p14:creationId xmlns:p14="http://schemas.microsoft.com/office/powerpoint/2010/main" val="319922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953D50-22E8-4809-94A5-9B3BA087D565}" type="slidenum">
              <a:rPr lang="en-US" altLang="en-US"/>
              <a:pPr/>
              <a:t>‹#›</a:t>
            </a:fld>
            <a:endParaRPr lang="en-US" altLang="en-US"/>
          </a:p>
        </p:txBody>
      </p:sp>
    </p:spTree>
    <p:extLst>
      <p:ext uri="{BB962C8B-B14F-4D97-AF65-F5344CB8AC3E}">
        <p14:creationId xmlns:p14="http://schemas.microsoft.com/office/powerpoint/2010/main" val="308724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2D1CFC5-0F45-47DA-9E21-384DC71529F6}" type="slidenum">
              <a:rPr lang="en-US" altLang="en-US"/>
              <a:pPr/>
              <a:t>‹#›</a:t>
            </a:fld>
            <a:endParaRPr lang="en-US" altLang="en-US"/>
          </a:p>
        </p:txBody>
      </p:sp>
    </p:spTree>
    <p:extLst>
      <p:ext uri="{BB962C8B-B14F-4D97-AF65-F5344CB8AC3E}">
        <p14:creationId xmlns:p14="http://schemas.microsoft.com/office/powerpoint/2010/main" val="39877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6E804D8-4ECD-4051-A19E-E63B007A38B5}" type="slidenum">
              <a:rPr lang="en-US" altLang="en-US"/>
              <a:pPr/>
              <a:t>‹#›</a:t>
            </a:fld>
            <a:endParaRPr lang="en-US" altLang="en-US"/>
          </a:p>
        </p:txBody>
      </p:sp>
    </p:spTree>
    <p:extLst>
      <p:ext uri="{BB962C8B-B14F-4D97-AF65-F5344CB8AC3E}">
        <p14:creationId xmlns:p14="http://schemas.microsoft.com/office/powerpoint/2010/main" val="233635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ABF1586-18E2-46C5-837F-06FFC83C9928}" type="slidenum">
              <a:rPr lang="en-US" altLang="en-US"/>
              <a:pPr/>
              <a:t>‹#›</a:t>
            </a:fld>
            <a:endParaRPr lang="en-US" altLang="en-US"/>
          </a:p>
        </p:txBody>
      </p:sp>
    </p:spTree>
    <p:extLst>
      <p:ext uri="{BB962C8B-B14F-4D97-AF65-F5344CB8AC3E}">
        <p14:creationId xmlns:p14="http://schemas.microsoft.com/office/powerpoint/2010/main" val="16954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49ED6C7-5C08-4F79-9599-F68A534859DE}" type="slidenum">
              <a:rPr lang="en-US" altLang="en-US"/>
              <a:pPr/>
              <a:t>‹#›</a:t>
            </a:fld>
            <a:endParaRPr lang="en-US" altLang="en-US"/>
          </a:p>
        </p:txBody>
      </p:sp>
    </p:spTree>
    <p:extLst>
      <p:ext uri="{BB962C8B-B14F-4D97-AF65-F5344CB8AC3E}">
        <p14:creationId xmlns:p14="http://schemas.microsoft.com/office/powerpoint/2010/main" val="139695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A881E2-1607-440B-A0CA-58E1C3674332}" type="slidenum">
              <a:rPr lang="en-US" altLang="en-US"/>
              <a:pPr/>
              <a:t>‹#›</a:t>
            </a:fld>
            <a:endParaRPr lang="en-US" altLang="en-US"/>
          </a:p>
        </p:txBody>
      </p:sp>
    </p:spTree>
    <p:extLst>
      <p:ext uri="{BB962C8B-B14F-4D97-AF65-F5344CB8AC3E}">
        <p14:creationId xmlns:p14="http://schemas.microsoft.com/office/powerpoint/2010/main" val="192841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9"/>
          <p:cNvGrpSpPr>
            <a:grpSpLocks/>
          </p:cNvGrpSpPr>
          <p:nvPr/>
        </p:nvGrpSpPr>
        <p:grpSpPr bwMode="auto">
          <a:xfrm>
            <a:off x="0" y="3902075"/>
            <a:ext cx="3402013" cy="2951163"/>
            <a:chOff x="0" y="2458"/>
            <a:chExt cx="2143" cy="1859"/>
          </a:xfrm>
        </p:grpSpPr>
        <p:sp>
          <p:nvSpPr>
            <p:cNvPr id="1026" name="Freeform 2"/>
            <p:cNvSpPr>
              <a:spLocks/>
            </p:cNvSpPr>
            <p:nvPr/>
          </p:nvSpPr>
          <p:spPr bwMode="ltGray">
            <a:xfrm>
              <a:off x="0" y="2508"/>
              <a:ext cx="2143" cy="1805"/>
            </a:xfrm>
            <a:custGeom>
              <a:avLst/>
              <a:gdLst>
                <a:gd name="T0" fmla="*/ 330 w 2143"/>
                <a:gd name="T1" fmla="*/ 66 h 1805"/>
                <a:gd name="T2" fmla="*/ 162 w 2143"/>
                <a:gd name="T3" fmla="*/ 30 h 1805"/>
                <a:gd name="T4" fmla="*/ 0 w 2143"/>
                <a:gd name="T5" fmla="*/ 0 h 1805"/>
                <a:gd name="T6" fmla="*/ 0 w 2143"/>
                <a:gd name="T7" fmla="*/ 12 h 1805"/>
                <a:gd name="T8" fmla="*/ 162 w 2143"/>
                <a:gd name="T9" fmla="*/ 42 h 1805"/>
                <a:gd name="T10" fmla="*/ 324 w 2143"/>
                <a:gd name="T11" fmla="*/ 78 h 1805"/>
                <a:gd name="T12" fmla="*/ 558 w 2143"/>
                <a:gd name="T13" fmla="*/ 150 h 1805"/>
                <a:gd name="T14" fmla="*/ 780 w 2143"/>
                <a:gd name="T15" fmla="*/ 245 h 1805"/>
                <a:gd name="T16" fmla="*/ 996 w 2143"/>
                <a:gd name="T17" fmla="*/ 365 h 1805"/>
                <a:gd name="T18" fmla="*/ 1200 w 2143"/>
                <a:gd name="T19" fmla="*/ 503 h 1805"/>
                <a:gd name="T20" fmla="*/ 1386 w 2143"/>
                <a:gd name="T21" fmla="*/ 653 h 1805"/>
                <a:gd name="T22" fmla="*/ 1560 w 2143"/>
                <a:gd name="T23" fmla="*/ 827 h 1805"/>
                <a:gd name="T24" fmla="*/ 1716 w 2143"/>
                <a:gd name="T25" fmla="*/ 1019 h 1805"/>
                <a:gd name="T26" fmla="*/ 1860 w 2143"/>
                <a:gd name="T27" fmla="*/ 1229 h 1805"/>
                <a:gd name="T28" fmla="*/ 1943 w 2143"/>
                <a:gd name="T29" fmla="*/ 1366 h 1805"/>
                <a:gd name="T30" fmla="*/ 2016 w 2143"/>
                <a:gd name="T31" fmla="*/ 1510 h 1805"/>
                <a:gd name="T32" fmla="*/ 2076 w 2143"/>
                <a:gd name="T33" fmla="*/ 1654 h 1805"/>
                <a:gd name="T34" fmla="*/ 2130 w 2143"/>
                <a:gd name="T35" fmla="*/ 1804 h 1805"/>
                <a:gd name="T36" fmla="*/ 2142 w 2143"/>
                <a:gd name="T37" fmla="*/ 1804 h 1805"/>
                <a:gd name="T38" fmla="*/ 2088 w 2143"/>
                <a:gd name="T39" fmla="*/ 1654 h 1805"/>
                <a:gd name="T40" fmla="*/ 2028 w 2143"/>
                <a:gd name="T41" fmla="*/ 1510 h 1805"/>
                <a:gd name="T42" fmla="*/ 1955 w 2143"/>
                <a:gd name="T43" fmla="*/ 1366 h 1805"/>
                <a:gd name="T44" fmla="*/ 1872 w 2143"/>
                <a:gd name="T45" fmla="*/ 1223 h 1805"/>
                <a:gd name="T46" fmla="*/ 1728 w 2143"/>
                <a:gd name="T47" fmla="*/ 1013 h 1805"/>
                <a:gd name="T48" fmla="*/ 1566 w 2143"/>
                <a:gd name="T49" fmla="*/ 821 h 1805"/>
                <a:gd name="T50" fmla="*/ 1392 w 2143"/>
                <a:gd name="T51" fmla="*/ 647 h 1805"/>
                <a:gd name="T52" fmla="*/ 1206 w 2143"/>
                <a:gd name="T53" fmla="*/ 491 h 1805"/>
                <a:gd name="T54" fmla="*/ 1002 w 2143"/>
                <a:gd name="T55" fmla="*/ 353 h 1805"/>
                <a:gd name="T56" fmla="*/ 786 w 2143"/>
                <a:gd name="T57" fmla="*/ 239 h 1805"/>
                <a:gd name="T58" fmla="*/ 564 w 2143"/>
                <a:gd name="T59" fmla="*/ 138 h 1805"/>
                <a:gd name="T60" fmla="*/ 330 w 2143"/>
                <a:gd name="T61" fmla="*/ 66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3" h="1805">
                  <a:moveTo>
                    <a:pt x="330" y="66"/>
                  </a:moveTo>
                  <a:lnTo>
                    <a:pt x="162" y="30"/>
                  </a:lnTo>
                  <a:lnTo>
                    <a:pt x="0" y="0"/>
                  </a:lnTo>
                  <a:lnTo>
                    <a:pt x="0" y="12"/>
                  </a:lnTo>
                  <a:lnTo>
                    <a:pt x="162" y="42"/>
                  </a:lnTo>
                  <a:lnTo>
                    <a:pt x="324" y="78"/>
                  </a:lnTo>
                  <a:lnTo>
                    <a:pt x="558" y="150"/>
                  </a:lnTo>
                  <a:lnTo>
                    <a:pt x="780" y="245"/>
                  </a:lnTo>
                  <a:lnTo>
                    <a:pt x="996" y="365"/>
                  </a:lnTo>
                  <a:lnTo>
                    <a:pt x="1200" y="503"/>
                  </a:lnTo>
                  <a:lnTo>
                    <a:pt x="1386" y="653"/>
                  </a:lnTo>
                  <a:lnTo>
                    <a:pt x="1560" y="827"/>
                  </a:lnTo>
                  <a:lnTo>
                    <a:pt x="1716" y="1019"/>
                  </a:lnTo>
                  <a:lnTo>
                    <a:pt x="1860" y="1229"/>
                  </a:lnTo>
                  <a:lnTo>
                    <a:pt x="1943" y="1366"/>
                  </a:lnTo>
                  <a:lnTo>
                    <a:pt x="2016" y="1510"/>
                  </a:lnTo>
                  <a:lnTo>
                    <a:pt x="2076" y="1654"/>
                  </a:lnTo>
                  <a:lnTo>
                    <a:pt x="2130" y="1804"/>
                  </a:lnTo>
                  <a:lnTo>
                    <a:pt x="2142" y="1804"/>
                  </a:lnTo>
                  <a:lnTo>
                    <a:pt x="2088" y="1654"/>
                  </a:lnTo>
                  <a:lnTo>
                    <a:pt x="2028" y="1510"/>
                  </a:lnTo>
                  <a:lnTo>
                    <a:pt x="1955" y="1366"/>
                  </a:lnTo>
                  <a:lnTo>
                    <a:pt x="1872" y="1223"/>
                  </a:lnTo>
                  <a:lnTo>
                    <a:pt x="1728" y="1013"/>
                  </a:lnTo>
                  <a:lnTo>
                    <a:pt x="1566" y="821"/>
                  </a:lnTo>
                  <a:lnTo>
                    <a:pt x="1392" y="647"/>
                  </a:lnTo>
                  <a:lnTo>
                    <a:pt x="1206" y="491"/>
                  </a:lnTo>
                  <a:lnTo>
                    <a:pt x="1002" y="353"/>
                  </a:lnTo>
                  <a:lnTo>
                    <a:pt x="786" y="239"/>
                  </a:lnTo>
                  <a:lnTo>
                    <a:pt x="564" y="138"/>
                  </a:lnTo>
                  <a:lnTo>
                    <a:pt x="330" y="66"/>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Freeform 3"/>
            <p:cNvSpPr>
              <a:spLocks/>
            </p:cNvSpPr>
            <p:nvPr/>
          </p:nvSpPr>
          <p:spPr bwMode="hidden">
            <a:xfrm>
              <a:off x="0" y="2458"/>
              <a:ext cx="1855" cy="1859"/>
            </a:xfrm>
            <a:custGeom>
              <a:avLst/>
              <a:gdLst>
                <a:gd name="T0" fmla="*/ 1854 w 1855"/>
                <a:gd name="T1" fmla="*/ 1858 h 1859"/>
                <a:gd name="T2" fmla="*/ 0 w 1855"/>
                <a:gd name="T3" fmla="*/ 1858 h 1859"/>
                <a:gd name="T4" fmla="*/ 0 w 1855"/>
                <a:gd name="T5" fmla="*/ 0 h 1859"/>
                <a:gd name="T6" fmla="*/ 1854 w 1855"/>
                <a:gd name="T7" fmla="*/ 1858 h 1859"/>
              </a:gdLst>
              <a:ahLst/>
              <a:cxnLst>
                <a:cxn ang="0">
                  <a:pos x="T0" y="T1"/>
                </a:cxn>
                <a:cxn ang="0">
                  <a:pos x="T2" y="T3"/>
                </a:cxn>
                <a:cxn ang="0">
                  <a:pos x="T4" y="T5"/>
                </a:cxn>
                <a:cxn ang="0">
                  <a:pos x="T6" y="T7"/>
                </a:cxn>
              </a:cxnLst>
              <a:rect l="0" t="0" r="r" b="b"/>
              <a:pathLst>
                <a:path w="1855" h="1859">
                  <a:moveTo>
                    <a:pt x="1854" y="1858"/>
                  </a:moveTo>
                  <a:lnTo>
                    <a:pt x="0" y="1858"/>
                  </a:lnTo>
                  <a:lnTo>
                    <a:pt x="0" y="0"/>
                  </a:lnTo>
                  <a:lnTo>
                    <a:pt x="1854" y="1858"/>
                  </a:lnTo>
                </a:path>
              </a:pathLst>
            </a:custGeom>
            <a:gradFill rotWithShape="0">
              <a:gsLst>
                <a:gs pos="0">
                  <a:schemeClr val="bg2"/>
                </a:gs>
                <a:gs pos="50000">
                  <a:schemeClr val="bg1"/>
                </a:gs>
                <a:gs pos="100000">
                  <a:schemeClr val="bg2"/>
                </a:gs>
              </a:gsLst>
              <a:lin ang="189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Freeform 4"/>
            <p:cNvSpPr>
              <a:spLocks/>
            </p:cNvSpPr>
            <p:nvPr/>
          </p:nvSpPr>
          <p:spPr bwMode="ltGray">
            <a:xfrm>
              <a:off x="0" y="2735"/>
              <a:ext cx="1746" cy="1578"/>
            </a:xfrm>
            <a:custGeom>
              <a:avLst/>
              <a:gdLst>
                <a:gd name="T0" fmla="*/ 1640 w 1746"/>
                <a:gd name="T1" fmla="*/ 1377 h 1578"/>
                <a:gd name="T2" fmla="*/ 1692 w 1746"/>
                <a:gd name="T3" fmla="*/ 1479 h 1578"/>
                <a:gd name="T4" fmla="*/ 1732 w 1746"/>
                <a:gd name="T5" fmla="*/ 1577 h 1578"/>
                <a:gd name="T6" fmla="*/ 1745 w 1746"/>
                <a:gd name="T7" fmla="*/ 1577 h 1578"/>
                <a:gd name="T8" fmla="*/ 1703 w 1746"/>
                <a:gd name="T9" fmla="*/ 1469 h 1578"/>
                <a:gd name="T10" fmla="*/ 1649 w 1746"/>
                <a:gd name="T11" fmla="*/ 1367 h 1578"/>
                <a:gd name="T12" fmla="*/ 1535 w 1746"/>
                <a:gd name="T13" fmla="*/ 1157 h 1578"/>
                <a:gd name="T14" fmla="*/ 1395 w 1746"/>
                <a:gd name="T15" fmla="*/ 951 h 1578"/>
                <a:gd name="T16" fmla="*/ 1236 w 1746"/>
                <a:gd name="T17" fmla="*/ 756 h 1578"/>
                <a:gd name="T18" fmla="*/ 1061 w 1746"/>
                <a:gd name="T19" fmla="*/ 582 h 1578"/>
                <a:gd name="T20" fmla="*/ 876 w 1746"/>
                <a:gd name="T21" fmla="*/ 426 h 1578"/>
                <a:gd name="T22" fmla="*/ 672 w 1746"/>
                <a:gd name="T23" fmla="*/ 294 h 1578"/>
                <a:gd name="T24" fmla="*/ 455 w 1746"/>
                <a:gd name="T25" fmla="*/ 174 h 1578"/>
                <a:gd name="T26" fmla="*/ 234 w 1746"/>
                <a:gd name="T27" fmla="*/ 78 h 1578"/>
                <a:gd name="T28" fmla="*/ 0 w 1746"/>
                <a:gd name="T29" fmla="*/ 0 h 1578"/>
                <a:gd name="T30" fmla="*/ 0 w 1746"/>
                <a:gd name="T31" fmla="*/ 12 h 1578"/>
                <a:gd name="T32" fmla="*/ 222 w 1746"/>
                <a:gd name="T33" fmla="*/ 89 h 1578"/>
                <a:gd name="T34" fmla="*/ 446 w 1746"/>
                <a:gd name="T35" fmla="*/ 185 h 1578"/>
                <a:gd name="T36" fmla="*/ 662 w 1746"/>
                <a:gd name="T37" fmla="*/ 305 h 1578"/>
                <a:gd name="T38" fmla="*/ 866 w 1746"/>
                <a:gd name="T39" fmla="*/ 437 h 1578"/>
                <a:gd name="T40" fmla="*/ 1052 w 1746"/>
                <a:gd name="T41" fmla="*/ 593 h 1578"/>
                <a:gd name="T42" fmla="*/ 1226 w 1746"/>
                <a:gd name="T43" fmla="*/ 767 h 1578"/>
                <a:gd name="T44" fmla="*/ 1385 w 1746"/>
                <a:gd name="T45" fmla="*/ 960 h 1578"/>
                <a:gd name="T46" fmla="*/ 1526 w 1746"/>
                <a:gd name="T47" fmla="*/ 1167 h 1578"/>
                <a:gd name="T48" fmla="*/ 1640 w 1746"/>
                <a:gd name="T49" fmla="*/ 137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6" h="1578">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Freeform 5"/>
            <p:cNvSpPr>
              <a:spLocks/>
            </p:cNvSpPr>
            <p:nvPr/>
          </p:nvSpPr>
          <p:spPr bwMode="ltGray">
            <a:xfrm>
              <a:off x="0" y="2544"/>
              <a:ext cx="1746" cy="1769"/>
            </a:xfrm>
            <a:custGeom>
              <a:avLst/>
              <a:gdLst>
                <a:gd name="T0" fmla="*/ 0 w 1746"/>
                <a:gd name="T1" fmla="*/ 0 h 1769"/>
                <a:gd name="T2" fmla="*/ 0 w 1746"/>
                <a:gd name="T3" fmla="*/ 12 h 1769"/>
                <a:gd name="T4" fmla="*/ 210 w 1746"/>
                <a:gd name="T5" fmla="*/ 88 h 1769"/>
                <a:gd name="T6" fmla="*/ 426 w 1746"/>
                <a:gd name="T7" fmla="*/ 190 h 1769"/>
                <a:gd name="T8" fmla="*/ 630 w 1746"/>
                <a:gd name="T9" fmla="*/ 304 h 1769"/>
                <a:gd name="T10" fmla="*/ 818 w 1746"/>
                <a:gd name="T11" fmla="*/ 442 h 1769"/>
                <a:gd name="T12" fmla="*/ 998 w 1746"/>
                <a:gd name="T13" fmla="*/ 592 h 1769"/>
                <a:gd name="T14" fmla="*/ 1164 w 1746"/>
                <a:gd name="T15" fmla="*/ 766 h 1769"/>
                <a:gd name="T16" fmla="*/ 1310 w 1746"/>
                <a:gd name="T17" fmla="*/ 942 h 1769"/>
                <a:gd name="T18" fmla="*/ 1454 w 1746"/>
                <a:gd name="T19" fmla="*/ 1146 h 1769"/>
                <a:gd name="T20" fmla="*/ 1536 w 1746"/>
                <a:gd name="T21" fmla="*/ 1298 h 1769"/>
                <a:gd name="T22" fmla="*/ 1614 w 1746"/>
                <a:gd name="T23" fmla="*/ 1456 h 1769"/>
                <a:gd name="T24" fmla="*/ 1682 w 1746"/>
                <a:gd name="T25" fmla="*/ 1616 h 1769"/>
                <a:gd name="T26" fmla="*/ 1733 w 1746"/>
                <a:gd name="T27" fmla="*/ 1768 h 1769"/>
                <a:gd name="T28" fmla="*/ 1745 w 1746"/>
                <a:gd name="T29" fmla="*/ 1768 h 1769"/>
                <a:gd name="T30" fmla="*/ 1691 w 1746"/>
                <a:gd name="T31" fmla="*/ 1606 h 1769"/>
                <a:gd name="T32" fmla="*/ 1623 w 1746"/>
                <a:gd name="T33" fmla="*/ 1445 h 1769"/>
                <a:gd name="T34" fmla="*/ 1547 w 1746"/>
                <a:gd name="T35" fmla="*/ 1288 h 1769"/>
                <a:gd name="T36" fmla="*/ 1463 w 1746"/>
                <a:gd name="T37" fmla="*/ 1136 h 1769"/>
                <a:gd name="T38" fmla="*/ 1320 w 1746"/>
                <a:gd name="T39" fmla="*/ 932 h 1769"/>
                <a:gd name="T40" fmla="*/ 1173 w 1746"/>
                <a:gd name="T41" fmla="*/ 755 h 1769"/>
                <a:gd name="T42" fmla="*/ 1008 w 1746"/>
                <a:gd name="T43" fmla="*/ 581 h 1769"/>
                <a:gd name="T44" fmla="*/ 827 w 1746"/>
                <a:gd name="T45" fmla="*/ 431 h 1769"/>
                <a:gd name="T46" fmla="*/ 642 w 1746"/>
                <a:gd name="T47" fmla="*/ 293 h 1769"/>
                <a:gd name="T48" fmla="*/ 437 w 1746"/>
                <a:gd name="T49" fmla="*/ 179 h 1769"/>
                <a:gd name="T50" fmla="*/ 222 w 1746"/>
                <a:gd name="T51" fmla="*/ 78 h 1769"/>
                <a:gd name="T52" fmla="*/ 0 w 1746"/>
                <a:gd name="T53"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6" h="1769">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path>
              </a:pathLst>
            </a:custGeom>
            <a:gradFill rotWithShape="0">
              <a:gsLst>
                <a:gs pos="0">
                  <a:schemeClr val="bg1"/>
                </a:gs>
                <a:gs pos="50000">
                  <a:schemeClr val="bg2"/>
                </a:gs>
                <a:gs pos="100000">
                  <a:schemeClr val="bg1"/>
                </a:gs>
              </a:gsLst>
              <a:lin ang="2700000" scaled="1"/>
            </a:gra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Oval 6"/>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Oval 7"/>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Oval 8"/>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4"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1" compatLnSpc="1">
            <a:prstTxWarp prst="textNoShape">
              <a:avLst/>
            </a:prstTxWarp>
          </a:bodyPr>
          <a:lstStyle/>
          <a:p>
            <a:pPr lvl="0"/>
            <a:r>
              <a:rPr lang="en-US" altLang="en-US" smtClean="0"/>
              <a:t>Click to edit Master title style</a:t>
            </a:r>
          </a:p>
        </p:txBody>
      </p:sp>
      <p:sp>
        <p:nvSpPr>
          <p:cNvPr id="1035"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6"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en-US"/>
          </a:p>
        </p:txBody>
      </p:sp>
      <p:sp>
        <p:nvSpPr>
          <p:cNvPr id="1037"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en-US"/>
          </a:p>
        </p:txBody>
      </p:sp>
      <p:sp>
        <p:nvSpPr>
          <p:cNvPr id="1038"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000">
                <a:effectLst>
                  <a:outerShdw blurRad="38100" dist="38100" dir="2700000" algn="tl">
                    <a:srgbClr val="010199"/>
                  </a:outerShdw>
                </a:effectLst>
              </a:defRPr>
            </a:lvl1pPr>
          </a:lstStyle>
          <a:p>
            <a:fld id="{210056AB-ED73-40FF-8DA0-620A2367920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riticalthinkingsolutions.c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4213" y="404813"/>
            <a:ext cx="7772400" cy="299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lvl1pPr>
              <a:defRPr>
                <a:solidFill>
                  <a:schemeClr val="tx1"/>
                </a:solidFill>
                <a:latin typeface="Arial" charset="0"/>
                <a:cs typeface="Arial" charset="0"/>
              </a:defRPr>
            </a:lvl1pPr>
            <a:lvl2pPr marL="114300">
              <a:defRPr>
                <a:solidFill>
                  <a:schemeClr val="tx1"/>
                </a:solidFill>
                <a:latin typeface="Arial" charset="0"/>
                <a:cs typeface="Arial" charset="0"/>
              </a:defRPr>
            </a:lvl2pPr>
            <a:lvl3pPr marL="228600">
              <a:defRPr>
                <a:solidFill>
                  <a:schemeClr val="tx1"/>
                </a:solidFill>
                <a:latin typeface="Arial" charset="0"/>
                <a:cs typeface="Arial" charset="0"/>
              </a:defRPr>
            </a:lvl3pPr>
            <a:lvl4pPr marL="342900">
              <a:defRPr>
                <a:solidFill>
                  <a:schemeClr val="tx1"/>
                </a:solidFill>
                <a:latin typeface="Arial" charset="0"/>
                <a:cs typeface="Arial" charset="0"/>
              </a:defRPr>
            </a:lvl4pPr>
            <a:lvl5pPr marL="457200">
              <a:defRPr>
                <a:solidFill>
                  <a:schemeClr val="tx1"/>
                </a:solidFill>
                <a:latin typeface="Arial" charset="0"/>
                <a:cs typeface="Arial" charset="0"/>
              </a:defRPr>
            </a:lvl5pPr>
            <a:lvl6pPr marL="914400" fontAlgn="base">
              <a:spcBef>
                <a:spcPct val="0"/>
              </a:spcBef>
              <a:spcAft>
                <a:spcPct val="0"/>
              </a:spcAft>
              <a:defRPr>
                <a:solidFill>
                  <a:schemeClr val="tx1"/>
                </a:solidFill>
                <a:latin typeface="Arial" charset="0"/>
                <a:cs typeface="Arial" charset="0"/>
              </a:defRPr>
            </a:lvl6pPr>
            <a:lvl7pPr marL="1371600" fontAlgn="base">
              <a:spcBef>
                <a:spcPct val="0"/>
              </a:spcBef>
              <a:spcAft>
                <a:spcPct val="0"/>
              </a:spcAft>
              <a:defRPr>
                <a:solidFill>
                  <a:schemeClr val="tx1"/>
                </a:solidFill>
                <a:latin typeface="Arial" charset="0"/>
                <a:cs typeface="Arial" charset="0"/>
              </a:defRPr>
            </a:lvl7pPr>
            <a:lvl8pPr marL="1828800" fontAlgn="base">
              <a:spcBef>
                <a:spcPct val="0"/>
              </a:spcBef>
              <a:spcAft>
                <a:spcPct val="0"/>
              </a:spcAft>
              <a:defRPr>
                <a:solidFill>
                  <a:schemeClr val="tx1"/>
                </a:solidFill>
                <a:latin typeface="Arial" charset="0"/>
                <a:cs typeface="Arial" charset="0"/>
              </a:defRPr>
            </a:lvl8pPr>
            <a:lvl9pPr marL="2286000" fontAlgn="base">
              <a:spcBef>
                <a:spcPct val="0"/>
              </a:spcBef>
              <a:spcAft>
                <a:spcPct val="0"/>
              </a:spcAft>
              <a:defRPr>
                <a:solidFill>
                  <a:schemeClr val="tx1"/>
                </a:solidFill>
                <a:latin typeface="Arial" charset="0"/>
                <a:cs typeface="Arial" charset="0"/>
              </a:defRPr>
            </a:lvl9pPr>
          </a:lstStyle>
          <a:p>
            <a:pPr algn="ctr"/>
            <a:r>
              <a:rPr lang="en-US" altLang="en-US" sz="4800" dirty="0">
                <a:solidFill>
                  <a:schemeClr val="tx2"/>
                </a:solidFill>
                <a:effectLst>
                  <a:outerShdw blurRad="38100" dist="38100" dir="2700000" algn="tl">
                    <a:srgbClr val="FFFFFF"/>
                  </a:outerShdw>
                </a:effectLst>
              </a:rPr>
              <a:t> </a:t>
            </a:r>
            <a:r>
              <a:rPr lang="en-US" altLang="en-US" sz="4400" dirty="0">
                <a:solidFill>
                  <a:schemeClr val="tx2"/>
                </a:solidFill>
                <a:effectLst>
                  <a:outerShdw blurRad="38100" dist="38100" dir="2700000" algn="tl">
                    <a:srgbClr val="FFFFFF"/>
                  </a:outerShdw>
                </a:effectLst>
              </a:rPr>
              <a:t>The </a:t>
            </a:r>
            <a:r>
              <a:rPr lang="en-US" altLang="en-US" sz="4400" dirty="0" smtClean="0">
                <a:solidFill>
                  <a:schemeClr val="tx2"/>
                </a:solidFill>
                <a:effectLst>
                  <a:outerShdw blurRad="38100" dist="38100" dir="2700000" algn="tl">
                    <a:srgbClr val="FFFFFF"/>
                  </a:outerShdw>
                </a:effectLst>
              </a:rPr>
              <a:t>ABC’s </a:t>
            </a:r>
            <a:endParaRPr lang="en-US" altLang="en-US" sz="4400" dirty="0">
              <a:solidFill>
                <a:schemeClr val="tx2"/>
              </a:solidFill>
              <a:effectLst>
                <a:outerShdw blurRad="38100" dist="38100" dir="2700000" algn="tl">
                  <a:srgbClr val="FFFFFF"/>
                </a:outerShdw>
              </a:effectLst>
            </a:endParaRPr>
          </a:p>
          <a:p>
            <a:pPr algn="ctr"/>
            <a:r>
              <a:rPr lang="en-US" altLang="en-US" sz="4400" dirty="0">
                <a:solidFill>
                  <a:schemeClr val="tx2"/>
                </a:solidFill>
                <a:effectLst>
                  <a:outerShdw blurRad="38100" dist="38100" dir="2700000" algn="tl">
                    <a:srgbClr val="FFFFFF"/>
                  </a:outerShdw>
                </a:effectLst>
              </a:rPr>
              <a:t>of Critical </a:t>
            </a:r>
            <a:r>
              <a:rPr lang="en-US" altLang="en-US" sz="4400" dirty="0" smtClean="0">
                <a:solidFill>
                  <a:schemeClr val="tx2"/>
                </a:solidFill>
                <a:effectLst>
                  <a:outerShdw blurRad="38100" dist="38100" dir="2700000" algn="tl">
                    <a:srgbClr val="FFFFFF"/>
                  </a:outerShdw>
                </a:effectLst>
              </a:rPr>
              <a:t>Thinking </a:t>
            </a:r>
          </a:p>
          <a:p>
            <a:pPr algn="ctr"/>
            <a:r>
              <a:rPr lang="en-US" altLang="en-US" sz="4400" dirty="0">
                <a:solidFill>
                  <a:schemeClr val="tx2"/>
                </a:solidFill>
                <a:effectLst>
                  <a:outerShdw blurRad="38100" dist="38100" dir="2700000" algn="tl">
                    <a:srgbClr val="FFFFFF"/>
                  </a:outerShdw>
                </a:effectLst>
              </a:rPr>
              <a:t>i</a:t>
            </a:r>
            <a:r>
              <a:rPr lang="en-US" altLang="en-US" sz="4400" dirty="0" smtClean="0">
                <a:solidFill>
                  <a:schemeClr val="tx2"/>
                </a:solidFill>
                <a:effectLst>
                  <a:outerShdw blurRad="38100" dist="38100" dir="2700000" algn="tl">
                    <a:srgbClr val="FFFFFF"/>
                  </a:outerShdw>
                </a:effectLst>
              </a:rPr>
              <a:t>n Six Steps</a:t>
            </a:r>
            <a:endParaRPr lang="en-US" altLang="en-US" sz="4400" dirty="0">
              <a:solidFill>
                <a:schemeClr val="tx2"/>
              </a:solidFill>
              <a:effectLst>
                <a:outerShdw blurRad="38100" dist="38100" dir="2700000" algn="tl">
                  <a:srgbClr val="FFFFFF"/>
                </a:outerShdw>
              </a:effectLst>
            </a:endParaRPr>
          </a:p>
        </p:txBody>
      </p:sp>
      <p:sp>
        <p:nvSpPr>
          <p:cNvPr id="5123" name="Rectangle 3"/>
          <p:cNvSpPr>
            <a:spLocks noChangeArrowheads="1"/>
          </p:cNvSpPr>
          <p:nvPr/>
        </p:nvSpPr>
        <p:spPr bwMode="auto">
          <a:xfrm>
            <a:off x="1403350" y="393382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20000"/>
              </a:spcBef>
            </a:pPr>
            <a:endParaRPr lang="en-US" altLang="en-US" sz="3200" dirty="0">
              <a:effectLst>
                <a:outerShdw blurRad="38100" dist="38100" dir="2700000" algn="tl">
                  <a:srgbClr val="010199"/>
                </a:outerShdw>
              </a:effectLst>
            </a:endParaRPr>
          </a:p>
          <a:p>
            <a:pPr algn="ctr">
              <a:spcBef>
                <a:spcPct val="20000"/>
              </a:spcBef>
            </a:pPr>
            <a:r>
              <a:rPr lang="en-US" altLang="en-US" dirty="0">
                <a:effectLst>
                  <a:outerShdw blurRad="38100" dist="38100" dir="2700000" algn="tl">
                    <a:srgbClr val="010199"/>
                  </a:outerShdw>
                </a:effectLst>
              </a:rPr>
              <a:t>Dr. Christopher DiCarlo</a:t>
            </a:r>
          </a:p>
          <a:p>
            <a:pPr algn="ctr">
              <a:spcBef>
                <a:spcPct val="20000"/>
              </a:spcBef>
            </a:pPr>
            <a:r>
              <a:rPr lang="en-US" altLang="en-US" dirty="0" smtClean="0">
                <a:effectLst>
                  <a:outerShdw blurRad="38100" dist="38100" dir="2700000" algn="tl">
                    <a:srgbClr val="010199"/>
                  </a:outerShdw>
                </a:effectLst>
              </a:rPr>
              <a:t> </a:t>
            </a:r>
            <a:r>
              <a:rPr lang="en-US" altLang="en-US" dirty="0" smtClean="0">
                <a:effectLst>
                  <a:outerShdw blurRad="38100" dist="38100" dir="2700000" algn="tl">
                    <a:srgbClr val="010199"/>
                  </a:outerShdw>
                </a:effectLst>
                <a:hlinkClick r:id="rId3"/>
              </a:rPr>
              <a:t>www.criticalthinkingsolutions.ca</a:t>
            </a:r>
            <a:r>
              <a:rPr lang="en-US" altLang="en-US" dirty="0" smtClean="0">
                <a:effectLst>
                  <a:outerShdw blurRad="38100" dist="38100" dir="2700000" algn="tl">
                    <a:srgbClr val="010199"/>
                  </a:outerShdw>
                </a:effectLst>
              </a:rPr>
              <a:t> </a:t>
            </a:r>
            <a:endParaRPr lang="en-US" altLang="en-US" dirty="0">
              <a:effectLst>
                <a:outerShdw blurRad="38100" dist="38100" dir="2700000" algn="tl">
                  <a:srgbClr val="010199"/>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altLang="en-US" sz="3600"/>
              <a:t>The ABC’s of Critical Thinking</a:t>
            </a:r>
          </a:p>
        </p:txBody>
      </p:sp>
      <p:sp>
        <p:nvSpPr>
          <p:cNvPr id="19459" name="Rectangle 3"/>
          <p:cNvSpPr>
            <a:spLocks noGrp="1" noChangeArrowheads="1"/>
          </p:cNvSpPr>
          <p:nvPr>
            <p:ph type="body" idx="1"/>
          </p:nvPr>
        </p:nvSpPr>
        <p:spPr>
          <a:noFill/>
          <a:ln/>
        </p:spPr>
        <p:txBody>
          <a:bodyPr/>
          <a:lstStyle/>
          <a:p>
            <a:r>
              <a:rPr lang="en-US" altLang="en-US" sz="3000"/>
              <a:t>B is for Biases</a:t>
            </a:r>
          </a:p>
          <a:p>
            <a:r>
              <a:rPr lang="en-US" altLang="en-US"/>
              <a:t>A bias is a way in which a person is influenced in order to understand and act on particular types of information</a:t>
            </a:r>
          </a:p>
          <a:p>
            <a:r>
              <a:rPr lang="en-US" altLang="en-US"/>
              <a:t>Consider many of the relevant factors that influence the ways in which we and others see and understand the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1000"/>
                                        <p:tgtEl>
                                          <p:spTgt spid="19459">
                                            <p:txEl>
                                              <p:pRg st="2" end="2"/>
                                            </p:txEl>
                                          </p:spTgt>
                                        </p:tgtEl>
                                      </p:cBhvr>
                                    </p:animEffect>
                                    <p:anim calcmode="lin" valueType="num">
                                      <p:cBhvr>
                                        <p:cTn id="22"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6499" name="Rectangle 3"/>
          <p:cNvSpPr>
            <a:spLocks noGrp="1" noChangeArrowheads="1"/>
          </p:cNvSpPr>
          <p:nvPr>
            <p:ph type="body" idx="1"/>
          </p:nvPr>
        </p:nvSpPr>
        <p:spPr>
          <a:xfrm>
            <a:off x="457200" y="1600200"/>
            <a:ext cx="8229600" cy="5029200"/>
          </a:xfrm>
        </p:spPr>
        <p:txBody>
          <a:bodyPr/>
          <a:lstStyle/>
          <a:p>
            <a:r>
              <a:rPr lang="en-CA" altLang="en-US" sz="3000" dirty="0" smtClean="0"/>
              <a:t>Is Donald Trump a good U.S. President?</a:t>
            </a:r>
            <a:endParaRPr lang="en-CA" altLang="en-US" sz="3000" dirty="0"/>
          </a:p>
          <a:p>
            <a:r>
              <a:rPr lang="en-CA" altLang="en-US" sz="3000" dirty="0"/>
              <a:t>How you answer this and many of life’s important questions are the result of your biases</a:t>
            </a:r>
          </a:p>
          <a:p>
            <a:r>
              <a:rPr lang="en-CA" altLang="en-US" sz="3000" dirty="0"/>
              <a:t>Biological Biases: Genetics, neuropsychology, emotions, sex, age, health, etc.</a:t>
            </a:r>
          </a:p>
          <a:p>
            <a:r>
              <a:rPr lang="en-CA" altLang="en-US" sz="3000" dirty="0"/>
              <a:t>Cultural Biases: Ethnicity, family, religion, friends, media, education, etc.</a:t>
            </a:r>
            <a:endParaRPr lang="en-US" altLang="en-US" sz="2800" dirty="0"/>
          </a:p>
        </p:txBody>
      </p:sp>
    </p:spTree>
    <p:extLst>
      <p:ext uri="{BB962C8B-B14F-4D97-AF65-F5344CB8AC3E}">
        <p14:creationId xmlns:p14="http://schemas.microsoft.com/office/powerpoint/2010/main" val="3641253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1000"/>
                                        <p:tgtEl>
                                          <p:spTgt spid="106499">
                                            <p:txEl>
                                              <p:pRg st="0" end="0"/>
                                            </p:txEl>
                                          </p:spTgt>
                                        </p:tgtEl>
                                      </p:cBhvr>
                                    </p:animEffect>
                                    <p:anim calcmode="lin" valueType="num">
                                      <p:cBhvr>
                                        <p:cTn id="8"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64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Effect transition="in" filter="fade">
                                      <p:cBhvr>
                                        <p:cTn id="14" dur="800" decel="100000"/>
                                        <p:tgtEl>
                                          <p:spTgt spid="106499">
                                            <p:txEl>
                                              <p:pRg st="1" end="1"/>
                                            </p:txEl>
                                          </p:spTgt>
                                        </p:tgtEl>
                                      </p:cBhvr>
                                    </p:animEffect>
                                    <p:anim calcmode="lin" valueType="num">
                                      <p:cBhvr>
                                        <p:cTn id="15" dur="800" decel="100000" fill="hold"/>
                                        <p:tgtEl>
                                          <p:spTgt spid="106499">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06499">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06499">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06499">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0649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06499">
                                            <p:txEl>
                                              <p:pRg st="2" end="2"/>
                                            </p:txEl>
                                          </p:spTgt>
                                        </p:tgtEl>
                                        <p:attrNameLst>
                                          <p:attrName>style.visibility</p:attrName>
                                        </p:attrNameLst>
                                      </p:cBhvr>
                                      <p:to>
                                        <p:strVal val="visible"/>
                                      </p:to>
                                    </p:set>
                                    <p:anim calcmode="lin" valueType="num">
                                      <p:cBhvr>
                                        <p:cTn id="24" dur="500" fill="hold"/>
                                        <p:tgtEl>
                                          <p:spTgt spid="1064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6499">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1064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64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6499">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106499">
                                            <p:txEl>
                                              <p:pRg st="3" end="3"/>
                                            </p:txEl>
                                          </p:spTgt>
                                        </p:tgtEl>
                                        <p:attrNameLst>
                                          <p:attrName>style.visibility</p:attrName>
                                        </p:attrNameLst>
                                      </p:cBhvr>
                                      <p:to>
                                        <p:strVal val="visible"/>
                                      </p:to>
                                    </p:set>
                                    <p:animScale>
                                      <p:cBhvr>
                                        <p:cTn id="33" dur="1000" decel="50000" fill="hold">
                                          <p:stCondLst>
                                            <p:cond delay="0"/>
                                          </p:stCondLst>
                                        </p:cTn>
                                        <p:tgtEl>
                                          <p:spTgt spid="1064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6499">
                                            <p:txEl>
                                              <p:pRg st="3" end="3"/>
                                            </p:txEl>
                                          </p:spTgt>
                                        </p:tgtEl>
                                        <p:attrNameLst>
                                          <p:attrName>ppt_x</p:attrName>
                                          <p:attrName>ppt_y</p:attrName>
                                        </p:attrNameLst>
                                      </p:cBhvr>
                                    </p:animMotion>
                                    <p:animEffect transition="in" filter="fade">
                                      <p:cBhvr>
                                        <p:cTn id="35" dur="10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altLang="en-US" sz="3600"/>
              <a:t>The ABC’s of Critical Thinking</a:t>
            </a:r>
          </a:p>
        </p:txBody>
      </p:sp>
      <p:sp>
        <p:nvSpPr>
          <p:cNvPr id="21507" name="Rectangle 3"/>
          <p:cNvSpPr>
            <a:spLocks noGrp="1" noChangeArrowheads="1"/>
          </p:cNvSpPr>
          <p:nvPr>
            <p:ph type="body" idx="1"/>
          </p:nvPr>
        </p:nvSpPr>
        <p:spPr>
          <a:xfrm>
            <a:off x="457200" y="1600200"/>
            <a:ext cx="8229600" cy="5181600"/>
          </a:xfrm>
          <a:noFill/>
          <a:ln/>
        </p:spPr>
        <p:txBody>
          <a:bodyPr/>
          <a:lstStyle/>
          <a:p>
            <a:r>
              <a:rPr lang="en-US" altLang="en-US" sz="3400" dirty="0"/>
              <a:t>Biological Biases: Genetics, neuropsychology, emotions, gender, age, health, etc</a:t>
            </a:r>
            <a:r>
              <a:rPr lang="en-US" altLang="en-US" sz="3400" dirty="0" smtClean="0"/>
              <a:t>.</a:t>
            </a:r>
            <a:endParaRPr lang="en-US" altLang="en-US" sz="3400" dirty="0"/>
          </a:p>
          <a:p>
            <a:r>
              <a:rPr lang="en-US" altLang="en-US" sz="3400" dirty="0"/>
              <a:t>Cultural Biases: Ethnicity, family, religion, friends, media, education, etc</a:t>
            </a:r>
            <a:r>
              <a:rPr lang="en-US" altLang="en-US" sz="3400" dirty="0" smtClean="0"/>
              <a:t>.</a:t>
            </a:r>
          </a:p>
          <a:p>
            <a:r>
              <a:rPr lang="en-US" altLang="en-US" sz="3400" dirty="0" smtClean="0"/>
              <a:t>Emotions</a:t>
            </a:r>
            <a:endParaRPr lang="en-US" altLang="en-US" sz="3400" dirty="0"/>
          </a:p>
        </p:txBody>
      </p:sp>
    </p:spTree>
    <p:extLst>
      <p:ext uri="{BB962C8B-B14F-4D97-AF65-F5344CB8AC3E}">
        <p14:creationId xmlns:p14="http://schemas.microsoft.com/office/powerpoint/2010/main" val="27734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1507">
                                            <p:txEl>
                                              <p:pRg st="1" end="1"/>
                                            </p:txEl>
                                          </p:spTgt>
                                        </p:tgtEl>
                                        <p:attrNameLst>
                                          <p:attrName>style.visibility</p:attrName>
                                        </p:attrNameLst>
                                      </p:cBhvr>
                                      <p:to>
                                        <p:strVal val="visible"/>
                                      </p:to>
                                    </p:set>
                                    <p:animEffect transition="in" filter="fade">
                                      <p:cBhvr>
                                        <p:cTn id="14" dur="1000"/>
                                        <p:tgtEl>
                                          <p:spTgt spid="21507">
                                            <p:txEl>
                                              <p:pRg st="1" end="1"/>
                                            </p:txEl>
                                          </p:spTgt>
                                        </p:tgtEl>
                                      </p:cBhvr>
                                    </p:animEffect>
                                    <p:anim calcmode="lin" valueType="num">
                                      <p:cBhvr>
                                        <p:cTn id="1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1507">
                                            <p:txEl>
                                              <p:pRg st="2" end="2"/>
                                            </p:txEl>
                                          </p:spTgt>
                                        </p:tgtEl>
                                        <p:attrNameLst>
                                          <p:attrName>style.visibility</p:attrName>
                                        </p:attrNameLst>
                                      </p:cBhvr>
                                      <p:to>
                                        <p:strVal val="visible"/>
                                      </p:to>
                                    </p:set>
                                    <p:animEffect transition="in" filter="fade">
                                      <p:cBhvr>
                                        <p:cTn id="21" dur="1000"/>
                                        <p:tgtEl>
                                          <p:spTgt spid="21507">
                                            <p:txEl>
                                              <p:pRg st="2" end="2"/>
                                            </p:txEl>
                                          </p:spTgt>
                                        </p:tgtEl>
                                      </p:cBhvr>
                                    </p:animEffect>
                                    <p:anim calcmode="lin" valueType="num">
                                      <p:cBhvr>
                                        <p:cTn id="2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7523" name="Rectangle 3"/>
          <p:cNvSpPr>
            <a:spLocks noGrp="1" noChangeArrowheads="1"/>
          </p:cNvSpPr>
          <p:nvPr>
            <p:ph type="body" idx="1"/>
          </p:nvPr>
        </p:nvSpPr>
        <p:spPr/>
        <p:txBody>
          <a:bodyPr/>
          <a:lstStyle/>
          <a:p>
            <a:pPr>
              <a:lnSpc>
                <a:spcPct val="90000"/>
              </a:lnSpc>
            </a:pPr>
            <a:r>
              <a:rPr lang="en-US" altLang="en-US" u="sng" dirty="0"/>
              <a:t>Biological Influences</a:t>
            </a:r>
          </a:p>
          <a:p>
            <a:pPr>
              <a:lnSpc>
                <a:spcPct val="90000"/>
              </a:lnSpc>
            </a:pPr>
            <a:r>
              <a:rPr lang="en-US" altLang="en-US" dirty="0"/>
              <a:t>Genetics</a:t>
            </a:r>
          </a:p>
          <a:p>
            <a:pPr>
              <a:lnSpc>
                <a:spcPct val="90000"/>
              </a:lnSpc>
            </a:pPr>
            <a:r>
              <a:rPr lang="en-US" altLang="en-US" dirty="0"/>
              <a:t>ADHD </a:t>
            </a:r>
            <a:r>
              <a:rPr lang="en-US" altLang="en-US" dirty="0" smtClean="0"/>
              <a:t>Timmy</a:t>
            </a:r>
            <a:r>
              <a:rPr lang="en-US" altLang="en-US" dirty="0"/>
              <a:t>: 1950’s </a:t>
            </a:r>
            <a:r>
              <a:rPr lang="en-US" altLang="en-US" dirty="0" err="1"/>
              <a:t>midwest</a:t>
            </a:r>
            <a:r>
              <a:rPr lang="en-US" altLang="en-US" dirty="0"/>
              <a:t> USA</a:t>
            </a:r>
          </a:p>
          <a:p>
            <a:pPr>
              <a:lnSpc>
                <a:spcPct val="90000"/>
              </a:lnSpc>
            </a:pPr>
            <a:r>
              <a:rPr lang="en-US" altLang="en-US" dirty="0" smtClean="0"/>
              <a:t>Choice </a:t>
            </a:r>
            <a:r>
              <a:rPr lang="en-US" altLang="en-US" dirty="0"/>
              <a:t>vs. biological development</a:t>
            </a:r>
          </a:p>
          <a:p>
            <a:pPr>
              <a:lnSpc>
                <a:spcPct val="90000"/>
              </a:lnSpc>
            </a:pPr>
            <a:r>
              <a:rPr lang="en-US" altLang="en-US" dirty="0"/>
              <a:t>Genes do not work in isolation</a:t>
            </a:r>
          </a:p>
          <a:p>
            <a:pPr>
              <a:lnSpc>
                <a:spcPct val="90000"/>
              </a:lnSpc>
            </a:pPr>
            <a:r>
              <a:rPr lang="en-US" altLang="en-US" dirty="0"/>
              <a:t>Epigenetics</a:t>
            </a:r>
          </a:p>
        </p:txBody>
      </p:sp>
    </p:spTree>
    <p:extLst>
      <p:ext uri="{BB962C8B-B14F-4D97-AF65-F5344CB8AC3E}">
        <p14:creationId xmlns:p14="http://schemas.microsoft.com/office/powerpoint/2010/main" val="2529197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1000"/>
                                        <p:tgtEl>
                                          <p:spTgt spid="107523">
                                            <p:txEl>
                                              <p:pRg st="0" end="0"/>
                                            </p:txEl>
                                          </p:spTgt>
                                        </p:tgtEl>
                                      </p:cBhvr>
                                    </p:animEffect>
                                    <p:anim calcmode="lin" valueType="num">
                                      <p:cBhvr>
                                        <p:cTn id="8" dur="1000" fill="hold"/>
                                        <p:tgtEl>
                                          <p:spTgt spid="1075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75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07523">
                                            <p:txEl>
                                              <p:pRg st="1" end="1"/>
                                            </p:txEl>
                                          </p:spTgt>
                                        </p:tgtEl>
                                        <p:attrNameLst>
                                          <p:attrName>style.visibility</p:attrName>
                                        </p:attrNameLst>
                                      </p:cBhvr>
                                      <p:to>
                                        <p:strVal val="visible"/>
                                      </p:to>
                                    </p:set>
                                    <p:animScale>
                                      <p:cBhvr>
                                        <p:cTn id="14" dur="1000" decel="50000" fill="hold">
                                          <p:stCondLst>
                                            <p:cond delay="0"/>
                                          </p:stCondLst>
                                        </p:cTn>
                                        <p:tgtEl>
                                          <p:spTgt spid="1075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7523">
                                            <p:txEl>
                                              <p:pRg st="1" end="1"/>
                                            </p:txEl>
                                          </p:spTgt>
                                        </p:tgtEl>
                                        <p:attrNameLst>
                                          <p:attrName>ppt_x</p:attrName>
                                          <p:attrName>ppt_y</p:attrName>
                                        </p:attrNameLst>
                                      </p:cBhvr>
                                    </p:animMotion>
                                    <p:animEffect transition="in" filter="fade">
                                      <p:cBhvr>
                                        <p:cTn id="16" dur="1000"/>
                                        <p:tgtEl>
                                          <p:spTgt spid="1075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07523">
                                            <p:txEl>
                                              <p:pRg st="2" end="2"/>
                                            </p:txEl>
                                          </p:spTgt>
                                        </p:tgtEl>
                                        <p:attrNameLst>
                                          <p:attrName>style.visibility</p:attrName>
                                        </p:attrNameLst>
                                      </p:cBhvr>
                                      <p:to>
                                        <p:strVal val="visible"/>
                                      </p:to>
                                    </p:set>
                                    <p:anim calcmode="lin" valueType="num">
                                      <p:cBhvr>
                                        <p:cTn id="21" dur="500" fill="hold"/>
                                        <p:tgtEl>
                                          <p:spTgt spid="10752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752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752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752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752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nodeType="clickEffect">
                                  <p:stCondLst>
                                    <p:cond delay="0"/>
                                  </p:stCondLst>
                                  <p:childTnLst>
                                    <p:set>
                                      <p:cBhvr>
                                        <p:cTn id="29" dur="1" fill="hold">
                                          <p:stCondLst>
                                            <p:cond delay="0"/>
                                          </p:stCondLst>
                                        </p:cTn>
                                        <p:tgtEl>
                                          <p:spTgt spid="107523">
                                            <p:txEl>
                                              <p:pRg st="3" end="3"/>
                                            </p:txEl>
                                          </p:spTgt>
                                        </p:tgtEl>
                                        <p:attrNameLst>
                                          <p:attrName>style.visibility</p:attrName>
                                        </p:attrNameLst>
                                      </p:cBhvr>
                                      <p:to>
                                        <p:strVal val="visible"/>
                                      </p:to>
                                    </p:set>
                                    <p:animEffect transition="in" filter="fade">
                                      <p:cBhvr>
                                        <p:cTn id="30" dur="800" decel="100000"/>
                                        <p:tgtEl>
                                          <p:spTgt spid="107523">
                                            <p:txEl>
                                              <p:pRg st="3" end="3"/>
                                            </p:txEl>
                                          </p:spTgt>
                                        </p:tgtEl>
                                      </p:cBhvr>
                                    </p:animEffect>
                                    <p:anim calcmode="lin" valueType="num">
                                      <p:cBhvr>
                                        <p:cTn id="31" dur="800" decel="100000" fill="hold"/>
                                        <p:tgtEl>
                                          <p:spTgt spid="107523">
                                            <p:txEl>
                                              <p:pRg st="3" end="3"/>
                                            </p:txEl>
                                          </p:spTgt>
                                        </p:tgtEl>
                                        <p:attrNameLst>
                                          <p:attrName>style.rotation</p:attrName>
                                        </p:attrNameLst>
                                      </p:cBhvr>
                                      <p:tavLst>
                                        <p:tav tm="0">
                                          <p:val>
                                            <p:fltVal val="-90"/>
                                          </p:val>
                                        </p:tav>
                                        <p:tav tm="100000">
                                          <p:val>
                                            <p:fltVal val="0"/>
                                          </p:val>
                                        </p:tav>
                                      </p:tavLst>
                                    </p:anim>
                                    <p:anim calcmode="lin" valueType="num">
                                      <p:cBhvr>
                                        <p:cTn id="32" dur="800" decel="100000" fill="hold"/>
                                        <p:tgtEl>
                                          <p:spTgt spid="107523">
                                            <p:txEl>
                                              <p:pRg st="3" end="3"/>
                                            </p:txEl>
                                          </p:spTgt>
                                        </p:tgtEl>
                                        <p:attrNameLst>
                                          <p:attrName>ppt_x</p:attrName>
                                        </p:attrNameLst>
                                      </p:cBhvr>
                                      <p:tavLst>
                                        <p:tav tm="0">
                                          <p:val>
                                            <p:strVal val="#ppt_x+0.4"/>
                                          </p:val>
                                        </p:tav>
                                        <p:tav tm="100000">
                                          <p:val>
                                            <p:strVal val="#ppt_x-0.05"/>
                                          </p:val>
                                        </p:tav>
                                      </p:tavLst>
                                    </p:anim>
                                    <p:anim calcmode="lin" valueType="num">
                                      <p:cBhvr>
                                        <p:cTn id="33" dur="800" decel="100000" fill="hold"/>
                                        <p:tgtEl>
                                          <p:spTgt spid="107523">
                                            <p:txEl>
                                              <p:pRg st="3" end="3"/>
                                            </p:txEl>
                                          </p:spTgt>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7523">
                                            <p:txEl>
                                              <p:pRg st="3" end="3"/>
                                            </p:txEl>
                                          </p:spTgt>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752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7" presetClass="entr" presetSubtype="0" fill="hold" nodeType="clickEffect">
                                  <p:stCondLst>
                                    <p:cond delay="0"/>
                                  </p:stCondLst>
                                  <p:childTnLst>
                                    <p:set>
                                      <p:cBhvr>
                                        <p:cTn id="39" dur="1" fill="hold">
                                          <p:stCondLst>
                                            <p:cond delay="0"/>
                                          </p:stCondLst>
                                        </p:cTn>
                                        <p:tgtEl>
                                          <p:spTgt spid="107523">
                                            <p:txEl>
                                              <p:pRg st="4" end="4"/>
                                            </p:txEl>
                                          </p:spTgt>
                                        </p:tgtEl>
                                        <p:attrNameLst>
                                          <p:attrName>style.visibility</p:attrName>
                                        </p:attrNameLst>
                                      </p:cBhvr>
                                      <p:to>
                                        <p:strVal val="visible"/>
                                      </p:to>
                                    </p:set>
                                    <p:animEffect transition="in" filter="fade">
                                      <p:cBhvr>
                                        <p:cTn id="40" dur="1000"/>
                                        <p:tgtEl>
                                          <p:spTgt spid="107523">
                                            <p:txEl>
                                              <p:pRg st="4" end="4"/>
                                            </p:txEl>
                                          </p:spTgt>
                                        </p:tgtEl>
                                      </p:cBhvr>
                                    </p:animEffect>
                                    <p:anim calcmode="lin" valueType="num">
                                      <p:cBhvr>
                                        <p:cTn id="41" dur="10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075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07523">
                                            <p:txEl>
                                              <p:pRg st="5" end="5"/>
                                            </p:txEl>
                                          </p:spTgt>
                                        </p:tgtEl>
                                        <p:attrNameLst>
                                          <p:attrName>style.visibility</p:attrName>
                                        </p:attrNameLst>
                                      </p:cBhvr>
                                      <p:to>
                                        <p:strVal val="visible"/>
                                      </p:to>
                                    </p:set>
                                    <p:animEffect transition="in" filter="fade">
                                      <p:cBhvr>
                                        <p:cTn id="47" dur="1000"/>
                                        <p:tgtEl>
                                          <p:spTgt spid="107523">
                                            <p:txEl>
                                              <p:pRg st="5" end="5"/>
                                            </p:txEl>
                                          </p:spTgt>
                                        </p:tgtEl>
                                      </p:cBhvr>
                                    </p:animEffect>
                                    <p:anim calcmode="lin" valueType="num">
                                      <p:cBhvr>
                                        <p:cTn id="48" dur="10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075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8547" name="Rectangle 3"/>
          <p:cNvSpPr>
            <a:spLocks noGrp="1" noChangeArrowheads="1"/>
          </p:cNvSpPr>
          <p:nvPr>
            <p:ph type="body" idx="1"/>
          </p:nvPr>
        </p:nvSpPr>
        <p:spPr/>
        <p:txBody>
          <a:bodyPr/>
          <a:lstStyle/>
          <a:p>
            <a:pPr>
              <a:lnSpc>
                <a:spcPct val="90000"/>
              </a:lnSpc>
            </a:pPr>
            <a:r>
              <a:rPr lang="en-US" altLang="en-US" sz="2600"/>
              <a:t>Neuropsychology</a:t>
            </a:r>
          </a:p>
          <a:p>
            <a:pPr>
              <a:lnSpc>
                <a:spcPct val="90000"/>
              </a:lnSpc>
            </a:pPr>
            <a:r>
              <a:rPr lang="en-US" altLang="en-US" sz="2600"/>
              <a:t>Mental health issues, neuroses, psychoses, OCD, suicide, infanticide, addictions, etc.</a:t>
            </a:r>
          </a:p>
          <a:p>
            <a:pPr>
              <a:lnSpc>
                <a:spcPct val="90000"/>
              </a:lnSpc>
            </a:pPr>
            <a:r>
              <a:rPr lang="en-US" altLang="en-US" sz="2600"/>
              <a:t>Emotions</a:t>
            </a:r>
          </a:p>
          <a:p>
            <a:pPr>
              <a:lnSpc>
                <a:spcPct val="90000"/>
              </a:lnSpc>
            </a:pPr>
            <a:r>
              <a:rPr lang="en-US" altLang="en-US" sz="2600"/>
              <a:t>Affective states that can motivate human behavior</a:t>
            </a:r>
          </a:p>
          <a:p>
            <a:pPr>
              <a:lnSpc>
                <a:spcPct val="90000"/>
              </a:lnSpc>
            </a:pPr>
            <a:r>
              <a:rPr lang="en-US" altLang="en-US" sz="2600"/>
              <a:t>Basic human emotional states: fear, anger, sorrow, joy, disgust, anticipation, surprise, and acceptance</a:t>
            </a:r>
          </a:p>
          <a:p>
            <a:pPr>
              <a:lnSpc>
                <a:spcPct val="90000"/>
              </a:lnSpc>
            </a:pPr>
            <a:r>
              <a:rPr lang="en-US" altLang="en-US" sz="2600"/>
              <a:t>More subtle variations: terror or phobia, rage, sadness, grief, depression, happiness, gladness, gratitude, etc.</a:t>
            </a:r>
          </a:p>
          <a:p>
            <a:pPr>
              <a:lnSpc>
                <a:spcPct val="90000"/>
              </a:lnSpc>
            </a:pPr>
            <a:r>
              <a:rPr lang="en-US" altLang="en-US" sz="2600"/>
              <a:t>These are cross-culturally universal</a:t>
            </a:r>
          </a:p>
          <a:p>
            <a:pPr>
              <a:lnSpc>
                <a:spcPct val="90000"/>
              </a:lnSpc>
            </a:pPr>
            <a:endParaRPr lang="en-US" altLang="en-US" sz="2600"/>
          </a:p>
        </p:txBody>
      </p:sp>
    </p:spTree>
    <p:extLst>
      <p:ext uri="{BB962C8B-B14F-4D97-AF65-F5344CB8AC3E}">
        <p14:creationId xmlns:p14="http://schemas.microsoft.com/office/powerpoint/2010/main" val="349882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Scale>
                                      <p:cBhvr>
                                        <p:cTn id="7" dur="1000" decel="50000" fill="hold">
                                          <p:stCondLst>
                                            <p:cond delay="0"/>
                                          </p:stCondLst>
                                        </p:cTn>
                                        <p:tgtEl>
                                          <p:spTgt spid="1085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547">
                                            <p:txEl>
                                              <p:pRg st="0" end="0"/>
                                            </p:txEl>
                                          </p:spTgt>
                                        </p:tgtEl>
                                        <p:attrNameLst>
                                          <p:attrName>ppt_x</p:attrName>
                                          <p:attrName>ppt_y</p:attrName>
                                        </p:attrNameLst>
                                      </p:cBhvr>
                                    </p:animMotion>
                                    <p:animEffect transition="in" filter="fade">
                                      <p:cBhvr>
                                        <p:cTn id="9" dur="1000"/>
                                        <p:tgtEl>
                                          <p:spTgt spid="1085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Effect transition="in" filter="fade">
                                      <p:cBhvr>
                                        <p:cTn id="14" dur="1000"/>
                                        <p:tgtEl>
                                          <p:spTgt spid="108547">
                                            <p:txEl>
                                              <p:pRg st="1" end="1"/>
                                            </p:txEl>
                                          </p:spTgt>
                                        </p:tgtEl>
                                      </p:cBhvr>
                                    </p:animEffect>
                                    <p:anim calcmode="lin" valueType="num">
                                      <p:cBhvr>
                                        <p:cTn id="15" dur="1000" fill="hold"/>
                                        <p:tgtEl>
                                          <p:spTgt spid="1085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85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Effect transition="in" filter="fade">
                                      <p:cBhvr>
                                        <p:cTn id="21" dur="1000"/>
                                        <p:tgtEl>
                                          <p:spTgt spid="108547">
                                            <p:txEl>
                                              <p:pRg st="2" end="2"/>
                                            </p:txEl>
                                          </p:spTgt>
                                        </p:tgtEl>
                                      </p:cBhvr>
                                    </p:animEffect>
                                    <p:anim calcmode="lin" valueType="num">
                                      <p:cBhvr>
                                        <p:cTn id="22"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85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0" presetClass="entr" presetSubtype="0" fill="hold"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Effect transition="in" filter="fade">
                                      <p:cBhvr>
                                        <p:cTn id="28" dur="800" decel="100000"/>
                                        <p:tgtEl>
                                          <p:spTgt spid="108547">
                                            <p:txEl>
                                              <p:pRg st="3" end="3"/>
                                            </p:txEl>
                                          </p:spTgt>
                                        </p:tgtEl>
                                      </p:cBhvr>
                                    </p:animEffect>
                                    <p:anim calcmode="lin" valueType="num">
                                      <p:cBhvr>
                                        <p:cTn id="29" dur="800" decel="100000" fill="hold"/>
                                        <p:tgtEl>
                                          <p:spTgt spid="108547">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08547">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08547">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08547">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085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0" presetClass="entr" presetSubtype="0" fill="hold" nodeType="clickEffect">
                                  <p:stCondLst>
                                    <p:cond delay="0"/>
                                  </p:stCondLst>
                                  <p:childTnLst>
                                    <p:set>
                                      <p:cBhvr>
                                        <p:cTn id="37" dur="1" fill="hold">
                                          <p:stCondLst>
                                            <p:cond delay="0"/>
                                          </p:stCondLst>
                                        </p:cTn>
                                        <p:tgtEl>
                                          <p:spTgt spid="108547">
                                            <p:txEl>
                                              <p:pRg st="4" end="4"/>
                                            </p:txEl>
                                          </p:spTgt>
                                        </p:tgtEl>
                                        <p:attrNameLst>
                                          <p:attrName>style.visibility</p:attrName>
                                        </p:attrNameLst>
                                      </p:cBhvr>
                                      <p:to>
                                        <p:strVal val="visible"/>
                                      </p:to>
                                    </p:set>
                                    <p:animEffect transition="in" filter="fade">
                                      <p:cBhvr>
                                        <p:cTn id="38" dur="800" decel="100000"/>
                                        <p:tgtEl>
                                          <p:spTgt spid="108547">
                                            <p:txEl>
                                              <p:pRg st="4" end="4"/>
                                            </p:txEl>
                                          </p:spTgt>
                                        </p:tgtEl>
                                      </p:cBhvr>
                                    </p:animEffect>
                                    <p:anim calcmode="lin" valueType="num">
                                      <p:cBhvr>
                                        <p:cTn id="39" dur="800" decel="100000" fill="hold"/>
                                        <p:tgtEl>
                                          <p:spTgt spid="108547">
                                            <p:txEl>
                                              <p:pRg st="4" end="4"/>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108547">
                                            <p:txEl>
                                              <p:pRg st="4" end="4"/>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108547">
                                            <p:txEl>
                                              <p:pRg st="4" end="4"/>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08547">
                                            <p:txEl>
                                              <p:pRg st="4" end="4"/>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0854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30" presetClass="entr" presetSubtype="0" fill="hold" nodeType="clickEffect">
                                  <p:stCondLst>
                                    <p:cond delay="0"/>
                                  </p:stCondLst>
                                  <p:childTnLst>
                                    <p:set>
                                      <p:cBhvr>
                                        <p:cTn id="47" dur="1" fill="hold">
                                          <p:stCondLst>
                                            <p:cond delay="0"/>
                                          </p:stCondLst>
                                        </p:cTn>
                                        <p:tgtEl>
                                          <p:spTgt spid="108547">
                                            <p:txEl>
                                              <p:pRg st="5" end="5"/>
                                            </p:txEl>
                                          </p:spTgt>
                                        </p:tgtEl>
                                        <p:attrNameLst>
                                          <p:attrName>style.visibility</p:attrName>
                                        </p:attrNameLst>
                                      </p:cBhvr>
                                      <p:to>
                                        <p:strVal val="visible"/>
                                      </p:to>
                                    </p:set>
                                    <p:animEffect transition="in" filter="fade">
                                      <p:cBhvr>
                                        <p:cTn id="48" dur="800" decel="100000"/>
                                        <p:tgtEl>
                                          <p:spTgt spid="108547">
                                            <p:txEl>
                                              <p:pRg st="5" end="5"/>
                                            </p:txEl>
                                          </p:spTgt>
                                        </p:tgtEl>
                                      </p:cBhvr>
                                    </p:animEffect>
                                    <p:anim calcmode="lin" valueType="num">
                                      <p:cBhvr>
                                        <p:cTn id="49" dur="800" decel="100000" fill="hold"/>
                                        <p:tgtEl>
                                          <p:spTgt spid="108547">
                                            <p:txEl>
                                              <p:pRg st="5" end="5"/>
                                            </p:txEl>
                                          </p:spTgt>
                                        </p:tgtEl>
                                        <p:attrNameLst>
                                          <p:attrName>style.rotation</p:attrName>
                                        </p:attrNameLst>
                                      </p:cBhvr>
                                      <p:tavLst>
                                        <p:tav tm="0">
                                          <p:val>
                                            <p:fltVal val="-90"/>
                                          </p:val>
                                        </p:tav>
                                        <p:tav tm="100000">
                                          <p:val>
                                            <p:fltVal val="0"/>
                                          </p:val>
                                        </p:tav>
                                      </p:tavLst>
                                    </p:anim>
                                    <p:anim calcmode="lin" valueType="num">
                                      <p:cBhvr>
                                        <p:cTn id="50" dur="800" decel="100000" fill="hold"/>
                                        <p:tgtEl>
                                          <p:spTgt spid="108547">
                                            <p:txEl>
                                              <p:pRg st="5" end="5"/>
                                            </p:txEl>
                                          </p:spTgt>
                                        </p:tgtEl>
                                        <p:attrNameLst>
                                          <p:attrName>ppt_x</p:attrName>
                                        </p:attrNameLst>
                                      </p:cBhvr>
                                      <p:tavLst>
                                        <p:tav tm="0">
                                          <p:val>
                                            <p:strVal val="#ppt_x+0.4"/>
                                          </p:val>
                                        </p:tav>
                                        <p:tav tm="100000">
                                          <p:val>
                                            <p:strVal val="#ppt_x-0.05"/>
                                          </p:val>
                                        </p:tav>
                                      </p:tavLst>
                                    </p:anim>
                                    <p:anim calcmode="lin" valueType="num">
                                      <p:cBhvr>
                                        <p:cTn id="51" dur="800" decel="100000" fill="hold"/>
                                        <p:tgtEl>
                                          <p:spTgt spid="108547">
                                            <p:txEl>
                                              <p:pRg st="5" end="5"/>
                                            </p:txEl>
                                          </p:spTgt>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08547">
                                            <p:txEl>
                                              <p:pRg st="5" end="5"/>
                                            </p:txEl>
                                          </p:spTgt>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08547">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5" presetClass="entr" presetSubtype="0" fill="hold" nodeType="clickEffect">
                                  <p:stCondLst>
                                    <p:cond delay="0"/>
                                  </p:stCondLst>
                                  <p:childTnLst>
                                    <p:set>
                                      <p:cBhvr>
                                        <p:cTn id="57" dur="1" fill="hold">
                                          <p:stCondLst>
                                            <p:cond delay="0"/>
                                          </p:stCondLst>
                                        </p:cTn>
                                        <p:tgtEl>
                                          <p:spTgt spid="108547">
                                            <p:txEl>
                                              <p:pRg st="6" end="6"/>
                                            </p:txEl>
                                          </p:spTgt>
                                        </p:tgtEl>
                                        <p:attrNameLst>
                                          <p:attrName>style.visibility</p:attrName>
                                        </p:attrNameLst>
                                      </p:cBhvr>
                                      <p:to>
                                        <p:strVal val="visible"/>
                                      </p:to>
                                    </p:set>
                                    <p:anim calcmode="lin" valueType="num">
                                      <p:cBhvr>
                                        <p:cTn id="58" dur="1000" fill="hold"/>
                                        <p:tgtEl>
                                          <p:spTgt spid="108547">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108547">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1085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0854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09571" name="Rectangle 3"/>
          <p:cNvSpPr>
            <a:spLocks noGrp="1" noChangeArrowheads="1"/>
          </p:cNvSpPr>
          <p:nvPr>
            <p:ph type="body" idx="1"/>
          </p:nvPr>
        </p:nvSpPr>
        <p:spPr/>
        <p:txBody>
          <a:bodyPr/>
          <a:lstStyle/>
          <a:p>
            <a:pPr>
              <a:lnSpc>
                <a:spcPct val="80000"/>
              </a:lnSpc>
            </a:pPr>
            <a:r>
              <a:rPr lang="en-US" altLang="en-US" sz="2400"/>
              <a:t>Human emotions are a product of millions of years of evolution during which our ancestors were placed in situations requiring them to behave and react in specific ways</a:t>
            </a:r>
          </a:p>
          <a:p>
            <a:pPr>
              <a:lnSpc>
                <a:spcPct val="80000"/>
              </a:lnSpc>
            </a:pPr>
            <a:r>
              <a:rPr lang="en-US" altLang="en-US" sz="2400"/>
              <a:t>The interactions between our thinking or rational selves and our emotional selves generate conflicting beliefs, attitudes, and behaviour</a:t>
            </a:r>
          </a:p>
          <a:p>
            <a:pPr>
              <a:lnSpc>
                <a:spcPct val="80000"/>
              </a:lnSpc>
            </a:pPr>
            <a:r>
              <a:rPr lang="en-US" altLang="en-US" sz="2400"/>
              <a:t>We need to be attentive to the fact that we are a highly emotional species</a:t>
            </a:r>
          </a:p>
          <a:p>
            <a:pPr>
              <a:lnSpc>
                <a:spcPct val="80000"/>
              </a:lnSpc>
            </a:pPr>
            <a:r>
              <a:rPr lang="en-US" altLang="en-US" sz="2400"/>
              <a:t>Discussing issues that we find emotionally charged creates an environment in which controlling our biases becomes extremely difficult e.g. abortion, euthanasia, healthcare, capital punishment, stem cell research, the Leafs….</a:t>
            </a:r>
          </a:p>
        </p:txBody>
      </p:sp>
    </p:spTree>
    <p:extLst>
      <p:ext uri="{BB962C8B-B14F-4D97-AF65-F5344CB8AC3E}">
        <p14:creationId xmlns:p14="http://schemas.microsoft.com/office/powerpoint/2010/main" val="81454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Scale>
                                      <p:cBhvr>
                                        <p:cTn id="7" dur="1000" decel="50000" fill="hold">
                                          <p:stCondLst>
                                            <p:cond delay="0"/>
                                          </p:stCondLst>
                                        </p:cTn>
                                        <p:tgtEl>
                                          <p:spTgt spid="1095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9571">
                                            <p:txEl>
                                              <p:pRg st="0" end="0"/>
                                            </p:txEl>
                                          </p:spTgt>
                                        </p:tgtEl>
                                        <p:attrNameLst>
                                          <p:attrName>ppt_x</p:attrName>
                                          <p:attrName>ppt_y</p:attrName>
                                        </p:attrNameLst>
                                      </p:cBhvr>
                                    </p:animMotion>
                                    <p:animEffect transition="in" filter="fade">
                                      <p:cBhvr>
                                        <p:cTn id="9" dur="10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Scale>
                                      <p:cBhvr>
                                        <p:cTn id="14" dur="1000" decel="50000" fill="hold">
                                          <p:stCondLst>
                                            <p:cond delay="0"/>
                                          </p:stCondLst>
                                        </p:cTn>
                                        <p:tgtEl>
                                          <p:spTgt spid="1095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9571">
                                            <p:txEl>
                                              <p:pRg st="1" end="1"/>
                                            </p:txEl>
                                          </p:spTgt>
                                        </p:tgtEl>
                                        <p:attrNameLst>
                                          <p:attrName>ppt_x</p:attrName>
                                          <p:attrName>ppt_y</p:attrName>
                                        </p:attrNameLst>
                                      </p:cBhvr>
                                    </p:animMotion>
                                    <p:animEffect transition="in" filter="fade">
                                      <p:cBhvr>
                                        <p:cTn id="16" dur="1000"/>
                                        <p:tgtEl>
                                          <p:spTgt spid="1095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09571">
                                            <p:txEl>
                                              <p:pRg st="2" end="2"/>
                                            </p:txEl>
                                          </p:spTgt>
                                        </p:tgtEl>
                                        <p:attrNameLst>
                                          <p:attrName>style.visibility</p:attrName>
                                        </p:attrNameLst>
                                      </p:cBhvr>
                                      <p:to>
                                        <p:strVal val="visible"/>
                                      </p:to>
                                    </p:set>
                                    <p:animEffect transition="in" filter="fade">
                                      <p:cBhvr>
                                        <p:cTn id="21" dur="1000"/>
                                        <p:tgtEl>
                                          <p:spTgt spid="109571">
                                            <p:txEl>
                                              <p:pRg st="2" end="2"/>
                                            </p:txEl>
                                          </p:spTgt>
                                        </p:tgtEl>
                                      </p:cBhvr>
                                    </p:animEffect>
                                    <p:anim calcmode="lin" valueType="num">
                                      <p:cBhvr>
                                        <p:cTn id="22" dur="1000" fill="hold"/>
                                        <p:tgtEl>
                                          <p:spTgt spid="1095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9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109571">
                                            <p:txEl>
                                              <p:pRg st="3" end="3"/>
                                            </p:txEl>
                                          </p:spTgt>
                                        </p:tgtEl>
                                        <p:attrNameLst>
                                          <p:attrName>style.visibility</p:attrName>
                                        </p:attrNameLst>
                                      </p:cBhvr>
                                      <p:to>
                                        <p:strVal val="visible"/>
                                      </p:to>
                                    </p:set>
                                    <p:anim calcmode="lin" valueType="num">
                                      <p:cBhvr>
                                        <p:cTn id="28" dur="500" fill="hold"/>
                                        <p:tgtEl>
                                          <p:spTgt spid="109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957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09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9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0595" name="Rectangle 3"/>
          <p:cNvSpPr>
            <a:spLocks noGrp="1" noChangeArrowheads="1"/>
          </p:cNvSpPr>
          <p:nvPr>
            <p:ph type="body" idx="1"/>
          </p:nvPr>
        </p:nvSpPr>
        <p:spPr/>
        <p:txBody>
          <a:bodyPr/>
          <a:lstStyle/>
          <a:p>
            <a:r>
              <a:rPr lang="en-US" altLang="en-US"/>
              <a:t>My son’s pet </a:t>
            </a:r>
          </a:p>
          <a:p>
            <a:pPr>
              <a:buFont typeface="Wingdings" pitchFamily="2" charset="2"/>
              <a:buNone/>
            </a:pPr>
            <a:r>
              <a:rPr lang="en-US" altLang="en-US"/>
              <a:t>   tarantula: Harry</a:t>
            </a:r>
          </a:p>
          <a:p>
            <a:r>
              <a:rPr lang="en-US" altLang="en-US"/>
              <a:t>Fight or Flight</a:t>
            </a:r>
          </a:p>
        </p:txBody>
      </p:sp>
      <p:pic>
        <p:nvPicPr>
          <p:cNvPr id="110597" name="Picture 5" descr="a_08_m_dep_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63" y="1628775"/>
            <a:ext cx="4235450" cy="4478338"/>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ANd9GcRt9z5WOLTZx5vxer07mSd7r28Dvpa96v4X61tSt1IwRBN2Q1F8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695700"/>
            <a:ext cx="4751388"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520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1000"/>
                                        <p:tgtEl>
                                          <p:spTgt spid="110595">
                                            <p:txEl>
                                              <p:pRg st="0" end="0"/>
                                            </p:txEl>
                                          </p:spTgt>
                                        </p:tgtEl>
                                      </p:cBhvr>
                                    </p:animEffect>
                                    <p:anim calcmode="lin" valueType="num">
                                      <p:cBhvr>
                                        <p:cTn id="8" dur="10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059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1000"/>
                                        <p:tgtEl>
                                          <p:spTgt spid="110595">
                                            <p:txEl>
                                              <p:pRg st="1" end="1"/>
                                            </p:txEl>
                                          </p:spTgt>
                                        </p:tgtEl>
                                      </p:cBhvr>
                                    </p:animEffect>
                                    <p:anim calcmode="lin" valueType="num">
                                      <p:cBhvr>
                                        <p:cTn id="13" dur="10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0595">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0599"/>
                                        </p:tgtEl>
                                        <p:attrNameLst>
                                          <p:attrName>style.visibility</p:attrName>
                                        </p:attrNameLst>
                                      </p:cBhvr>
                                      <p:to>
                                        <p:strVal val="visible"/>
                                      </p:to>
                                    </p:set>
                                    <p:animEffect transition="in" filter="fade">
                                      <p:cBhvr>
                                        <p:cTn id="18" dur="1000"/>
                                        <p:tgtEl>
                                          <p:spTgt spid="110599"/>
                                        </p:tgtEl>
                                      </p:cBhvr>
                                    </p:animEffect>
                                    <p:anim calcmode="lin" valueType="num">
                                      <p:cBhvr>
                                        <p:cTn id="19" dur="1000" fill="hold"/>
                                        <p:tgtEl>
                                          <p:spTgt spid="110599"/>
                                        </p:tgtEl>
                                        <p:attrNameLst>
                                          <p:attrName>ppt_x</p:attrName>
                                        </p:attrNameLst>
                                      </p:cBhvr>
                                      <p:tavLst>
                                        <p:tav tm="0">
                                          <p:val>
                                            <p:strVal val="#ppt_x"/>
                                          </p:val>
                                        </p:tav>
                                        <p:tav tm="100000">
                                          <p:val>
                                            <p:strVal val="#ppt_x"/>
                                          </p:val>
                                        </p:tav>
                                      </p:tavLst>
                                    </p:anim>
                                    <p:anim calcmode="lin" valueType="num">
                                      <p:cBhvr>
                                        <p:cTn id="20" dur="1000" fill="hold"/>
                                        <p:tgtEl>
                                          <p:spTgt spid="11059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0595">
                                            <p:txEl>
                                              <p:pRg st="2" end="2"/>
                                            </p:txEl>
                                          </p:spTgt>
                                        </p:tgtEl>
                                        <p:attrNameLst>
                                          <p:attrName>style.visibility</p:attrName>
                                        </p:attrNameLst>
                                      </p:cBhvr>
                                      <p:to>
                                        <p:strVal val="visible"/>
                                      </p:to>
                                    </p:set>
                                    <p:anim calcmode="lin" valueType="num">
                                      <p:cBhvr>
                                        <p:cTn id="25" dur="500" fill="hold"/>
                                        <p:tgtEl>
                                          <p:spTgt spid="1105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059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105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05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0595">
                                            <p:txEl>
                                              <p:pRg st="2" end="2"/>
                                            </p:txEl>
                                          </p:spTgt>
                                        </p:tgtEl>
                                      </p:cBhvr>
                                    </p:animEffect>
                                  </p:childTnLst>
                                </p:cTn>
                              </p:par>
                            </p:childTnLst>
                          </p:cTn>
                        </p:par>
                        <p:par>
                          <p:cTn id="30" fill="hold" nodeType="afterGroup">
                            <p:stCondLst>
                              <p:cond delay="1100"/>
                            </p:stCondLst>
                            <p:childTnLst>
                              <p:par>
                                <p:cTn id="31" presetID="15" presetClass="entr" presetSubtype="0" fill="hold" nodeType="afterEffect">
                                  <p:stCondLst>
                                    <p:cond delay="0"/>
                                  </p:stCondLst>
                                  <p:childTnLst>
                                    <p:set>
                                      <p:cBhvr>
                                        <p:cTn id="32" dur="1" fill="hold">
                                          <p:stCondLst>
                                            <p:cond delay="0"/>
                                          </p:stCondLst>
                                        </p:cTn>
                                        <p:tgtEl>
                                          <p:spTgt spid="110597"/>
                                        </p:tgtEl>
                                        <p:attrNameLst>
                                          <p:attrName>style.visibility</p:attrName>
                                        </p:attrNameLst>
                                      </p:cBhvr>
                                      <p:to>
                                        <p:strVal val="visible"/>
                                      </p:to>
                                    </p:set>
                                    <p:anim calcmode="lin" valueType="num">
                                      <p:cBhvr>
                                        <p:cTn id="33" dur="1000" fill="hold"/>
                                        <p:tgtEl>
                                          <p:spTgt spid="110597"/>
                                        </p:tgtEl>
                                        <p:attrNameLst>
                                          <p:attrName>ppt_w</p:attrName>
                                        </p:attrNameLst>
                                      </p:cBhvr>
                                      <p:tavLst>
                                        <p:tav tm="0">
                                          <p:val>
                                            <p:fltVal val="0"/>
                                          </p:val>
                                        </p:tav>
                                        <p:tav tm="100000">
                                          <p:val>
                                            <p:strVal val="#ppt_w"/>
                                          </p:val>
                                        </p:tav>
                                      </p:tavLst>
                                    </p:anim>
                                    <p:anim calcmode="lin" valueType="num">
                                      <p:cBhvr>
                                        <p:cTn id="34" dur="1000" fill="hold"/>
                                        <p:tgtEl>
                                          <p:spTgt spid="110597"/>
                                        </p:tgtEl>
                                        <p:attrNameLst>
                                          <p:attrName>ppt_h</p:attrName>
                                        </p:attrNameLst>
                                      </p:cBhvr>
                                      <p:tavLst>
                                        <p:tav tm="0">
                                          <p:val>
                                            <p:fltVal val="0"/>
                                          </p:val>
                                        </p:tav>
                                        <p:tav tm="100000">
                                          <p:val>
                                            <p:strVal val="#ppt_h"/>
                                          </p:val>
                                        </p:tav>
                                      </p:tavLst>
                                    </p:anim>
                                    <p:anim calcmode="lin" valueType="num">
                                      <p:cBhvr>
                                        <p:cTn id="35" dur="1000" fill="hold"/>
                                        <p:tgtEl>
                                          <p:spTgt spid="11059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05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1619" name="Rectangle 3"/>
          <p:cNvSpPr>
            <a:spLocks noGrp="1" noChangeArrowheads="1"/>
          </p:cNvSpPr>
          <p:nvPr>
            <p:ph type="body" idx="1"/>
          </p:nvPr>
        </p:nvSpPr>
        <p:spPr/>
        <p:txBody>
          <a:bodyPr/>
          <a:lstStyle/>
          <a:p>
            <a:pPr>
              <a:lnSpc>
                <a:spcPct val="80000"/>
              </a:lnSpc>
            </a:pPr>
            <a:r>
              <a:rPr lang="en-US" altLang="en-US" sz="2800" dirty="0"/>
              <a:t>Sexual differences</a:t>
            </a:r>
          </a:p>
          <a:p>
            <a:pPr>
              <a:lnSpc>
                <a:spcPct val="80000"/>
              </a:lnSpc>
            </a:pPr>
            <a:r>
              <a:rPr lang="en-US" altLang="en-US" sz="2800" dirty="0"/>
              <a:t>Males and females composed of differing quantities of hormones</a:t>
            </a:r>
          </a:p>
          <a:p>
            <a:pPr>
              <a:lnSpc>
                <a:spcPct val="80000"/>
              </a:lnSpc>
            </a:pPr>
            <a:r>
              <a:rPr lang="en-US" altLang="en-US" sz="2800" dirty="0"/>
              <a:t>Dimorphism</a:t>
            </a:r>
          </a:p>
          <a:p>
            <a:pPr>
              <a:lnSpc>
                <a:spcPct val="80000"/>
              </a:lnSpc>
            </a:pPr>
            <a:r>
              <a:rPr lang="en-US" altLang="en-US" sz="2800" dirty="0"/>
              <a:t>Studies into the physiological, hormonal, and neural differences between males and females provide important information in the treatment of sex specific diseases, the function of medications, different procedures for surgeries, etc. </a:t>
            </a:r>
          </a:p>
        </p:txBody>
      </p:sp>
    </p:spTree>
    <p:extLst>
      <p:ext uri="{BB962C8B-B14F-4D97-AF65-F5344CB8AC3E}">
        <p14:creationId xmlns:p14="http://schemas.microsoft.com/office/powerpoint/2010/main" val="15731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Scale>
                                      <p:cBhvr>
                                        <p:cTn id="14" dur="1000" decel="50000" fill="hold">
                                          <p:stCondLst>
                                            <p:cond delay="0"/>
                                          </p:stCondLst>
                                        </p:cTn>
                                        <p:tgtEl>
                                          <p:spTgt spid="1116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1619">
                                            <p:txEl>
                                              <p:pRg st="1" end="1"/>
                                            </p:txEl>
                                          </p:spTgt>
                                        </p:tgtEl>
                                        <p:attrNameLst>
                                          <p:attrName>ppt_x</p:attrName>
                                          <p:attrName>ppt_y</p:attrName>
                                        </p:attrNameLst>
                                      </p:cBhvr>
                                    </p:animMotion>
                                    <p:animEffect transition="in" filter="fade">
                                      <p:cBhvr>
                                        <p:cTn id="16" dur="1000"/>
                                        <p:tgtEl>
                                          <p:spTgt spid="1116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Scale>
                                      <p:cBhvr>
                                        <p:cTn id="21" dur="1000" decel="50000" fill="hold">
                                          <p:stCondLst>
                                            <p:cond delay="0"/>
                                          </p:stCondLst>
                                        </p:cTn>
                                        <p:tgtEl>
                                          <p:spTgt spid="1116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1619">
                                            <p:txEl>
                                              <p:pRg st="2" end="2"/>
                                            </p:txEl>
                                          </p:spTgt>
                                        </p:tgtEl>
                                        <p:attrNameLst>
                                          <p:attrName>ppt_x</p:attrName>
                                          <p:attrName>ppt_y</p:attrName>
                                        </p:attrNameLst>
                                      </p:cBhvr>
                                    </p:animMotion>
                                    <p:animEffect transition="in" filter="fade">
                                      <p:cBhvr>
                                        <p:cTn id="23" dur="1000"/>
                                        <p:tgtEl>
                                          <p:spTgt spid="1116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Effect transition="in" filter="fade">
                                      <p:cBhvr>
                                        <p:cTn id="28" dur="1000"/>
                                        <p:tgtEl>
                                          <p:spTgt spid="111619">
                                            <p:txEl>
                                              <p:pRg st="3" end="3"/>
                                            </p:txEl>
                                          </p:spTgt>
                                        </p:tgtEl>
                                      </p:cBhvr>
                                    </p:animEffect>
                                    <p:anim calcmode="lin" valueType="num">
                                      <p:cBhvr>
                                        <p:cTn id="29"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2643" name="Rectangle 3"/>
          <p:cNvSpPr>
            <a:spLocks noGrp="1" noChangeArrowheads="1"/>
          </p:cNvSpPr>
          <p:nvPr>
            <p:ph type="body" idx="1"/>
          </p:nvPr>
        </p:nvSpPr>
        <p:spPr/>
        <p:txBody>
          <a:bodyPr/>
          <a:lstStyle/>
          <a:p>
            <a:r>
              <a:rPr lang="en-US" altLang="en-US" u="sng" dirty="0"/>
              <a:t>Cultural Influences</a:t>
            </a:r>
          </a:p>
          <a:p>
            <a:r>
              <a:rPr lang="en-US" altLang="en-US" dirty="0"/>
              <a:t>Memes: any cultural artifact imaginable including one’s beliefs, habits, and customs</a:t>
            </a:r>
          </a:p>
          <a:p>
            <a:r>
              <a:rPr lang="en-US" altLang="en-US" dirty="0"/>
              <a:t>Over the last forty thousand years, the quantity of our memes has increased exponentially</a:t>
            </a:r>
          </a:p>
          <a:p>
            <a:pPr marL="0" indent="0">
              <a:buNone/>
            </a:pPr>
            <a:endParaRPr lang="en-US" altLang="en-US" dirty="0"/>
          </a:p>
        </p:txBody>
      </p:sp>
    </p:spTree>
    <p:extLst>
      <p:ext uri="{BB962C8B-B14F-4D97-AF65-F5344CB8AC3E}">
        <p14:creationId xmlns:p14="http://schemas.microsoft.com/office/powerpoint/2010/main" val="2153181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fade">
                                      <p:cBhvr>
                                        <p:cTn id="7" dur="1000"/>
                                        <p:tgtEl>
                                          <p:spTgt spid="112643">
                                            <p:txEl>
                                              <p:pRg st="0" end="0"/>
                                            </p:txEl>
                                          </p:spTgt>
                                        </p:tgtEl>
                                      </p:cBhvr>
                                    </p:animEffect>
                                    <p:anim calcmode="lin" valueType="num">
                                      <p:cBhvr>
                                        <p:cTn id="8"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Scale>
                                      <p:cBhvr>
                                        <p:cTn id="14" dur="1000" decel="50000" fill="hold">
                                          <p:stCondLst>
                                            <p:cond delay="0"/>
                                          </p:stCondLst>
                                        </p:cTn>
                                        <p:tgtEl>
                                          <p:spTgt spid="11264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2643">
                                            <p:txEl>
                                              <p:pRg st="1" end="1"/>
                                            </p:txEl>
                                          </p:spTgt>
                                        </p:tgtEl>
                                        <p:attrNameLst>
                                          <p:attrName>ppt_x</p:attrName>
                                          <p:attrName>ppt_y</p:attrName>
                                        </p:attrNameLst>
                                      </p:cBhvr>
                                    </p:animMotion>
                                    <p:animEffect transition="in" filter="fade">
                                      <p:cBhvr>
                                        <p:cTn id="16" dur="1000"/>
                                        <p:tgtEl>
                                          <p:spTgt spid="1126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Effect transition="in" filter="fade">
                                      <p:cBhvr>
                                        <p:cTn id="21" dur="1000"/>
                                        <p:tgtEl>
                                          <p:spTgt spid="112643">
                                            <p:txEl>
                                              <p:pRg st="2" end="2"/>
                                            </p:txEl>
                                          </p:spTgt>
                                        </p:tgtEl>
                                      </p:cBhvr>
                                    </p:animEffect>
                                    <p:anim calcmode="lin" valueType="num">
                                      <p:cBhvr>
                                        <p:cTn id="22"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3667" name="Rectangle 3"/>
          <p:cNvSpPr>
            <a:spLocks noGrp="1" noChangeArrowheads="1"/>
          </p:cNvSpPr>
          <p:nvPr>
            <p:ph type="body" idx="1"/>
          </p:nvPr>
        </p:nvSpPr>
        <p:spPr/>
        <p:txBody>
          <a:bodyPr/>
          <a:lstStyle/>
          <a:p>
            <a:r>
              <a:rPr lang="en-US" altLang="en-US" u="sng"/>
              <a:t>Social Biases</a:t>
            </a:r>
          </a:p>
          <a:p>
            <a:r>
              <a:rPr lang="en-US" altLang="en-US"/>
              <a:t>Ethnicity</a:t>
            </a:r>
          </a:p>
          <a:p>
            <a:r>
              <a:rPr lang="en-US" altLang="en-US"/>
              <a:t>Family Upbringing</a:t>
            </a:r>
          </a:p>
          <a:p>
            <a:r>
              <a:rPr lang="en-US" altLang="en-US"/>
              <a:t>Religion</a:t>
            </a:r>
          </a:p>
        </p:txBody>
      </p:sp>
      <p:pic>
        <p:nvPicPr>
          <p:cNvPr id="113669" name="Picture 5" descr="ethn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352901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3671" name="Picture 7" descr="ANd9GcQ0kYLesE4BPWikO8TfY6Ioy1o4TeJRuwLL9o4kXJFAMKicO4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2076450" cy="2997200"/>
          </a:xfrm>
          <a:prstGeom prst="rect">
            <a:avLst/>
          </a:prstGeom>
          <a:noFill/>
          <a:extLst>
            <a:ext uri="{909E8E84-426E-40DD-AFC4-6F175D3DCCD1}">
              <a14:hiddenFill xmlns:a14="http://schemas.microsoft.com/office/drawing/2010/main">
                <a:solidFill>
                  <a:srgbClr val="FFFFFF"/>
                </a:solidFill>
              </a14:hiddenFill>
            </a:ext>
          </a:extLst>
        </p:spPr>
      </p:pic>
      <p:sp>
        <p:nvSpPr>
          <p:cNvPr id="113673" name="AutoShape 9" descr="2Q=="/>
          <p:cNvSpPr>
            <a:spLocks noChangeAspect="1" noChangeArrowheads="1"/>
          </p:cNvSpPr>
          <p:nvPr/>
        </p:nvSpPr>
        <p:spPr bwMode="auto">
          <a:xfrm>
            <a:off x="3509963" y="2352675"/>
            <a:ext cx="2124075" cy="21526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5" name="AutoShape 11" descr="2Q=="/>
          <p:cNvSpPr>
            <a:spLocks noChangeAspect="1" noChangeArrowheads="1"/>
          </p:cNvSpPr>
          <p:nvPr/>
        </p:nvSpPr>
        <p:spPr bwMode="auto">
          <a:xfrm>
            <a:off x="155575" y="46038"/>
            <a:ext cx="2124075" cy="21526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7" name="AutoShape 13"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79" name="AutoShape 15"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1" name="AutoShape 17" descr="2Q=="/>
          <p:cNvSpPr>
            <a:spLocks noChangeAspect="1" noChangeArrowheads="1"/>
          </p:cNvSpPr>
          <p:nvPr/>
        </p:nvSpPr>
        <p:spPr bwMode="auto">
          <a:xfrm>
            <a:off x="3519488" y="2343150"/>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3" name="AutoShape 19" descr="2Q=="/>
          <p:cNvSpPr>
            <a:spLocks noChangeAspect="1" noChangeArrowheads="1"/>
          </p:cNvSpPr>
          <p:nvPr/>
        </p:nvSpPr>
        <p:spPr bwMode="auto">
          <a:xfrm>
            <a:off x="3519488" y="2343150"/>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685" name="AutoShape 21" descr="2Q=="/>
          <p:cNvSpPr>
            <a:spLocks noChangeAspect="1" noChangeArrowheads="1"/>
          </p:cNvSpPr>
          <p:nvPr/>
        </p:nvSpPr>
        <p:spPr bwMode="auto">
          <a:xfrm>
            <a:off x="155575" y="46038"/>
            <a:ext cx="2105025" cy="21717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13687" name="Picture 23" descr="Reli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457575"/>
            <a:ext cx="3429000"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77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fade">
                                      <p:cBhvr>
                                        <p:cTn id="7" dur="1000"/>
                                        <p:tgtEl>
                                          <p:spTgt spid="113667">
                                            <p:txEl>
                                              <p:pRg st="0" end="0"/>
                                            </p:txEl>
                                          </p:spTgt>
                                        </p:tgtEl>
                                      </p:cBhvr>
                                    </p:animEffect>
                                    <p:anim calcmode="lin" valueType="num">
                                      <p:cBhvr>
                                        <p:cTn id="8" dur="10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36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Scale>
                                      <p:cBhvr>
                                        <p:cTn id="14" dur="1000" decel="50000" fill="hold">
                                          <p:stCondLst>
                                            <p:cond delay="0"/>
                                          </p:stCondLst>
                                        </p:cTn>
                                        <p:tgtEl>
                                          <p:spTgt spid="1136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3667">
                                            <p:txEl>
                                              <p:pRg st="1" end="1"/>
                                            </p:txEl>
                                          </p:spTgt>
                                        </p:tgtEl>
                                        <p:attrNameLst>
                                          <p:attrName>ppt_x</p:attrName>
                                          <p:attrName>ppt_y</p:attrName>
                                        </p:attrNameLst>
                                      </p:cBhvr>
                                    </p:animMotion>
                                    <p:animEffect transition="in" filter="fade">
                                      <p:cBhvr>
                                        <p:cTn id="16" dur="1000"/>
                                        <p:tgtEl>
                                          <p:spTgt spid="113667">
                                            <p:txEl>
                                              <p:pRg st="1" end="1"/>
                                            </p:txEl>
                                          </p:spTgt>
                                        </p:tgtEl>
                                      </p:cBhvr>
                                    </p:animEffect>
                                  </p:childTnLst>
                                </p:cTn>
                              </p:par>
                            </p:childTnLst>
                          </p:cTn>
                        </p:par>
                        <p:par>
                          <p:cTn id="17" fill="hold" nodeType="afterGroup">
                            <p:stCondLst>
                              <p:cond delay="1000"/>
                            </p:stCondLst>
                            <p:childTnLst>
                              <p:par>
                                <p:cTn id="18" presetID="15" presetClass="entr" presetSubtype="0" fill="hold" nodeType="afterEffect">
                                  <p:stCondLst>
                                    <p:cond delay="0"/>
                                  </p:stCondLst>
                                  <p:childTnLst>
                                    <p:set>
                                      <p:cBhvr>
                                        <p:cTn id="19" dur="1" fill="hold">
                                          <p:stCondLst>
                                            <p:cond delay="0"/>
                                          </p:stCondLst>
                                        </p:cTn>
                                        <p:tgtEl>
                                          <p:spTgt spid="113669"/>
                                        </p:tgtEl>
                                        <p:attrNameLst>
                                          <p:attrName>style.visibility</p:attrName>
                                        </p:attrNameLst>
                                      </p:cBhvr>
                                      <p:to>
                                        <p:strVal val="visible"/>
                                      </p:to>
                                    </p:set>
                                    <p:anim calcmode="lin" valueType="num">
                                      <p:cBhvr>
                                        <p:cTn id="20" dur="1000" fill="hold"/>
                                        <p:tgtEl>
                                          <p:spTgt spid="113669"/>
                                        </p:tgtEl>
                                        <p:attrNameLst>
                                          <p:attrName>ppt_w</p:attrName>
                                        </p:attrNameLst>
                                      </p:cBhvr>
                                      <p:tavLst>
                                        <p:tav tm="0">
                                          <p:val>
                                            <p:fltVal val="0"/>
                                          </p:val>
                                        </p:tav>
                                        <p:tav tm="100000">
                                          <p:val>
                                            <p:strVal val="#ppt_w"/>
                                          </p:val>
                                        </p:tav>
                                      </p:tavLst>
                                    </p:anim>
                                    <p:anim calcmode="lin" valueType="num">
                                      <p:cBhvr>
                                        <p:cTn id="21" dur="1000" fill="hold"/>
                                        <p:tgtEl>
                                          <p:spTgt spid="113669"/>
                                        </p:tgtEl>
                                        <p:attrNameLst>
                                          <p:attrName>ppt_h</p:attrName>
                                        </p:attrNameLst>
                                      </p:cBhvr>
                                      <p:tavLst>
                                        <p:tav tm="0">
                                          <p:val>
                                            <p:fltVal val="0"/>
                                          </p:val>
                                        </p:tav>
                                        <p:tav tm="100000">
                                          <p:val>
                                            <p:strVal val="#ppt_h"/>
                                          </p:val>
                                        </p:tav>
                                      </p:tavLst>
                                    </p:anim>
                                    <p:anim calcmode="lin" valueType="num">
                                      <p:cBhvr>
                                        <p:cTn id="22" dur="1000" fill="hold"/>
                                        <p:tgtEl>
                                          <p:spTgt spid="11366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36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13667">
                                            <p:txEl>
                                              <p:pRg st="2" end="2"/>
                                            </p:txEl>
                                          </p:spTgt>
                                        </p:tgtEl>
                                        <p:attrNameLst>
                                          <p:attrName>style.visibility</p:attrName>
                                        </p:attrNameLst>
                                      </p:cBhvr>
                                      <p:to>
                                        <p:strVal val="visible"/>
                                      </p:to>
                                    </p:set>
                                    <p:animScale>
                                      <p:cBhvr>
                                        <p:cTn id="28" dur="1000" decel="50000" fill="hold">
                                          <p:stCondLst>
                                            <p:cond delay="0"/>
                                          </p:stCondLst>
                                        </p:cTn>
                                        <p:tgtEl>
                                          <p:spTgt spid="1136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3667">
                                            <p:txEl>
                                              <p:pRg st="2" end="2"/>
                                            </p:txEl>
                                          </p:spTgt>
                                        </p:tgtEl>
                                        <p:attrNameLst>
                                          <p:attrName>ppt_x</p:attrName>
                                          <p:attrName>ppt_y</p:attrName>
                                        </p:attrNameLst>
                                      </p:cBhvr>
                                    </p:animMotion>
                                    <p:animEffect transition="in" filter="fade">
                                      <p:cBhvr>
                                        <p:cTn id="30" dur="1000"/>
                                        <p:tgtEl>
                                          <p:spTgt spid="113667">
                                            <p:txEl>
                                              <p:pRg st="2" end="2"/>
                                            </p:txEl>
                                          </p:spTgt>
                                        </p:tgtEl>
                                      </p:cBhvr>
                                    </p:animEffect>
                                  </p:childTnLst>
                                </p:cTn>
                              </p:par>
                            </p:childTnLst>
                          </p:cTn>
                        </p:par>
                        <p:par>
                          <p:cTn id="31" fill="hold" nodeType="afterGroup">
                            <p:stCondLst>
                              <p:cond delay="1000"/>
                            </p:stCondLst>
                            <p:childTnLst>
                              <p:par>
                                <p:cTn id="32" presetID="42" presetClass="entr" presetSubtype="0" fill="hold" nodeType="afterEffect">
                                  <p:stCondLst>
                                    <p:cond delay="0"/>
                                  </p:stCondLst>
                                  <p:childTnLst>
                                    <p:set>
                                      <p:cBhvr>
                                        <p:cTn id="33" dur="1" fill="hold">
                                          <p:stCondLst>
                                            <p:cond delay="0"/>
                                          </p:stCondLst>
                                        </p:cTn>
                                        <p:tgtEl>
                                          <p:spTgt spid="113671"/>
                                        </p:tgtEl>
                                        <p:attrNameLst>
                                          <p:attrName>style.visibility</p:attrName>
                                        </p:attrNameLst>
                                      </p:cBhvr>
                                      <p:to>
                                        <p:strVal val="visible"/>
                                      </p:to>
                                    </p:set>
                                    <p:animEffect transition="in" filter="fade">
                                      <p:cBhvr>
                                        <p:cTn id="34" dur="1000"/>
                                        <p:tgtEl>
                                          <p:spTgt spid="113671"/>
                                        </p:tgtEl>
                                      </p:cBhvr>
                                    </p:animEffect>
                                    <p:anim calcmode="lin" valueType="num">
                                      <p:cBhvr>
                                        <p:cTn id="35" dur="1000" fill="hold"/>
                                        <p:tgtEl>
                                          <p:spTgt spid="113671"/>
                                        </p:tgtEl>
                                        <p:attrNameLst>
                                          <p:attrName>ppt_x</p:attrName>
                                        </p:attrNameLst>
                                      </p:cBhvr>
                                      <p:tavLst>
                                        <p:tav tm="0">
                                          <p:val>
                                            <p:strVal val="#ppt_x"/>
                                          </p:val>
                                        </p:tav>
                                        <p:tav tm="100000">
                                          <p:val>
                                            <p:strVal val="#ppt_x"/>
                                          </p:val>
                                        </p:tav>
                                      </p:tavLst>
                                    </p:anim>
                                    <p:anim calcmode="lin" valueType="num">
                                      <p:cBhvr>
                                        <p:cTn id="36" dur="1000" fill="hold"/>
                                        <p:tgtEl>
                                          <p:spTgt spid="113671"/>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nodeType="clickEffect">
                                  <p:stCondLst>
                                    <p:cond delay="0"/>
                                  </p:stCondLst>
                                  <p:childTnLst>
                                    <p:set>
                                      <p:cBhvr>
                                        <p:cTn id="40" dur="1" fill="hold">
                                          <p:stCondLst>
                                            <p:cond delay="0"/>
                                          </p:stCondLst>
                                        </p:cTn>
                                        <p:tgtEl>
                                          <p:spTgt spid="113667">
                                            <p:txEl>
                                              <p:pRg st="3" end="3"/>
                                            </p:txEl>
                                          </p:spTgt>
                                        </p:tgtEl>
                                        <p:attrNameLst>
                                          <p:attrName>style.visibility</p:attrName>
                                        </p:attrNameLst>
                                      </p:cBhvr>
                                      <p:to>
                                        <p:strVal val="visible"/>
                                      </p:to>
                                    </p:set>
                                    <p:animEffect transition="in" filter="fade">
                                      <p:cBhvr>
                                        <p:cTn id="41" dur="1000"/>
                                        <p:tgtEl>
                                          <p:spTgt spid="113667">
                                            <p:txEl>
                                              <p:pRg st="3" end="3"/>
                                            </p:txEl>
                                          </p:spTgt>
                                        </p:tgtEl>
                                      </p:cBhvr>
                                    </p:animEffect>
                                    <p:anim calcmode="lin" valueType="num">
                                      <p:cBhvr>
                                        <p:cTn id="42" dur="10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13667">
                                            <p:txEl>
                                              <p:pRg st="3" end="3"/>
                                            </p:txEl>
                                          </p:spTgt>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1000"/>
                            </p:stCondLst>
                            <p:childTnLst>
                              <p:par>
                                <p:cTn id="45" presetID="42" presetClass="entr" presetSubtype="0" fill="hold" nodeType="afterEffect">
                                  <p:stCondLst>
                                    <p:cond delay="0"/>
                                  </p:stCondLst>
                                  <p:childTnLst>
                                    <p:set>
                                      <p:cBhvr>
                                        <p:cTn id="46" dur="1" fill="hold">
                                          <p:stCondLst>
                                            <p:cond delay="0"/>
                                          </p:stCondLst>
                                        </p:cTn>
                                        <p:tgtEl>
                                          <p:spTgt spid="113687"/>
                                        </p:tgtEl>
                                        <p:attrNameLst>
                                          <p:attrName>style.visibility</p:attrName>
                                        </p:attrNameLst>
                                      </p:cBhvr>
                                      <p:to>
                                        <p:strVal val="visible"/>
                                      </p:to>
                                    </p:set>
                                    <p:animEffect transition="in" filter="fade">
                                      <p:cBhvr>
                                        <p:cTn id="47" dur="1000"/>
                                        <p:tgtEl>
                                          <p:spTgt spid="113687"/>
                                        </p:tgtEl>
                                      </p:cBhvr>
                                    </p:animEffect>
                                    <p:anim calcmode="lin" valueType="num">
                                      <p:cBhvr>
                                        <p:cTn id="48" dur="1000" fill="hold"/>
                                        <p:tgtEl>
                                          <p:spTgt spid="113687"/>
                                        </p:tgtEl>
                                        <p:attrNameLst>
                                          <p:attrName>ppt_x</p:attrName>
                                        </p:attrNameLst>
                                      </p:cBhvr>
                                      <p:tavLst>
                                        <p:tav tm="0">
                                          <p:val>
                                            <p:strVal val="#ppt_x"/>
                                          </p:val>
                                        </p:tav>
                                        <p:tav tm="100000">
                                          <p:val>
                                            <p:strVal val="#ppt_x"/>
                                          </p:val>
                                        </p:tav>
                                      </p:tavLst>
                                    </p:anim>
                                    <p:anim calcmode="lin" valueType="num">
                                      <p:cBhvr>
                                        <p:cTn id="49" dur="1000" fill="hold"/>
                                        <p:tgtEl>
                                          <p:spTgt spid="1136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The ABC’s of Critical Thinking</a:t>
            </a:r>
          </a:p>
        </p:txBody>
      </p:sp>
      <p:sp>
        <p:nvSpPr>
          <p:cNvPr id="93187" name="Rectangle 3"/>
          <p:cNvSpPr>
            <a:spLocks noGrp="1" noChangeArrowheads="1"/>
          </p:cNvSpPr>
          <p:nvPr>
            <p:ph type="body" idx="1"/>
          </p:nvPr>
        </p:nvSpPr>
        <p:spPr>
          <a:xfrm>
            <a:off x="457200" y="1295400"/>
            <a:ext cx="8229600" cy="5791200"/>
          </a:xfrm>
        </p:spPr>
        <p:txBody>
          <a:bodyPr/>
          <a:lstStyle/>
          <a:p>
            <a:r>
              <a:rPr lang="en-US" altLang="en-US" dirty="0"/>
              <a:t>What is Critical Thinking?</a:t>
            </a:r>
          </a:p>
          <a:p>
            <a:r>
              <a:rPr lang="en-US" altLang="en-US" dirty="0"/>
              <a:t>Careful reflection on how and why you believe what you do</a:t>
            </a:r>
            <a:r>
              <a:rPr lang="en-US" altLang="en-US" dirty="0" smtClean="0"/>
              <a:t>?</a:t>
            </a:r>
          </a:p>
          <a:p>
            <a:r>
              <a:rPr lang="en-US" altLang="en-US" dirty="0" smtClean="0"/>
              <a:t>How is Critical Thinking done?</a:t>
            </a:r>
          </a:p>
          <a:p>
            <a:r>
              <a:rPr lang="en-US" altLang="en-US" dirty="0" smtClean="0"/>
              <a:t>By analyzing information according to a specific skill set</a:t>
            </a:r>
            <a:endParaRPr lang="en-US" altLang="en-US" dirty="0"/>
          </a:p>
          <a:p>
            <a:r>
              <a:rPr lang="en-US" altLang="en-US" dirty="0"/>
              <a:t>Why is Critical Thinking important?</a:t>
            </a:r>
          </a:p>
          <a:p>
            <a:r>
              <a:rPr lang="en-US" altLang="en-US" dirty="0"/>
              <a:t>Because what you think often influences how you behave which affects others whose beliefs and actions affect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Scale>
                                      <p:cBhvr>
                                        <p:cTn id="7" dur="1000" decel="50000" fill="hold">
                                          <p:stCondLst>
                                            <p:cond delay="0"/>
                                          </p:stCondLst>
                                        </p:cTn>
                                        <p:tgtEl>
                                          <p:spTgt spid="931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3187">
                                            <p:txEl>
                                              <p:pRg st="0" end="0"/>
                                            </p:txEl>
                                          </p:spTgt>
                                        </p:tgtEl>
                                        <p:attrNameLst>
                                          <p:attrName>ppt_x</p:attrName>
                                          <p:attrName>ppt_y</p:attrName>
                                        </p:attrNameLst>
                                      </p:cBhvr>
                                    </p:animMotion>
                                    <p:animEffect transition="in" filter="fade">
                                      <p:cBhvr>
                                        <p:cTn id="9" dur="1000"/>
                                        <p:tgtEl>
                                          <p:spTgt spid="931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Effect transition="in" filter="fade">
                                      <p:cBhvr>
                                        <p:cTn id="14" dur="1000"/>
                                        <p:tgtEl>
                                          <p:spTgt spid="93187">
                                            <p:txEl>
                                              <p:pRg st="1" end="1"/>
                                            </p:txEl>
                                          </p:spTgt>
                                        </p:tgtEl>
                                      </p:cBhvr>
                                    </p:animEffect>
                                    <p:anim calcmode="lin" valueType="num">
                                      <p:cBhvr>
                                        <p:cTn id="15" dur="10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31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Effect transition="in" filter="fade">
                                      <p:cBhvr>
                                        <p:cTn id="21" dur="1000"/>
                                        <p:tgtEl>
                                          <p:spTgt spid="93187">
                                            <p:txEl>
                                              <p:pRg st="2" end="2"/>
                                            </p:txEl>
                                          </p:spTgt>
                                        </p:tgtEl>
                                      </p:cBhvr>
                                    </p:animEffect>
                                    <p:anim calcmode="lin" valueType="num">
                                      <p:cBhvr>
                                        <p:cTn id="22" dur="10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31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Effect transition="in" filter="fade">
                                      <p:cBhvr>
                                        <p:cTn id="28" dur="1000"/>
                                        <p:tgtEl>
                                          <p:spTgt spid="93187">
                                            <p:txEl>
                                              <p:pRg st="3" end="3"/>
                                            </p:txEl>
                                          </p:spTgt>
                                        </p:tgtEl>
                                      </p:cBhvr>
                                    </p:animEffect>
                                    <p:anim calcmode="lin" valueType="num">
                                      <p:cBhvr>
                                        <p:cTn id="29" dur="10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31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Scale>
                                      <p:cBhvr>
                                        <p:cTn id="35" dur="1000" decel="50000" fill="hold">
                                          <p:stCondLst>
                                            <p:cond delay="0"/>
                                          </p:stCondLst>
                                        </p:cTn>
                                        <p:tgtEl>
                                          <p:spTgt spid="9318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3187">
                                            <p:txEl>
                                              <p:pRg st="4" end="4"/>
                                            </p:txEl>
                                          </p:spTgt>
                                        </p:tgtEl>
                                        <p:attrNameLst>
                                          <p:attrName>ppt_x</p:attrName>
                                          <p:attrName>ppt_y</p:attrName>
                                        </p:attrNameLst>
                                      </p:cBhvr>
                                    </p:animMotion>
                                    <p:animEffect transition="in" filter="fade">
                                      <p:cBhvr>
                                        <p:cTn id="37" dur="1000"/>
                                        <p:tgtEl>
                                          <p:spTgt spid="931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7" presetClass="entr" presetSubtype="0" fill="hold"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Effect transition="in" filter="fade">
                                      <p:cBhvr>
                                        <p:cTn id="42" dur="1000"/>
                                        <p:tgtEl>
                                          <p:spTgt spid="93187">
                                            <p:txEl>
                                              <p:pRg st="5" end="5"/>
                                            </p:txEl>
                                          </p:spTgt>
                                        </p:tgtEl>
                                      </p:cBhvr>
                                    </p:animEffect>
                                    <p:anim calcmode="lin" valueType="num">
                                      <p:cBhvr>
                                        <p:cTn id="43" dur="10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31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14691" name="Rectangle 3"/>
          <p:cNvSpPr>
            <a:spLocks noGrp="1" noChangeArrowheads="1"/>
          </p:cNvSpPr>
          <p:nvPr>
            <p:ph type="body" idx="1"/>
          </p:nvPr>
        </p:nvSpPr>
        <p:spPr/>
        <p:txBody>
          <a:bodyPr/>
          <a:lstStyle/>
          <a:p>
            <a:r>
              <a:rPr lang="en-US" altLang="en-US"/>
              <a:t>Geographic Location</a:t>
            </a:r>
          </a:p>
          <a:p>
            <a:r>
              <a:rPr lang="en-US" altLang="en-US"/>
              <a:t>Education</a:t>
            </a:r>
          </a:p>
          <a:p>
            <a:r>
              <a:rPr lang="en-US" altLang="en-US"/>
              <a:t>Friends</a:t>
            </a:r>
          </a:p>
          <a:p>
            <a:r>
              <a:rPr lang="en-US" altLang="en-US"/>
              <a:t>Media</a:t>
            </a:r>
          </a:p>
        </p:txBody>
      </p:sp>
      <p:pic>
        <p:nvPicPr>
          <p:cNvPr id="114693" name="Picture 5" descr="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2205038"/>
            <a:ext cx="3095625" cy="2266950"/>
          </a:xfrm>
          <a:prstGeom prst="rect">
            <a:avLst/>
          </a:prstGeom>
          <a:noFill/>
          <a:extLst>
            <a:ext uri="{909E8E84-426E-40DD-AFC4-6F175D3DCCD1}">
              <a14:hiddenFill xmlns:a14="http://schemas.microsoft.com/office/drawing/2010/main">
                <a:solidFill>
                  <a:srgbClr val="FFFFFF"/>
                </a:solidFill>
              </a14:hiddenFill>
            </a:ext>
          </a:extLst>
        </p:spPr>
      </p:pic>
      <p:pic>
        <p:nvPicPr>
          <p:cNvPr id="114695" name="Picture 7" descr="best_friends%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192588"/>
            <a:ext cx="4343400" cy="2665412"/>
          </a:xfrm>
          <a:prstGeom prst="rect">
            <a:avLst/>
          </a:prstGeom>
          <a:noFill/>
          <a:extLst>
            <a:ext uri="{909E8E84-426E-40DD-AFC4-6F175D3DCCD1}">
              <a14:hiddenFill xmlns:a14="http://schemas.microsoft.com/office/drawing/2010/main">
                <a:solidFill>
                  <a:srgbClr val="FFFFFF"/>
                </a:solidFill>
              </a14:hiddenFill>
            </a:ext>
          </a:extLst>
        </p:spPr>
      </p:pic>
      <p:pic>
        <p:nvPicPr>
          <p:cNvPr id="114697" name="Picture 9" descr="ANd9GcSL2Hwh5Dbfsucf-QGDORIIxFbl2mo6NY11XF_D5ywOUs7wnBi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8150"/>
            <a:ext cx="37084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14699" name="Picture 11" descr="Themes-of-World-Geograph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75" y="1700213"/>
            <a:ext cx="3159125" cy="251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05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500" fill="hold"/>
                                        <p:tgtEl>
                                          <p:spTgt spid="1146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46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46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46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4691">
                                            <p:txEl>
                                              <p:pRg st="0" end="0"/>
                                            </p:txEl>
                                          </p:spTgt>
                                        </p:tgtEl>
                                      </p:cBhvr>
                                    </p:animEffect>
                                  </p:childTnLst>
                                </p:cTn>
                              </p:par>
                            </p:childTnLst>
                          </p:cTn>
                        </p:par>
                        <p:par>
                          <p:cTn id="12" fill="hold" nodeType="afterGroup">
                            <p:stCondLst>
                              <p:cond delay="1350"/>
                            </p:stCondLst>
                            <p:childTnLst>
                              <p:par>
                                <p:cTn id="13" presetID="15" presetClass="entr" presetSubtype="0" fill="hold" nodeType="afterEffect">
                                  <p:stCondLst>
                                    <p:cond delay="0"/>
                                  </p:stCondLst>
                                  <p:childTnLst>
                                    <p:set>
                                      <p:cBhvr>
                                        <p:cTn id="14" dur="1" fill="hold">
                                          <p:stCondLst>
                                            <p:cond delay="0"/>
                                          </p:stCondLst>
                                        </p:cTn>
                                        <p:tgtEl>
                                          <p:spTgt spid="114699"/>
                                        </p:tgtEl>
                                        <p:attrNameLst>
                                          <p:attrName>style.visibility</p:attrName>
                                        </p:attrNameLst>
                                      </p:cBhvr>
                                      <p:to>
                                        <p:strVal val="visible"/>
                                      </p:to>
                                    </p:set>
                                    <p:anim calcmode="lin" valueType="num">
                                      <p:cBhvr>
                                        <p:cTn id="15" dur="1000" fill="hold"/>
                                        <p:tgtEl>
                                          <p:spTgt spid="114699"/>
                                        </p:tgtEl>
                                        <p:attrNameLst>
                                          <p:attrName>ppt_w</p:attrName>
                                        </p:attrNameLst>
                                      </p:cBhvr>
                                      <p:tavLst>
                                        <p:tav tm="0">
                                          <p:val>
                                            <p:fltVal val="0"/>
                                          </p:val>
                                        </p:tav>
                                        <p:tav tm="100000">
                                          <p:val>
                                            <p:strVal val="#ppt_w"/>
                                          </p:val>
                                        </p:tav>
                                      </p:tavLst>
                                    </p:anim>
                                    <p:anim calcmode="lin" valueType="num">
                                      <p:cBhvr>
                                        <p:cTn id="16" dur="1000" fill="hold"/>
                                        <p:tgtEl>
                                          <p:spTgt spid="114699"/>
                                        </p:tgtEl>
                                        <p:attrNameLst>
                                          <p:attrName>ppt_h</p:attrName>
                                        </p:attrNameLst>
                                      </p:cBhvr>
                                      <p:tavLst>
                                        <p:tav tm="0">
                                          <p:val>
                                            <p:fltVal val="0"/>
                                          </p:val>
                                        </p:tav>
                                        <p:tav tm="100000">
                                          <p:val>
                                            <p:strVal val="#ppt_h"/>
                                          </p:val>
                                        </p:tav>
                                      </p:tavLst>
                                    </p:anim>
                                    <p:anim calcmode="lin" valueType="num">
                                      <p:cBhvr>
                                        <p:cTn id="17" dur="1000" fill="hold"/>
                                        <p:tgtEl>
                                          <p:spTgt spid="11469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46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14691">
                                            <p:txEl>
                                              <p:pRg st="1" end="1"/>
                                            </p:txEl>
                                          </p:spTgt>
                                        </p:tgtEl>
                                        <p:attrNameLst>
                                          <p:attrName>style.visibility</p:attrName>
                                        </p:attrNameLst>
                                      </p:cBhvr>
                                      <p:to>
                                        <p:strVal val="visible"/>
                                      </p:to>
                                    </p:set>
                                    <p:anim calcmode="lin" valueType="num">
                                      <p:cBhvr additive="base">
                                        <p:cTn id="2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00"/>
                            </p:stCondLst>
                            <p:childTnLst>
                              <p:par>
                                <p:cTn id="26" presetID="30" presetClass="entr" presetSubtype="0" fill="hold" nodeType="afterEffect">
                                  <p:stCondLst>
                                    <p:cond delay="0"/>
                                  </p:stCondLst>
                                  <p:childTnLst>
                                    <p:set>
                                      <p:cBhvr>
                                        <p:cTn id="27" dur="1" fill="hold">
                                          <p:stCondLst>
                                            <p:cond delay="0"/>
                                          </p:stCondLst>
                                        </p:cTn>
                                        <p:tgtEl>
                                          <p:spTgt spid="114693"/>
                                        </p:tgtEl>
                                        <p:attrNameLst>
                                          <p:attrName>style.visibility</p:attrName>
                                        </p:attrNameLst>
                                      </p:cBhvr>
                                      <p:to>
                                        <p:strVal val="visible"/>
                                      </p:to>
                                    </p:set>
                                    <p:animEffect transition="in" filter="fade">
                                      <p:cBhvr>
                                        <p:cTn id="28" dur="800" decel="100000"/>
                                        <p:tgtEl>
                                          <p:spTgt spid="114693"/>
                                        </p:tgtEl>
                                      </p:cBhvr>
                                    </p:animEffect>
                                    <p:anim calcmode="lin" valueType="num">
                                      <p:cBhvr>
                                        <p:cTn id="29" dur="800" decel="100000" fill="hold"/>
                                        <p:tgtEl>
                                          <p:spTgt spid="114693"/>
                                        </p:tgtEl>
                                        <p:attrNameLst>
                                          <p:attrName>style.rotation</p:attrName>
                                        </p:attrNameLst>
                                      </p:cBhvr>
                                      <p:tavLst>
                                        <p:tav tm="0">
                                          <p:val>
                                            <p:fltVal val="-90"/>
                                          </p:val>
                                        </p:tav>
                                        <p:tav tm="100000">
                                          <p:val>
                                            <p:fltVal val="0"/>
                                          </p:val>
                                        </p:tav>
                                      </p:tavLst>
                                    </p:anim>
                                    <p:anim calcmode="lin" valueType="num">
                                      <p:cBhvr>
                                        <p:cTn id="30" dur="800" decel="100000" fill="hold"/>
                                        <p:tgtEl>
                                          <p:spTgt spid="114693"/>
                                        </p:tgtEl>
                                        <p:attrNameLst>
                                          <p:attrName>ppt_x</p:attrName>
                                        </p:attrNameLst>
                                      </p:cBhvr>
                                      <p:tavLst>
                                        <p:tav tm="0">
                                          <p:val>
                                            <p:strVal val="#ppt_x+0.4"/>
                                          </p:val>
                                        </p:tav>
                                        <p:tav tm="100000">
                                          <p:val>
                                            <p:strVal val="#ppt_x-0.05"/>
                                          </p:val>
                                        </p:tav>
                                      </p:tavLst>
                                    </p:anim>
                                    <p:anim calcmode="lin" valueType="num">
                                      <p:cBhvr>
                                        <p:cTn id="31" dur="800" decel="100000" fill="hold"/>
                                        <p:tgtEl>
                                          <p:spTgt spid="11469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1469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14693"/>
                                        </p:tgtEl>
                                        <p:attrNameLst>
                                          <p:attrName>ppt_y</p:attrName>
                                        </p:attrNameLst>
                                      </p:cBhvr>
                                      <p:tavLst>
                                        <p:tav tm="0">
                                          <p:val>
                                            <p:strVal val="#ppt_y+0.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2" presetClass="entr" presetSubtype="0" fill="hold" nodeType="clickEffect">
                                  <p:stCondLst>
                                    <p:cond delay="0"/>
                                  </p:stCondLst>
                                  <p:childTnLst>
                                    <p:set>
                                      <p:cBhvr>
                                        <p:cTn id="37" dur="1" fill="hold">
                                          <p:stCondLst>
                                            <p:cond delay="0"/>
                                          </p:stCondLst>
                                        </p:cTn>
                                        <p:tgtEl>
                                          <p:spTgt spid="114691">
                                            <p:txEl>
                                              <p:pRg st="2" end="2"/>
                                            </p:txEl>
                                          </p:spTgt>
                                        </p:tgtEl>
                                        <p:attrNameLst>
                                          <p:attrName>style.visibility</p:attrName>
                                        </p:attrNameLst>
                                      </p:cBhvr>
                                      <p:to>
                                        <p:strVal val="visible"/>
                                      </p:to>
                                    </p:set>
                                    <p:animScale>
                                      <p:cBhvr>
                                        <p:cTn id="38" dur="1000" decel="50000" fill="hold">
                                          <p:stCondLst>
                                            <p:cond delay="0"/>
                                          </p:stCondLst>
                                        </p:cTn>
                                        <p:tgtEl>
                                          <p:spTgt spid="11469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14691">
                                            <p:txEl>
                                              <p:pRg st="2" end="2"/>
                                            </p:txEl>
                                          </p:spTgt>
                                        </p:tgtEl>
                                        <p:attrNameLst>
                                          <p:attrName>ppt_x</p:attrName>
                                          <p:attrName>ppt_y</p:attrName>
                                        </p:attrNameLst>
                                      </p:cBhvr>
                                    </p:animMotion>
                                    <p:animEffect transition="in" filter="fade">
                                      <p:cBhvr>
                                        <p:cTn id="40" dur="1000"/>
                                        <p:tgtEl>
                                          <p:spTgt spid="114691">
                                            <p:txEl>
                                              <p:pRg st="2" end="2"/>
                                            </p:txEl>
                                          </p:spTgt>
                                        </p:tgtEl>
                                      </p:cBhvr>
                                    </p:animEffect>
                                  </p:childTnLst>
                                </p:cTn>
                              </p:par>
                            </p:childTnLst>
                          </p:cTn>
                        </p:par>
                        <p:par>
                          <p:cTn id="41" fill="hold" nodeType="afterGroup">
                            <p:stCondLst>
                              <p:cond delay="1000"/>
                            </p:stCondLst>
                            <p:childTnLst>
                              <p:par>
                                <p:cTn id="42" presetID="15" presetClass="entr" presetSubtype="0" fill="hold" nodeType="afterEffect">
                                  <p:stCondLst>
                                    <p:cond delay="0"/>
                                  </p:stCondLst>
                                  <p:childTnLst>
                                    <p:set>
                                      <p:cBhvr>
                                        <p:cTn id="43" dur="1" fill="hold">
                                          <p:stCondLst>
                                            <p:cond delay="0"/>
                                          </p:stCondLst>
                                        </p:cTn>
                                        <p:tgtEl>
                                          <p:spTgt spid="114695"/>
                                        </p:tgtEl>
                                        <p:attrNameLst>
                                          <p:attrName>style.visibility</p:attrName>
                                        </p:attrNameLst>
                                      </p:cBhvr>
                                      <p:to>
                                        <p:strVal val="visible"/>
                                      </p:to>
                                    </p:set>
                                    <p:anim calcmode="lin" valueType="num">
                                      <p:cBhvr>
                                        <p:cTn id="44" dur="1000" fill="hold"/>
                                        <p:tgtEl>
                                          <p:spTgt spid="114695"/>
                                        </p:tgtEl>
                                        <p:attrNameLst>
                                          <p:attrName>ppt_w</p:attrName>
                                        </p:attrNameLst>
                                      </p:cBhvr>
                                      <p:tavLst>
                                        <p:tav tm="0">
                                          <p:val>
                                            <p:fltVal val="0"/>
                                          </p:val>
                                        </p:tav>
                                        <p:tav tm="100000">
                                          <p:val>
                                            <p:strVal val="#ppt_w"/>
                                          </p:val>
                                        </p:tav>
                                      </p:tavLst>
                                    </p:anim>
                                    <p:anim calcmode="lin" valueType="num">
                                      <p:cBhvr>
                                        <p:cTn id="45" dur="1000" fill="hold"/>
                                        <p:tgtEl>
                                          <p:spTgt spid="114695"/>
                                        </p:tgtEl>
                                        <p:attrNameLst>
                                          <p:attrName>ppt_h</p:attrName>
                                        </p:attrNameLst>
                                      </p:cBhvr>
                                      <p:tavLst>
                                        <p:tav tm="0">
                                          <p:val>
                                            <p:fltVal val="0"/>
                                          </p:val>
                                        </p:tav>
                                        <p:tav tm="100000">
                                          <p:val>
                                            <p:strVal val="#ppt_h"/>
                                          </p:val>
                                        </p:tav>
                                      </p:tavLst>
                                    </p:anim>
                                    <p:anim calcmode="lin" valueType="num">
                                      <p:cBhvr>
                                        <p:cTn id="46" dur="1000" fill="hold"/>
                                        <p:tgtEl>
                                          <p:spTgt spid="114695"/>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46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52" presetClass="entr" presetSubtype="0" fill="hold" nodeType="clickEffect">
                                  <p:stCondLst>
                                    <p:cond delay="0"/>
                                  </p:stCondLst>
                                  <p:childTnLst>
                                    <p:set>
                                      <p:cBhvr>
                                        <p:cTn id="51" dur="1" fill="hold">
                                          <p:stCondLst>
                                            <p:cond delay="0"/>
                                          </p:stCondLst>
                                        </p:cTn>
                                        <p:tgtEl>
                                          <p:spTgt spid="114691">
                                            <p:txEl>
                                              <p:pRg st="3" end="3"/>
                                            </p:txEl>
                                          </p:spTgt>
                                        </p:tgtEl>
                                        <p:attrNameLst>
                                          <p:attrName>style.visibility</p:attrName>
                                        </p:attrNameLst>
                                      </p:cBhvr>
                                      <p:to>
                                        <p:strVal val="visible"/>
                                      </p:to>
                                    </p:set>
                                    <p:animScale>
                                      <p:cBhvr>
                                        <p:cTn id="52" dur="1000" decel="50000" fill="hold">
                                          <p:stCondLst>
                                            <p:cond delay="0"/>
                                          </p:stCondLst>
                                        </p:cTn>
                                        <p:tgtEl>
                                          <p:spTgt spid="1146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4691">
                                            <p:txEl>
                                              <p:pRg st="3" end="3"/>
                                            </p:txEl>
                                          </p:spTgt>
                                        </p:tgtEl>
                                        <p:attrNameLst>
                                          <p:attrName>ppt_x</p:attrName>
                                          <p:attrName>ppt_y</p:attrName>
                                        </p:attrNameLst>
                                      </p:cBhvr>
                                    </p:animMotion>
                                    <p:animEffect transition="in" filter="fade">
                                      <p:cBhvr>
                                        <p:cTn id="54" dur="1000"/>
                                        <p:tgtEl>
                                          <p:spTgt spid="114691">
                                            <p:txEl>
                                              <p:pRg st="3" end="3"/>
                                            </p:txEl>
                                          </p:spTgt>
                                        </p:tgtEl>
                                      </p:cBhvr>
                                    </p:animEffect>
                                  </p:childTnLst>
                                </p:cTn>
                              </p:par>
                            </p:childTnLst>
                          </p:cTn>
                        </p:par>
                        <p:par>
                          <p:cTn id="55" fill="hold" nodeType="afterGroup">
                            <p:stCondLst>
                              <p:cond delay="1000"/>
                            </p:stCondLst>
                            <p:childTnLst>
                              <p:par>
                                <p:cTn id="56" presetID="42" presetClass="entr" presetSubtype="0" fill="hold" nodeType="afterEffect">
                                  <p:stCondLst>
                                    <p:cond delay="0"/>
                                  </p:stCondLst>
                                  <p:childTnLst>
                                    <p:set>
                                      <p:cBhvr>
                                        <p:cTn id="57" dur="1" fill="hold">
                                          <p:stCondLst>
                                            <p:cond delay="0"/>
                                          </p:stCondLst>
                                        </p:cTn>
                                        <p:tgtEl>
                                          <p:spTgt spid="114697"/>
                                        </p:tgtEl>
                                        <p:attrNameLst>
                                          <p:attrName>style.visibility</p:attrName>
                                        </p:attrNameLst>
                                      </p:cBhvr>
                                      <p:to>
                                        <p:strVal val="visible"/>
                                      </p:to>
                                    </p:set>
                                    <p:animEffect transition="in" filter="fade">
                                      <p:cBhvr>
                                        <p:cTn id="58" dur="1000"/>
                                        <p:tgtEl>
                                          <p:spTgt spid="114697"/>
                                        </p:tgtEl>
                                      </p:cBhvr>
                                    </p:animEffect>
                                    <p:anim calcmode="lin" valueType="num">
                                      <p:cBhvr>
                                        <p:cTn id="59" dur="1000" fill="hold"/>
                                        <p:tgtEl>
                                          <p:spTgt spid="114697"/>
                                        </p:tgtEl>
                                        <p:attrNameLst>
                                          <p:attrName>ppt_x</p:attrName>
                                        </p:attrNameLst>
                                      </p:cBhvr>
                                      <p:tavLst>
                                        <p:tav tm="0">
                                          <p:val>
                                            <p:strVal val="#ppt_x"/>
                                          </p:val>
                                        </p:tav>
                                        <p:tav tm="100000">
                                          <p:val>
                                            <p:strVal val="#ppt_x"/>
                                          </p:val>
                                        </p:tav>
                                      </p:tavLst>
                                    </p:anim>
                                    <p:anim calcmode="lin" valueType="num">
                                      <p:cBhvr>
                                        <p:cTn id="60" dur="1000" fill="hold"/>
                                        <p:tgtEl>
                                          <p:spTgt spid="1146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altLang="en-US" sz="3600"/>
              <a:t>The ABC’s of Critical Thinking</a:t>
            </a:r>
          </a:p>
        </p:txBody>
      </p:sp>
      <p:sp>
        <p:nvSpPr>
          <p:cNvPr id="25603" name="Rectangle 3"/>
          <p:cNvSpPr>
            <a:spLocks noGrp="1" noChangeArrowheads="1"/>
          </p:cNvSpPr>
          <p:nvPr>
            <p:ph type="body" idx="1"/>
          </p:nvPr>
        </p:nvSpPr>
        <p:spPr>
          <a:noFill/>
          <a:ln/>
        </p:spPr>
        <p:txBody>
          <a:bodyPr/>
          <a:lstStyle/>
          <a:p>
            <a:r>
              <a:rPr lang="en-US" altLang="en-US"/>
              <a:t>Biases act like filters through which we attempt to make sense of the world</a:t>
            </a:r>
          </a:p>
        </p:txBody>
      </p:sp>
      <p:pic>
        <p:nvPicPr>
          <p:cNvPr id="25605" name="Picture 5" descr="C:\Documents\Six Steps\Heather Thomson's Images\Final Tiff Images\Image 8.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667000"/>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Scale>
                                      <p:cBhvr>
                                        <p:cTn id="7" dur="1000" decel="50000" fill="hold">
                                          <p:stCondLst>
                                            <p:cond delay="0"/>
                                          </p:stCondLst>
                                        </p:cTn>
                                        <p:tgtEl>
                                          <p:spTgt spid="256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3">
                                            <p:txEl>
                                              <p:pRg st="0" end="0"/>
                                            </p:txEl>
                                          </p:spTgt>
                                        </p:tgtEl>
                                        <p:attrNameLst>
                                          <p:attrName>ppt_x</p:attrName>
                                          <p:attrName>ppt_y</p:attrName>
                                        </p:attrNameLst>
                                      </p:cBhvr>
                                    </p:animMotion>
                                    <p:animEffect transition="in" filter="fade">
                                      <p:cBhvr>
                                        <p:cTn id="9" dur="1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a:solidFill>
                  <a:srgbClr val="B2B2B2"/>
                </a:solidFill>
                <a:effectLst/>
              </a:rPr>
              <a:t>Six Steps to Better Thinking</a:t>
            </a:r>
            <a:endParaRPr lang="en-US" dirty="0" smtClean="0"/>
          </a:p>
        </p:txBody>
      </p:sp>
      <p:pic>
        <p:nvPicPr>
          <p:cNvPr id="30723" name="Picture 5" descr="C:\Documents\Six Steps\Heather Thomson's Images\Final Tiff Images\Image 9.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144000" cy="6858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26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ltLang="en-US" sz="3600"/>
              <a:t>The ABC’s of Critical Thinking</a:t>
            </a:r>
          </a:p>
        </p:txBody>
      </p:sp>
      <p:sp>
        <p:nvSpPr>
          <p:cNvPr id="27651" name="Rectangle 3"/>
          <p:cNvSpPr>
            <a:spLocks noGrp="1" noChangeArrowheads="1"/>
          </p:cNvSpPr>
          <p:nvPr>
            <p:ph type="body" idx="1"/>
          </p:nvPr>
        </p:nvSpPr>
        <p:spPr>
          <a:noFill/>
          <a:ln/>
        </p:spPr>
        <p:txBody>
          <a:bodyPr/>
          <a:lstStyle/>
          <a:p>
            <a:r>
              <a:rPr lang="en-US" altLang="en-US"/>
              <a:t>The most difficult part of becoming a good critical thinker is to acknowledge any biases in yourself that may distort your reasoning</a:t>
            </a:r>
          </a:p>
          <a:p>
            <a:r>
              <a:rPr lang="en-US" altLang="en-US"/>
              <a:t>The better we understand our biases, the more reflective we will be when discussing important issues  </a:t>
            </a:r>
          </a:p>
          <a:p>
            <a:r>
              <a:rPr lang="en-US" altLang="en-US"/>
              <a:t>B is for Biases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Scale>
                                      <p:cBhvr>
                                        <p:cTn id="7" dur="1000" decel="50000" fill="hold">
                                          <p:stCondLst>
                                            <p:cond delay="0"/>
                                          </p:stCondLst>
                                        </p:cTn>
                                        <p:tgtEl>
                                          <p:spTgt spid="276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1">
                                            <p:txEl>
                                              <p:pRg st="0" end="0"/>
                                            </p:txEl>
                                          </p:spTgt>
                                        </p:tgtEl>
                                        <p:attrNameLst>
                                          <p:attrName>ppt_x</p:attrName>
                                          <p:attrName>ppt_y</p:attrName>
                                        </p:attrNameLst>
                                      </p:cBhvr>
                                    </p:animMotion>
                                    <p:animEffect transition="in" filter="fade">
                                      <p:cBhvr>
                                        <p:cTn id="9" dur="1000"/>
                                        <p:tgtEl>
                                          <p:spTgt spid="276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Scale>
                                      <p:cBhvr>
                                        <p:cTn id="14" dur="1000" decel="50000" fill="hold">
                                          <p:stCondLst>
                                            <p:cond delay="0"/>
                                          </p:stCondLst>
                                        </p:cTn>
                                        <p:tgtEl>
                                          <p:spTgt spid="2765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7651">
                                            <p:txEl>
                                              <p:pRg st="1" end="1"/>
                                            </p:txEl>
                                          </p:spTgt>
                                        </p:tgtEl>
                                        <p:attrNameLst>
                                          <p:attrName>ppt_x</p:attrName>
                                          <p:attrName>ppt_y</p:attrName>
                                        </p:attrNameLst>
                                      </p:cBhvr>
                                    </p:animMotion>
                                    <p:animEffect transition="in" filter="fade">
                                      <p:cBhvr>
                                        <p:cTn id="16" dur="1000"/>
                                        <p:tgtEl>
                                          <p:spTgt spid="276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 calcmode="lin" valueType="num">
                                      <p:cBhvr>
                                        <p:cTn id="21" dur="500" fill="hold"/>
                                        <p:tgtEl>
                                          <p:spTgt spid="2765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65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65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altLang="en-US" sz="3600"/>
              <a:t>The ABC’s of Critical Thinking</a:t>
            </a:r>
          </a:p>
        </p:txBody>
      </p:sp>
      <p:sp>
        <p:nvSpPr>
          <p:cNvPr id="29699" name="Rectangle 3"/>
          <p:cNvSpPr>
            <a:spLocks noGrp="1" noChangeArrowheads="1"/>
          </p:cNvSpPr>
          <p:nvPr>
            <p:ph type="body" idx="1"/>
          </p:nvPr>
        </p:nvSpPr>
        <p:spPr>
          <a:noFill/>
          <a:ln/>
        </p:spPr>
        <p:txBody>
          <a:bodyPr/>
          <a:lstStyle/>
          <a:p>
            <a:r>
              <a:rPr lang="en-US" altLang="en-US" sz="2800"/>
              <a:t>C is for Context </a:t>
            </a:r>
          </a:p>
          <a:p>
            <a:r>
              <a:rPr lang="en-US" altLang="en-US" sz="2800"/>
              <a:t>Context = Time, Place, and Circumstance  </a:t>
            </a:r>
          </a:p>
        </p:txBody>
      </p:sp>
      <p:pic>
        <p:nvPicPr>
          <p:cNvPr id="29700"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781300"/>
            <a:ext cx="3452812" cy="387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2924175"/>
            <a:ext cx="38227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Scale>
                                      <p:cBhvr>
                                        <p:cTn id="7" dur="1000" decel="50000" fill="hold">
                                          <p:stCondLst>
                                            <p:cond delay="0"/>
                                          </p:stCondLst>
                                        </p:cTn>
                                        <p:tgtEl>
                                          <p:spTgt spid="29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9">
                                            <p:txEl>
                                              <p:pRg st="0" end="0"/>
                                            </p:txEl>
                                          </p:spTgt>
                                        </p:tgtEl>
                                        <p:attrNameLst>
                                          <p:attrName>ppt_x</p:attrName>
                                          <p:attrName>ppt_y</p:attrName>
                                        </p:attrNameLst>
                                      </p:cBhvr>
                                    </p:animMotion>
                                    <p:animEffect transition="in" filter="fade">
                                      <p:cBhvr>
                                        <p:cTn id="9" dur="1000"/>
                                        <p:tgtEl>
                                          <p:spTgt spid="29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 calcmode="lin" valueType="num">
                                      <p:cBhvr>
                                        <p:cTn id="14" dur="500" fill="hold"/>
                                        <p:tgtEl>
                                          <p:spTgt spid="296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296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296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30" presetClass="entr" presetSubtype="0" fill="hold" nodeType="afterEffect">
                                  <p:stCondLst>
                                    <p:cond delay="0"/>
                                  </p:stCondLst>
                                  <p:childTnLst>
                                    <p:set>
                                      <p:cBhvr>
                                        <p:cTn id="20" dur="1" fill="hold">
                                          <p:stCondLst>
                                            <p:cond delay="0"/>
                                          </p:stCondLst>
                                        </p:cTn>
                                        <p:tgtEl>
                                          <p:spTgt spid="29700"/>
                                        </p:tgtEl>
                                        <p:attrNameLst>
                                          <p:attrName>style.visibility</p:attrName>
                                        </p:attrNameLst>
                                      </p:cBhvr>
                                      <p:to>
                                        <p:strVal val="visible"/>
                                      </p:to>
                                    </p:set>
                                    <p:animEffect transition="in" filter="fade">
                                      <p:cBhvr>
                                        <p:cTn id="21" dur="800" decel="100000"/>
                                        <p:tgtEl>
                                          <p:spTgt spid="29700"/>
                                        </p:tgtEl>
                                      </p:cBhvr>
                                    </p:animEffect>
                                    <p:anim calcmode="lin" valueType="num">
                                      <p:cBhvr>
                                        <p:cTn id="22" dur="800" decel="100000" fill="hold"/>
                                        <p:tgtEl>
                                          <p:spTgt spid="29700"/>
                                        </p:tgtEl>
                                        <p:attrNameLst>
                                          <p:attrName>style.rotation</p:attrName>
                                        </p:attrNameLst>
                                      </p:cBhvr>
                                      <p:tavLst>
                                        <p:tav tm="0">
                                          <p:val>
                                            <p:fltVal val="-90"/>
                                          </p:val>
                                        </p:tav>
                                        <p:tav tm="100000">
                                          <p:val>
                                            <p:fltVal val="0"/>
                                          </p:val>
                                        </p:tav>
                                      </p:tavLst>
                                    </p:anim>
                                    <p:anim calcmode="lin" valueType="num">
                                      <p:cBhvr>
                                        <p:cTn id="23" dur="800" decel="100000" fill="hold"/>
                                        <p:tgtEl>
                                          <p:spTgt spid="29700"/>
                                        </p:tgtEl>
                                        <p:attrNameLst>
                                          <p:attrName>ppt_x</p:attrName>
                                        </p:attrNameLst>
                                      </p:cBhvr>
                                      <p:tavLst>
                                        <p:tav tm="0">
                                          <p:val>
                                            <p:strVal val="#ppt_x+0.4"/>
                                          </p:val>
                                        </p:tav>
                                        <p:tav tm="100000">
                                          <p:val>
                                            <p:strVal val="#ppt_x-0.05"/>
                                          </p:val>
                                        </p:tav>
                                      </p:tavLst>
                                    </p:anim>
                                    <p:anim calcmode="lin" valueType="num">
                                      <p:cBhvr>
                                        <p:cTn id="24" dur="800" decel="100000" fill="hold"/>
                                        <p:tgtEl>
                                          <p:spTgt spid="29700"/>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9700"/>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9700"/>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1500"/>
                            </p:stCondLst>
                            <p:childTnLst>
                              <p:par>
                                <p:cTn id="28" presetID="30" presetClass="entr" presetSubtype="0" fill="hold" nodeType="afterEffect">
                                  <p:stCondLst>
                                    <p:cond delay="0"/>
                                  </p:stCondLst>
                                  <p:childTnLst>
                                    <p:set>
                                      <p:cBhvr>
                                        <p:cTn id="29" dur="1" fill="hold">
                                          <p:stCondLst>
                                            <p:cond delay="0"/>
                                          </p:stCondLst>
                                        </p:cTn>
                                        <p:tgtEl>
                                          <p:spTgt spid="29701"/>
                                        </p:tgtEl>
                                        <p:attrNameLst>
                                          <p:attrName>style.visibility</p:attrName>
                                        </p:attrNameLst>
                                      </p:cBhvr>
                                      <p:to>
                                        <p:strVal val="visible"/>
                                      </p:to>
                                    </p:set>
                                    <p:animEffect transition="in" filter="fade">
                                      <p:cBhvr>
                                        <p:cTn id="30" dur="800" decel="100000"/>
                                        <p:tgtEl>
                                          <p:spTgt spid="29701"/>
                                        </p:tgtEl>
                                      </p:cBhvr>
                                    </p:animEffect>
                                    <p:anim calcmode="lin" valueType="num">
                                      <p:cBhvr>
                                        <p:cTn id="31" dur="800" decel="100000" fill="hold"/>
                                        <p:tgtEl>
                                          <p:spTgt spid="29701"/>
                                        </p:tgtEl>
                                        <p:attrNameLst>
                                          <p:attrName>style.rotation</p:attrName>
                                        </p:attrNameLst>
                                      </p:cBhvr>
                                      <p:tavLst>
                                        <p:tav tm="0">
                                          <p:val>
                                            <p:fltVal val="-90"/>
                                          </p:val>
                                        </p:tav>
                                        <p:tav tm="100000">
                                          <p:val>
                                            <p:fltVal val="0"/>
                                          </p:val>
                                        </p:tav>
                                      </p:tavLst>
                                    </p:anim>
                                    <p:anim calcmode="lin" valueType="num">
                                      <p:cBhvr>
                                        <p:cTn id="32" dur="800" decel="100000" fill="hold"/>
                                        <p:tgtEl>
                                          <p:spTgt spid="29701"/>
                                        </p:tgtEl>
                                        <p:attrNameLst>
                                          <p:attrName>ppt_x</p:attrName>
                                        </p:attrNameLst>
                                      </p:cBhvr>
                                      <p:tavLst>
                                        <p:tav tm="0">
                                          <p:val>
                                            <p:strVal val="#ppt_x+0.4"/>
                                          </p:val>
                                        </p:tav>
                                        <p:tav tm="100000">
                                          <p:val>
                                            <p:strVal val="#ppt_x-0.05"/>
                                          </p:val>
                                        </p:tav>
                                      </p:tavLst>
                                    </p:anim>
                                    <p:anim calcmode="lin" valueType="num">
                                      <p:cBhvr>
                                        <p:cTn id="33" dur="800" decel="100000" fill="hold"/>
                                        <p:tgtEl>
                                          <p:spTgt spid="2970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970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970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ltLang="en-US" sz="3600"/>
              <a:t>The ABC’s of Critical Thinking</a:t>
            </a:r>
          </a:p>
        </p:txBody>
      </p:sp>
      <p:sp>
        <p:nvSpPr>
          <p:cNvPr id="31747" name="Rectangle 3"/>
          <p:cNvSpPr>
            <a:spLocks noGrp="1" noChangeArrowheads="1"/>
          </p:cNvSpPr>
          <p:nvPr>
            <p:ph type="body" idx="1"/>
          </p:nvPr>
        </p:nvSpPr>
        <p:spPr>
          <a:noFill/>
          <a:ln/>
        </p:spPr>
        <p:txBody>
          <a:bodyPr/>
          <a:lstStyle/>
          <a:p>
            <a:pPr>
              <a:lnSpc>
                <a:spcPct val="90000"/>
              </a:lnSpc>
            </a:pPr>
            <a:r>
              <a:rPr lang="en-US" altLang="en-US" dirty="0">
                <a:effectLst/>
              </a:rPr>
              <a:t>These factors, along with other factual forms of background information, will allow you to more fairly assess information</a:t>
            </a:r>
          </a:p>
          <a:p>
            <a:pPr>
              <a:lnSpc>
                <a:spcPct val="90000"/>
              </a:lnSpc>
            </a:pPr>
            <a:r>
              <a:rPr lang="en-US" altLang="en-US" dirty="0">
                <a:effectLst/>
              </a:rPr>
              <a:t>“The Roof Is on Fire</a:t>
            </a:r>
            <a:r>
              <a:rPr lang="en-US" altLang="en-US" dirty="0" smtClean="0">
                <a:effectLst/>
              </a:rPr>
              <a:t>” (Bloodhound Gang)</a:t>
            </a:r>
            <a:endParaRPr lang="en-US" altLang="en-US" dirty="0">
              <a:effectLst/>
            </a:endParaRPr>
          </a:p>
          <a:p>
            <a:pPr>
              <a:lnSpc>
                <a:spcPct val="90000"/>
              </a:lnSpc>
            </a:pPr>
            <a:r>
              <a:rPr lang="en-US" altLang="en-US" dirty="0">
                <a:effectLst/>
              </a:rPr>
              <a:t>Important to identify context related to arguments or information </a:t>
            </a:r>
          </a:p>
          <a:p>
            <a:pPr>
              <a:lnSpc>
                <a:spcPct val="90000"/>
              </a:lnSpc>
            </a:pPr>
            <a:r>
              <a:rPr lang="en-US" altLang="en-US" dirty="0">
                <a:effectLst/>
              </a:rPr>
              <a:t>Otherwise, we may judge and react unfairly and too quickly</a:t>
            </a:r>
          </a:p>
          <a:p>
            <a:pPr>
              <a:lnSpc>
                <a:spcPct val="90000"/>
              </a:lnSpc>
            </a:pPr>
            <a:r>
              <a:rPr lang="en-US" altLang="en-US" dirty="0">
                <a:effectLst/>
              </a:rPr>
              <a:t>Strawman Argument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Scale>
                                      <p:cBhvr>
                                        <p:cTn id="7" dur="1000" decel="50000" fill="hold">
                                          <p:stCondLst>
                                            <p:cond delay="0"/>
                                          </p:stCondLst>
                                        </p:cTn>
                                        <p:tgtEl>
                                          <p:spTgt spid="317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1747">
                                            <p:txEl>
                                              <p:pRg st="0" end="0"/>
                                            </p:txEl>
                                          </p:spTgt>
                                        </p:tgtEl>
                                        <p:attrNameLst>
                                          <p:attrName>ppt_x</p:attrName>
                                          <p:attrName>ppt_y</p:attrName>
                                        </p:attrNameLst>
                                      </p:cBhvr>
                                    </p:animMotion>
                                    <p:animEffect transition="in" filter="fade">
                                      <p:cBhvr>
                                        <p:cTn id="9" dur="1000"/>
                                        <p:tgtEl>
                                          <p:spTgt spid="31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500" fill="hold"/>
                                        <p:tgtEl>
                                          <p:spTgt spid="317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17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17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fade">
                                      <p:cBhvr>
                                        <p:cTn id="22" dur="1000"/>
                                        <p:tgtEl>
                                          <p:spTgt spid="31747">
                                            <p:txEl>
                                              <p:pRg st="2" end="2"/>
                                            </p:txEl>
                                          </p:spTgt>
                                        </p:tgtEl>
                                      </p:cBhvr>
                                    </p:animEffect>
                                    <p:anim calcmode="lin" valueType="num">
                                      <p:cBhvr>
                                        <p:cTn id="23"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nodeType="clickEffect">
                                  <p:stCondLst>
                                    <p:cond delay="0"/>
                                  </p:stCondLst>
                                  <p:childTnLst>
                                    <p:set>
                                      <p:cBhvr>
                                        <p:cTn id="28" dur="1" fill="hold">
                                          <p:stCondLst>
                                            <p:cond delay="0"/>
                                          </p:stCondLst>
                                        </p:cTn>
                                        <p:tgtEl>
                                          <p:spTgt spid="31747">
                                            <p:txEl>
                                              <p:pRg st="3" end="3"/>
                                            </p:txEl>
                                          </p:spTgt>
                                        </p:tgtEl>
                                        <p:attrNameLst>
                                          <p:attrName>style.visibility</p:attrName>
                                        </p:attrNameLst>
                                      </p:cBhvr>
                                      <p:to>
                                        <p:strVal val="visible"/>
                                      </p:to>
                                    </p:set>
                                    <p:animEffect transition="in" filter="fade">
                                      <p:cBhvr>
                                        <p:cTn id="29" dur="800" decel="100000"/>
                                        <p:tgtEl>
                                          <p:spTgt spid="31747">
                                            <p:txEl>
                                              <p:pRg st="3" end="3"/>
                                            </p:txEl>
                                          </p:spTgt>
                                        </p:tgtEl>
                                      </p:cBhvr>
                                    </p:animEffect>
                                    <p:anim calcmode="lin" valueType="num">
                                      <p:cBhvr>
                                        <p:cTn id="30" dur="800" decel="100000" fill="hold"/>
                                        <p:tgtEl>
                                          <p:spTgt spid="31747">
                                            <p:txEl>
                                              <p:pRg st="3" end="3"/>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1747">
                                            <p:txEl>
                                              <p:pRg st="3" end="3"/>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1747">
                                            <p:txEl>
                                              <p:pRg st="3" end="3"/>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1747">
                                            <p:txEl>
                                              <p:pRg st="3" end="3"/>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174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1747">
                                            <p:txEl>
                                              <p:pRg st="4" end="4"/>
                                            </p:txEl>
                                          </p:spTgt>
                                        </p:tgtEl>
                                        <p:attrNameLst>
                                          <p:attrName>style.visibility</p:attrName>
                                        </p:attrNameLst>
                                      </p:cBhvr>
                                      <p:to>
                                        <p:strVal val="visible"/>
                                      </p:to>
                                    </p:set>
                                    <p:anim calcmode="lin" valueType="num">
                                      <p:cBhvr>
                                        <p:cTn id="39" dur="500" fill="hold"/>
                                        <p:tgtEl>
                                          <p:spTgt spid="317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17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17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0835" name="Rectangle 3"/>
          <p:cNvSpPr>
            <a:spLocks noGrp="1" noChangeArrowheads="1"/>
          </p:cNvSpPr>
          <p:nvPr>
            <p:ph type="body" idx="1"/>
          </p:nvPr>
        </p:nvSpPr>
        <p:spPr/>
        <p:txBody>
          <a:bodyPr/>
          <a:lstStyle/>
          <a:p>
            <a:r>
              <a:rPr lang="en-US" altLang="en-US">
                <a:effectLst/>
              </a:rPr>
              <a:t>All of language is embroiled within a context in which we try to convey not only what it is we’re thinking but also how we’re feeling and what the setting is in which these interactions are taking place</a:t>
            </a:r>
          </a:p>
          <a:p>
            <a:r>
              <a:rPr lang="en-US" altLang="en-US">
                <a:effectLst/>
              </a:rPr>
              <a:t>Context allows us to better understand the reasons why someone might think and act in a particular way</a:t>
            </a:r>
          </a:p>
        </p:txBody>
      </p:sp>
    </p:spTree>
    <p:extLst>
      <p:ext uri="{BB962C8B-B14F-4D97-AF65-F5344CB8AC3E}">
        <p14:creationId xmlns:p14="http://schemas.microsoft.com/office/powerpoint/2010/main" val="1391944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Scale>
                                      <p:cBhvr>
                                        <p:cTn id="7" dur="1000" decel="50000" fill="hold">
                                          <p:stCondLst>
                                            <p:cond delay="0"/>
                                          </p:stCondLst>
                                        </p:cTn>
                                        <p:tgtEl>
                                          <p:spTgt spid="1208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0835">
                                            <p:txEl>
                                              <p:pRg st="0" end="0"/>
                                            </p:txEl>
                                          </p:spTgt>
                                        </p:tgtEl>
                                        <p:attrNameLst>
                                          <p:attrName>ppt_x</p:attrName>
                                          <p:attrName>ppt_y</p:attrName>
                                        </p:attrNameLst>
                                      </p:cBhvr>
                                    </p:animMotion>
                                    <p:animEffect transition="in" filter="fade">
                                      <p:cBhvr>
                                        <p:cTn id="9" dur="1000"/>
                                        <p:tgtEl>
                                          <p:spTgt spid="1208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0835">
                                            <p:txEl>
                                              <p:pRg st="1" end="1"/>
                                            </p:txEl>
                                          </p:spTgt>
                                        </p:tgtEl>
                                        <p:attrNameLst>
                                          <p:attrName>style.visibility</p:attrName>
                                        </p:attrNameLst>
                                      </p:cBhvr>
                                      <p:to>
                                        <p:strVal val="visible"/>
                                      </p:to>
                                    </p:set>
                                    <p:animScale>
                                      <p:cBhvr>
                                        <p:cTn id="14" dur="1000" decel="50000" fill="hold">
                                          <p:stCondLst>
                                            <p:cond delay="0"/>
                                          </p:stCondLst>
                                        </p:cTn>
                                        <p:tgtEl>
                                          <p:spTgt spid="1208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0835">
                                            <p:txEl>
                                              <p:pRg st="1" end="1"/>
                                            </p:txEl>
                                          </p:spTgt>
                                        </p:tgtEl>
                                        <p:attrNameLst>
                                          <p:attrName>ppt_x</p:attrName>
                                          <p:attrName>ppt_y</p:attrName>
                                        </p:attrNameLst>
                                      </p:cBhvr>
                                    </p:animMotion>
                                    <p:animEffect transition="in" filter="fade">
                                      <p:cBhvr>
                                        <p:cTn id="16" dur="1000"/>
                                        <p:tgtEl>
                                          <p:spTgt spid="120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1859" name="Rectangle 3"/>
          <p:cNvSpPr>
            <a:spLocks noGrp="1" noChangeArrowheads="1"/>
          </p:cNvSpPr>
          <p:nvPr>
            <p:ph type="body" idx="1"/>
          </p:nvPr>
        </p:nvSpPr>
        <p:spPr/>
        <p:txBody>
          <a:bodyPr/>
          <a:lstStyle/>
          <a:p>
            <a:pPr>
              <a:lnSpc>
                <a:spcPct val="80000"/>
              </a:lnSpc>
            </a:pPr>
            <a:r>
              <a:rPr lang="en-US" altLang="en-US" sz="2800"/>
              <a:t>Spock just not himself lately</a:t>
            </a:r>
          </a:p>
          <a:p>
            <a:pPr>
              <a:lnSpc>
                <a:spcPct val="80000"/>
              </a:lnSpc>
            </a:pPr>
            <a:r>
              <a:rPr lang="en-US" altLang="en-US" sz="2800"/>
              <a:t>Spock diverts the ship to his home </a:t>
            </a:r>
          </a:p>
          <a:p>
            <a:pPr>
              <a:lnSpc>
                <a:spcPct val="80000"/>
              </a:lnSpc>
              <a:buFont typeface="Wingdings" pitchFamily="2" charset="2"/>
              <a:buNone/>
            </a:pPr>
            <a:r>
              <a:rPr lang="en-US" altLang="en-US" sz="2800"/>
              <a:t>   planet against the orders of Captain </a:t>
            </a:r>
          </a:p>
          <a:p>
            <a:pPr>
              <a:lnSpc>
                <a:spcPct val="80000"/>
              </a:lnSpc>
              <a:buFont typeface="Wingdings" pitchFamily="2" charset="2"/>
              <a:buNone/>
            </a:pPr>
            <a:r>
              <a:rPr lang="en-US" altLang="en-US" sz="2800"/>
              <a:t>   Kirk</a:t>
            </a:r>
          </a:p>
          <a:p>
            <a:pPr>
              <a:lnSpc>
                <a:spcPct val="80000"/>
              </a:lnSpc>
            </a:pPr>
            <a:r>
              <a:rPr lang="en-US" altLang="en-US" sz="2800"/>
              <a:t>Why would such a logical being defy orders</a:t>
            </a:r>
          </a:p>
          <a:p>
            <a:pPr>
              <a:lnSpc>
                <a:spcPct val="80000"/>
              </a:lnSpc>
              <a:buFont typeface="Wingdings" pitchFamily="2" charset="2"/>
              <a:buNone/>
            </a:pPr>
            <a:r>
              <a:rPr lang="en-US" altLang="en-US" sz="2800"/>
              <a:t>   from Kirk?</a:t>
            </a:r>
          </a:p>
          <a:p>
            <a:pPr>
              <a:lnSpc>
                <a:spcPct val="80000"/>
              </a:lnSpc>
            </a:pPr>
            <a:r>
              <a:rPr lang="en-US" altLang="en-US" sz="2800"/>
              <a:t>Context: Spock must return to his home</a:t>
            </a:r>
          </a:p>
          <a:p>
            <a:pPr>
              <a:lnSpc>
                <a:spcPct val="80000"/>
              </a:lnSpc>
              <a:buFont typeface="Wingdings" pitchFamily="2" charset="2"/>
              <a:buNone/>
            </a:pPr>
            <a:r>
              <a:rPr lang="en-US" altLang="en-US" sz="2800"/>
              <a:t>   planet (Vulcan) within </a:t>
            </a:r>
          </a:p>
          <a:p>
            <a:pPr>
              <a:lnSpc>
                <a:spcPct val="80000"/>
              </a:lnSpc>
              <a:buFont typeface="Wingdings" pitchFamily="2" charset="2"/>
              <a:buNone/>
            </a:pPr>
            <a:r>
              <a:rPr lang="en-US" altLang="en-US" sz="2800"/>
              <a:t>   eight days to take part in </a:t>
            </a:r>
          </a:p>
          <a:p>
            <a:pPr>
              <a:lnSpc>
                <a:spcPct val="80000"/>
              </a:lnSpc>
              <a:buFont typeface="Wingdings" pitchFamily="2" charset="2"/>
              <a:buNone/>
            </a:pPr>
            <a:r>
              <a:rPr lang="en-US" altLang="en-US" sz="2800"/>
              <a:t>   Pon farr: a mating ritual,</a:t>
            </a:r>
          </a:p>
          <a:p>
            <a:pPr>
              <a:lnSpc>
                <a:spcPct val="80000"/>
              </a:lnSpc>
              <a:buFont typeface="Wingdings" pitchFamily="2" charset="2"/>
              <a:buNone/>
            </a:pPr>
            <a:r>
              <a:rPr lang="en-US" altLang="en-US" sz="2800"/>
              <a:t>   or he will die</a:t>
            </a:r>
          </a:p>
          <a:p>
            <a:pPr>
              <a:lnSpc>
                <a:spcPct val="80000"/>
              </a:lnSpc>
              <a:buFont typeface="Wingdings" pitchFamily="2" charset="2"/>
              <a:buNone/>
            </a:pPr>
            <a:endParaRPr lang="en-US" altLang="en-US" sz="2800"/>
          </a:p>
        </p:txBody>
      </p:sp>
      <p:pic>
        <p:nvPicPr>
          <p:cNvPr id="121863" name="Picture 7" descr="sp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508500"/>
            <a:ext cx="4140200" cy="2563813"/>
          </a:xfrm>
          <a:prstGeom prst="rect">
            <a:avLst/>
          </a:prstGeom>
          <a:noFill/>
          <a:extLst>
            <a:ext uri="{909E8E84-426E-40DD-AFC4-6F175D3DCCD1}">
              <a14:hiddenFill xmlns:a14="http://schemas.microsoft.com/office/drawing/2010/main">
                <a:solidFill>
                  <a:srgbClr val="FFFFFF"/>
                </a:solidFill>
              </a14:hiddenFill>
            </a:ext>
          </a:extLst>
        </p:spPr>
      </p:pic>
      <p:pic>
        <p:nvPicPr>
          <p:cNvPr id="121865" name="Picture 9" descr="17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5425" y="1412875"/>
            <a:ext cx="2568575" cy="192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78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500" fill="hold"/>
                                        <p:tgtEl>
                                          <p:spTgt spid="1218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185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18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18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1859">
                                            <p:txEl>
                                              <p:pRg st="0" end="0"/>
                                            </p:txEl>
                                          </p:spTgt>
                                        </p:tgtEl>
                                      </p:cBhvr>
                                    </p:animEffect>
                                  </p:childTnLst>
                                </p:cTn>
                              </p:par>
                            </p:childTnLst>
                          </p:cTn>
                        </p:par>
                        <p:par>
                          <p:cTn id="12" fill="hold" nodeType="afterGroup">
                            <p:stCondLst>
                              <p:cond delay="1700"/>
                            </p:stCondLst>
                            <p:childTnLst>
                              <p:par>
                                <p:cTn id="13" presetID="30" presetClass="entr" presetSubtype="0" fill="hold" nodeType="afterEffect">
                                  <p:stCondLst>
                                    <p:cond delay="0"/>
                                  </p:stCondLst>
                                  <p:childTnLst>
                                    <p:set>
                                      <p:cBhvr>
                                        <p:cTn id="14" dur="1" fill="hold">
                                          <p:stCondLst>
                                            <p:cond delay="0"/>
                                          </p:stCondLst>
                                        </p:cTn>
                                        <p:tgtEl>
                                          <p:spTgt spid="121863"/>
                                        </p:tgtEl>
                                        <p:attrNameLst>
                                          <p:attrName>style.visibility</p:attrName>
                                        </p:attrNameLst>
                                      </p:cBhvr>
                                      <p:to>
                                        <p:strVal val="visible"/>
                                      </p:to>
                                    </p:set>
                                    <p:animEffect transition="in" filter="fade">
                                      <p:cBhvr>
                                        <p:cTn id="15" dur="800" decel="100000"/>
                                        <p:tgtEl>
                                          <p:spTgt spid="121863"/>
                                        </p:tgtEl>
                                      </p:cBhvr>
                                    </p:animEffect>
                                    <p:anim calcmode="lin" valueType="num">
                                      <p:cBhvr>
                                        <p:cTn id="16" dur="800" decel="100000" fill="hold"/>
                                        <p:tgtEl>
                                          <p:spTgt spid="121863"/>
                                        </p:tgtEl>
                                        <p:attrNameLst>
                                          <p:attrName>style.rotation</p:attrName>
                                        </p:attrNameLst>
                                      </p:cBhvr>
                                      <p:tavLst>
                                        <p:tav tm="0">
                                          <p:val>
                                            <p:fltVal val="-90"/>
                                          </p:val>
                                        </p:tav>
                                        <p:tav tm="100000">
                                          <p:val>
                                            <p:fltVal val="0"/>
                                          </p:val>
                                        </p:tav>
                                      </p:tavLst>
                                    </p:anim>
                                    <p:anim calcmode="lin" valueType="num">
                                      <p:cBhvr>
                                        <p:cTn id="17" dur="800" decel="100000" fill="hold"/>
                                        <p:tgtEl>
                                          <p:spTgt spid="121863"/>
                                        </p:tgtEl>
                                        <p:attrNameLst>
                                          <p:attrName>ppt_x</p:attrName>
                                        </p:attrNameLst>
                                      </p:cBhvr>
                                      <p:tavLst>
                                        <p:tav tm="0">
                                          <p:val>
                                            <p:strVal val="#ppt_x+0.4"/>
                                          </p:val>
                                        </p:tav>
                                        <p:tav tm="100000">
                                          <p:val>
                                            <p:strVal val="#ppt_x-0.05"/>
                                          </p:val>
                                        </p:tav>
                                      </p:tavLst>
                                    </p:anim>
                                    <p:anim calcmode="lin" valueType="num">
                                      <p:cBhvr>
                                        <p:cTn id="18" dur="800" decel="100000" fill="hold"/>
                                        <p:tgtEl>
                                          <p:spTgt spid="12186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2186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2186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121859">
                                            <p:txEl>
                                              <p:pRg st="1" end="1"/>
                                            </p:txEl>
                                          </p:spTgt>
                                        </p:tgtEl>
                                        <p:attrNameLst>
                                          <p:attrName>style.visibility</p:attrName>
                                        </p:attrNameLst>
                                      </p:cBhvr>
                                      <p:to>
                                        <p:strVal val="visible"/>
                                      </p:to>
                                    </p:set>
                                    <p:animScale>
                                      <p:cBhvr>
                                        <p:cTn id="25" dur="1000" decel="50000" fill="hold">
                                          <p:stCondLst>
                                            <p:cond delay="0"/>
                                          </p:stCondLst>
                                        </p:cTn>
                                        <p:tgtEl>
                                          <p:spTgt spid="12185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21859">
                                            <p:txEl>
                                              <p:pRg st="1" end="1"/>
                                            </p:txEl>
                                          </p:spTgt>
                                        </p:tgtEl>
                                        <p:attrNameLst>
                                          <p:attrName>ppt_x</p:attrName>
                                          <p:attrName>ppt_y</p:attrName>
                                        </p:attrNameLst>
                                      </p:cBhvr>
                                    </p:animMotion>
                                    <p:animEffect transition="in" filter="fade">
                                      <p:cBhvr>
                                        <p:cTn id="27" dur="1000"/>
                                        <p:tgtEl>
                                          <p:spTgt spid="121859">
                                            <p:txEl>
                                              <p:pRg st="1" end="1"/>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121859">
                                            <p:txEl>
                                              <p:pRg st="2" end="2"/>
                                            </p:txEl>
                                          </p:spTgt>
                                        </p:tgtEl>
                                        <p:attrNameLst>
                                          <p:attrName>style.visibility</p:attrName>
                                        </p:attrNameLst>
                                      </p:cBhvr>
                                      <p:to>
                                        <p:strVal val="visible"/>
                                      </p:to>
                                    </p:set>
                                    <p:animScale>
                                      <p:cBhvr>
                                        <p:cTn id="30" dur="1000" decel="50000" fill="hold">
                                          <p:stCondLst>
                                            <p:cond delay="0"/>
                                          </p:stCondLst>
                                        </p:cTn>
                                        <p:tgtEl>
                                          <p:spTgt spid="12185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21859">
                                            <p:txEl>
                                              <p:pRg st="2" end="2"/>
                                            </p:txEl>
                                          </p:spTgt>
                                        </p:tgtEl>
                                        <p:attrNameLst>
                                          <p:attrName>ppt_x</p:attrName>
                                          <p:attrName>ppt_y</p:attrName>
                                        </p:attrNameLst>
                                      </p:cBhvr>
                                    </p:animMotion>
                                    <p:animEffect transition="in" filter="fade">
                                      <p:cBhvr>
                                        <p:cTn id="32" dur="1000"/>
                                        <p:tgtEl>
                                          <p:spTgt spid="121859">
                                            <p:txEl>
                                              <p:pRg st="2" end="2"/>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121859">
                                            <p:txEl>
                                              <p:pRg st="3" end="3"/>
                                            </p:txEl>
                                          </p:spTgt>
                                        </p:tgtEl>
                                        <p:attrNameLst>
                                          <p:attrName>style.visibility</p:attrName>
                                        </p:attrNameLst>
                                      </p:cBhvr>
                                      <p:to>
                                        <p:strVal val="visible"/>
                                      </p:to>
                                    </p:set>
                                    <p:animScale>
                                      <p:cBhvr>
                                        <p:cTn id="35" dur="1000" decel="50000" fill="hold">
                                          <p:stCondLst>
                                            <p:cond delay="0"/>
                                          </p:stCondLst>
                                        </p:cTn>
                                        <p:tgtEl>
                                          <p:spTgt spid="12185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21859">
                                            <p:txEl>
                                              <p:pRg st="3" end="3"/>
                                            </p:txEl>
                                          </p:spTgt>
                                        </p:tgtEl>
                                        <p:attrNameLst>
                                          <p:attrName>ppt_x</p:attrName>
                                          <p:attrName>ppt_y</p:attrName>
                                        </p:attrNameLst>
                                      </p:cBhvr>
                                    </p:animMotion>
                                    <p:animEffect transition="in" filter="fade">
                                      <p:cBhvr>
                                        <p:cTn id="37" dur="1000"/>
                                        <p:tgtEl>
                                          <p:spTgt spid="121859">
                                            <p:txEl>
                                              <p:pRg st="3" end="3"/>
                                            </p:txEl>
                                          </p:spTgt>
                                        </p:tgtEl>
                                      </p:cBhvr>
                                    </p:animEffect>
                                  </p:childTnLst>
                                </p:cTn>
                              </p:par>
                            </p:childTnLst>
                          </p:cTn>
                        </p:par>
                        <p:par>
                          <p:cTn id="38" fill="hold" nodeType="afterGroup">
                            <p:stCondLst>
                              <p:cond delay="1000"/>
                            </p:stCondLst>
                            <p:childTnLst>
                              <p:par>
                                <p:cTn id="39" presetID="30" presetClass="entr" presetSubtype="0" fill="hold" nodeType="afterEffect">
                                  <p:stCondLst>
                                    <p:cond delay="0"/>
                                  </p:stCondLst>
                                  <p:childTnLst>
                                    <p:set>
                                      <p:cBhvr>
                                        <p:cTn id="40" dur="1" fill="hold">
                                          <p:stCondLst>
                                            <p:cond delay="0"/>
                                          </p:stCondLst>
                                        </p:cTn>
                                        <p:tgtEl>
                                          <p:spTgt spid="121865"/>
                                        </p:tgtEl>
                                        <p:attrNameLst>
                                          <p:attrName>style.visibility</p:attrName>
                                        </p:attrNameLst>
                                      </p:cBhvr>
                                      <p:to>
                                        <p:strVal val="visible"/>
                                      </p:to>
                                    </p:set>
                                    <p:animEffect transition="in" filter="fade">
                                      <p:cBhvr>
                                        <p:cTn id="41" dur="800" decel="100000"/>
                                        <p:tgtEl>
                                          <p:spTgt spid="121865"/>
                                        </p:tgtEl>
                                      </p:cBhvr>
                                    </p:animEffect>
                                    <p:anim calcmode="lin" valueType="num">
                                      <p:cBhvr>
                                        <p:cTn id="42" dur="800" decel="100000" fill="hold"/>
                                        <p:tgtEl>
                                          <p:spTgt spid="121865"/>
                                        </p:tgtEl>
                                        <p:attrNameLst>
                                          <p:attrName>style.rotation</p:attrName>
                                        </p:attrNameLst>
                                      </p:cBhvr>
                                      <p:tavLst>
                                        <p:tav tm="0">
                                          <p:val>
                                            <p:fltVal val="-90"/>
                                          </p:val>
                                        </p:tav>
                                        <p:tav tm="100000">
                                          <p:val>
                                            <p:fltVal val="0"/>
                                          </p:val>
                                        </p:tav>
                                      </p:tavLst>
                                    </p:anim>
                                    <p:anim calcmode="lin" valueType="num">
                                      <p:cBhvr>
                                        <p:cTn id="43" dur="800" decel="100000" fill="hold"/>
                                        <p:tgtEl>
                                          <p:spTgt spid="121865"/>
                                        </p:tgtEl>
                                        <p:attrNameLst>
                                          <p:attrName>ppt_x</p:attrName>
                                        </p:attrNameLst>
                                      </p:cBhvr>
                                      <p:tavLst>
                                        <p:tav tm="0">
                                          <p:val>
                                            <p:strVal val="#ppt_x+0.4"/>
                                          </p:val>
                                        </p:tav>
                                        <p:tav tm="100000">
                                          <p:val>
                                            <p:strVal val="#ppt_x-0.05"/>
                                          </p:val>
                                        </p:tav>
                                      </p:tavLst>
                                    </p:anim>
                                    <p:anim calcmode="lin" valueType="num">
                                      <p:cBhvr>
                                        <p:cTn id="44" dur="800" decel="100000" fill="hold"/>
                                        <p:tgtEl>
                                          <p:spTgt spid="12186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2186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21865"/>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nodeType="clickEffect">
                                  <p:stCondLst>
                                    <p:cond delay="0"/>
                                  </p:stCondLst>
                                  <p:childTnLst>
                                    <p:set>
                                      <p:cBhvr>
                                        <p:cTn id="50" dur="1" fill="hold">
                                          <p:stCondLst>
                                            <p:cond delay="0"/>
                                          </p:stCondLst>
                                        </p:cTn>
                                        <p:tgtEl>
                                          <p:spTgt spid="121859">
                                            <p:txEl>
                                              <p:pRg st="4" end="4"/>
                                            </p:txEl>
                                          </p:spTgt>
                                        </p:tgtEl>
                                        <p:attrNameLst>
                                          <p:attrName>style.visibility</p:attrName>
                                        </p:attrNameLst>
                                      </p:cBhvr>
                                      <p:to>
                                        <p:strVal val="visible"/>
                                      </p:to>
                                    </p:set>
                                    <p:animScale>
                                      <p:cBhvr>
                                        <p:cTn id="51" dur="1000" decel="50000" fill="hold">
                                          <p:stCondLst>
                                            <p:cond delay="0"/>
                                          </p:stCondLst>
                                        </p:cTn>
                                        <p:tgtEl>
                                          <p:spTgt spid="12185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121859">
                                            <p:txEl>
                                              <p:pRg st="4" end="4"/>
                                            </p:txEl>
                                          </p:spTgt>
                                        </p:tgtEl>
                                        <p:attrNameLst>
                                          <p:attrName>ppt_x</p:attrName>
                                          <p:attrName>ppt_y</p:attrName>
                                        </p:attrNameLst>
                                      </p:cBhvr>
                                    </p:animMotion>
                                    <p:animEffect transition="in" filter="fade">
                                      <p:cBhvr>
                                        <p:cTn id="53" dur="1000"/>
                                        <p:tgtEl>
                                          <p:spTgt spid="121859">
                                            <p:txEl>
                                              <p:pRg st="4" end="4"/>
                                            </p:txEl>
                                          </p:spTgt>
                                        </p:tgtEl>
                                      </p:cBhvr>
                                    </p:animEffect>
                                  </p:childTnLst>
                                </p:cTn>
                              </p:par>
                              <p:par>
                                <p:cTn id="54" presetID="52" presetClass="entr" presetSubtype="0" fill="hold" nodeType="withEffect">
                                  <p:stCondLst>
                                    <p:cond delay="0"/>
                                  </p:stCondLst>
                                  <p:childTnLst>
                                    <p:set>
                                      <p:cBhvr>
                                        <p:cTn id="55" dur="1" fill="hold">
                                          <p:stCondLst>
                                            <p:cond delay="0"/>
                                          </p:stCondLst>
                                        </p:cTn>
                                        <p:tgtEl>
                                          <p:spTgt spid="121859">
                                            <p:txEl>
                                              <p:pRg st="5" end="5"/>
                                            </p:txEl>
                                          </p:spTgt>
                                        </p:tgtEl>
                                        <p:attrNameLst>
                                          <p:attrName>style.visibility</p:attrName>
                                        </p:attrNameLst>
                                      </p:cBhvr>
                                      <p:to>
                                        <p:strVal val="visible"/>
                                      </p:to>
                                    </p:set>
                                    <p:animScale>
                                      <p:cBhvr>
                                        <p:cTn id="56" dur="1000" decel="50000" fill="hold">
                                          <p:stCondLst>
                                            <p:cond delay="0"/>
                                          </p:stCondLst>
                                        </p:cTn>
                                        <p:tgtEl>
                                          <p:spTgt spid="12185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21859">
                                            <p:txEl>
                                              <p:pRg st="5" end="5"/>
                                            </p:txEl>
                                          </p:spTgt>
                                        </p:tgtEl>
                                        <p:attrNameLst>
                                          <p:attrName>ppt_x</p:attrName>
                                          <p:attrName>ppt_y</p:attrName>
                                        </p:attrNameLst>
                                      </p:cBhvr>
                                    </p:animMotion>
                                    <p:animEffect transition="in" filter="fade">
                                      <p:cBhvr>
                                        <p:cTn id="58" dur="1000"/>
                                        <p:tgtEl>
                                          <p:spTgt spid="121859">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1" presetClass="entr" presetSubtype="0" fill="hold" nodeType="clickEffect">
                                  <p:stCondLst>
                                    <p:cond delay="0"/>
                                  </p:stCondLst>
                                  <p:iterate type="lt">
                                    <p:tmPct val="10000"/>
                                  </p:iterate>
                                  <p:childTnLst>
                                    <p:set>
                                      <p:cBhvr>
                                        <p:cTn id="62" dur="1" fill="hold">
                                          <p:stCondLst>
                                            <p:cond delay="0"/>
                                          </p:stCondLst>
                                        </p:cTn>
                                        <p:tgtEl>
                                          <p:spTgt spid="121859">
                                            <p:txEl>
                                              <p:pRg st="6" end="6"/>
                                            </p:txEl>
                                          </p:spTgt>
                                        </p:tgtEl>
                                        <p:attrNameLst>
                                          <p:attrName>style.visibility</p:attrName>
                                        </p:attrNameLst>
                                      </p:cBhvr>
                                      <p:to>
                                        <p:strVal val="visible"/>
                                      </p:to>
                                    </p:set>
                                    <p:anim calcmode="lin" valueType="num">
                                      <p:cBhvr>
                                        <p:cTn id="63" dur="500" fill="hold"/>
                                        <p:tgtEl>
                                          <p:spTgt spid="12185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21859">
                                            <p:txEl>
                                              <p:pRg st="6" end="6"/>
                                            </p:txEl>
                                          </p:spTgt>
                                        </p:tgtEl>
                                        <p:attrNameLst>
                                          <p:attrName>ppt_y</p:attrName>
                                        </p:attrNameLst>
                                      </p:cBhvr>
                                      <p:tavLst>
                                        <p:tav tm="0">
                                          <p:val>
                                            <p:strVal val="#ppt_y"/>
                                          </p:val>
                                        </p:tav>
                                        <p:tav tm="100000">
                                          <p:val>
                                            <p:strVal val="#ppt_y"/>
                                          </p:val>
                                        </p:tav>
                                      </p:tavLst>
                                    </p:anim>
                                    <p:anim calcmode="lin" valueType="num">
                                      <p:cBhvr>
                                        <p:cTn id="65" dur="500" fill="hold"/>
                                        <p:tgtEl>
                                          <p:spTgt spid="12185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2185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21859">
                                            <p:txEl>
                                              <p:pRg st="6" end="6"/>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121859">
                                            <p:txEl>
                                              <p:pRg st="7" end="7"/>
                                            </p:txEl>
                                          </p:spTgt>
                                        </p:tgtEl>
                                        <p:attrNameLst>
                                          <p:attrName>style.visibility</p:attrName>
                                        </p:attrNameLst>
                                      </p:cBhvr>
                                      <p:to>
                                        <p:strVal val="visible"/>
                                      </p:to>
                                    </p:set>
                                    <p:anim calcmode="lin" valueType="num">
                                      <p:cBhvr>
                                        <p:cTn id="70" dur="500" fill="hold"/>
                                        <p:tgtEl>
                                          <p:spTgt spid="12185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21859">
                                            <p:txEl>
                                              <p:pRg st="7" end="7"/>
                                            </p:txEl>
                                          </p:spTgt>
                                        </p:tgtEl>
                                        <p:attrNameLst>
                                          <p:attrName>ppt_y</p:attrName>
                                        </p:attrNameLst>
                                      </p:cBhvr>
                                      <p:tavLst>
                                        <p:tav tm="0">
                                          <p:val>
                                            <p:strVal val="#ppt_y"/>
                                          </p:val>
                                        </p:tav>
                                        <p:tav tm="100000">
                                          <p:val>
                                            <p:strVal val="#ppt_y"/>
                                          </p:val>
                                        </p:tav>
                                      </p:tavLst>
                                    </p:anim>
                                    <p:anim calcmode="lin" valueType="num">
                                      <p:cBhvr>
                                        <p:cTn id="72" dur="500" fill="hold"/>
                                        <p:tgtEl>
                                          <p:spTgt spid="12185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2185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21859">
                                            <p:txEl>
                                              <p:pRg st="7" end="7"/>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121859">
                                            <p:txEl>
                                              <p:pRg st="8" end="8"/>
                                            </p:txEl>
                                          </p:spTgt>
                                        </p:tgtEl>
                                        <p:attrNameLst>
                                          <p:attrName>style.visibility</p:attrName>
                                        </p:attrNameLst>
                                      </p:cBhvr>
                                      <p:to>
                                        <p:strVal val="visible"/>
                                      </p:to>
                                    </p:set>
                                    <p:anim calcmode="lin" valueType="num">
                                      <p:cBhvr>
                                        <p:cTn id="77" dur="500" fill="hold"/>
                                        <p:tgtEl>
                                          <p:spTgt spid="12185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21859">
                                            <p:txEl>
                                              <p:pRg st="8" end="8"/>
                                            </p:txEl>
                                          </p:spTgt>
                                        </p:tgtEl>
                                        <p:attrNameLst>
                                          <p:attrName>ppt_y</p:attrName>
                                        </p:attrNameLst>
                                      </p:cBhvr>
                                      <p:tavLst>
                                        <p:tav tm="0">
                                          <p:val>
                                            <p:strVal val="#ppt_y"/>
                                          </p:val>
                                        </p:tav>
                                        <p:tav tm="100000">
                                          <p:val>
                                            <p:strVal val="#ppt_y"/>
                                          </p:val>
                                        </p:tav>
                                      </p:tavLst>
                                    </p:anim>
                                    <p:anim calcmode="lin" valueType="num">
                                      <p:cBhvr>
                                        <p:cTn id="79" dur="500" fill="hold"/>
                                        <p:tgtEl>
                                          <p:spTgt spid="12185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2185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21859">
                                            <p:txEl>
                                              <p:pRg st="8" end="8"/>
                                            </p:txEl>
                                          </p:spTgt>
                                        </p:tgtEl>
                                      </p:cBhvr>
                                    </p:animEffect>
                                  </p:childTnLst>
                                </p:cTn>
                              </p:par>
                              <p:par>
                                <p:cTn id="82" presetID="41" presetClass="entr" presetSubtype="0" fill="hold" nodeType="withEffect">
                                  <p:stCondLst>
                                    <p:cond delay="0"/>
                                  </p:stCondLst>
                                  <p:iterate type="lt">
                                    <p:tmPct val="10000"/>
                                  </p:iterate>
                                  <p:childTnLst>
                                    <p:set>
                                      <p:cBhvr>
                                        <p:cTn id="83" dur="1" fill="hold">
                                          <p:stCondLst>
                                            <p:cond delay="0"/>
                                          </p:stCondLst>
                                        </p:cTn>
                                        <p:tgtEl>
                                          <p:spTgt spid="121859">
                                            <p:txEl>
                                              <p:pRg st="9" end="9"/>
                                            </p:txEl>
                                          </p:spTgt>
                                        </p:tgtEl>
                                        <p:attrNameLst>
                                          <p:attrName>style.visibility</p:attrName>
                                        </p:attrNameLst>
                                      </p:cBhvr>
                                      <p:to>
                                        <p:strVal val="visible"/>
                                      </p:to>
                                    </p:set>
                                    <p:anim calcmode="lin" valueType="num">
                                      <p:cBhvr>
                                        <p:cTn id="84" dur="500" fill="hold"/>
                                        <p:tgtEl>
                                          <p:spTgt spid="121859">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121859">
                                            <p:txEl>
                                              <p:pRg st="9" end="9"/>
                                            </p:txEl>
                                          </p:spTgt>
                                        </p:tgtEl>
                                        <p:attrNameLst>
                                          <p:attrName>ppt_y</p:attrName>
                                        </p:attrNameLst>
                                      </p:cBhvr>
                                      <p:tavLst>
                                        <p:tav tm="0">
                                          <p:val>
                                            <p:strVal val="#ppt_y"/>
                                          </p:val>
                                        </p:tav>
                                        <p:tav tm="100000">
                                          <p:val>
                                            <p:strVal val="#ppt_y"/>
                                          </p:val>
                                        </p:tav>
                                      </p:tavLst>
                                    </p:anim>
                                    <p:anim calcmode="lin" valueType="num">
                                      <p:cBhvr>
                                        <p:cTn id="86" dur="500" fill="hold"/>
                                        <p:tgtEl>
                                          <p:spTgt spid="121859">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121859">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121859">
                                            <p:txEl>
                                              <p:pRg st="9" end="9"/>
                                            </p:txEl>
                                          </p:spTgt>
                                        </p:tgtEl>
                                      </p:cBhvr>
                                    </p:animEffect>
                                  </p:childTnLst>
                                </p:cTn>
                              </p:par>
                              <p:par>
                                <p:cTn id="89" presetID="41" presetClass="entr" presetSubtype="0" fill="hold" nodeType="withEffect">
                                  <p:stCondLst>
                                    <p:cond delay="0"/>
                                  </p:stCondLst>
                                  <p:iterate type="lt">
                                    <p:tmPct val="10000"/>
                                  </p:iterate>
                                  <p:childTnLst>
                                    <p:set>
                                      <p:cBhvr>
                                        <p:cTn id="90" dur="1" fill="hold">
                                          <p:stCondLst>
                                            <p:cond delay="0"/>
                                          </p:stCondLst>
                                        </p:cTn>
                                        <p:tgtEl>
                                          <p:spTgt spid="121859">
                                            <p:txEl>
                                              <p:pRg st="10" end="10"/>
                                            </p:txEl>
                                          </p:spTgt>
                                        </p:tgtEl>
                                        <p:attrNameLst>
                                          <p:attrName>style.visibility</p:attrName>
                                        </p:attrNameLst>
                                      </p:cBhvr>
                                      <p:to>
                                        <p:strVal val="visible"/>
                                      </p:to>
                                    </p:set>
                                    <p:anim calcmode="lin" valueType="num">
                                      <p:cBhvr>
                                        <p:cTn id="91" dur="500" fill="hold"/>
                                        <p:tgtEl>
                                          <p:spTgt spid="121859">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1859">
                                            <p:txEl>
                                              <p:pRg st="10" end="10"/>
                                            </p:txEl>
                                          </p:spTgt>
                                        </p:tgtEl>
                                        <p:attrNameLst>
                                          <p:attrName>ppt_y</p:attrName>
                                        </p:attrNameLst>
                                      </p:cBhvr>
                                      <p:tavLst>
                                        <p:tav tm="0">
                                          <p:val>
                                            <p:strVal val="#ppt_y"/>
                                          </p:val>
                                        </p:tav>
                                        <p:tav tm="100000">
                                          <p:val>
                                            <p:strVal val="#ppt_y"/>
                                          </p:val>
                                        </p:tav>
                                      </p:tavLst>
                                    </p:anim>
                                    <p:anim calcmode="lin" valueType="num">
                                      <p:cBhvr>
                                        <p:cTn id="93" dur="500" fill="hold"/>
                                        <p:tgtEl>
                                          <p:spTgt spid="121859">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1859">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18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2883" name="Rectangle 3"/>
          <p:cNvSpPr>
            <a:spLocks noGrp="1" noChangeArrowheads="1"/>
          </p:cNvSpPr>
          <p:nvPr>
            <p:ph type="body" idx="1"/>
          </p:nvPr>
        </p:nvSpPr>
        <p:spPr/>
        <p:txBody>
          <a:bodyPr/>
          <a:lstStyle/>
          <a:p>
            <a:r>
              <a:rPr lang="en-US" altLang="en-US" dirty="0"/>
              <a:t>How then, do we try to understand the actions of others elsewhere?</a:t>
            </a:r>
          </a:p>
          <a:p>
            <a:r>
              <a:rPr lang="en-US" altLang="en-US" dirty="0"/>
              <a:t>For example: the Middle East, the Congo, </a:t>
            </a:r>
            <a:r>
              <a:rPr lang="en-US" altLang="en-US" dirty="0" smtClean="0"/>
              <a:t>the United States….</a:t>
            </a:r>
            <a:endParaRPr lang="en-US" altLang="en-US" dirty="0"/>
          </a:p>
        </p:txBody>
      </p:sp>
      <p:pic>
        <p:nvPicPr>
          <p:cNvPr id="122885" name="Picture 5" descr="Demonstrations-spread-to--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60888"/>
            <a:ext cx="3384550" cy="2297112"/>
          </a:xfrm>
          <a:prstGeom prst="rect">
            <a:avLst/>
          </a:prstGeom>
          <a:noFill/>
          <a:extLst>
            <a:ext uri="{909E8E84-426E-40DD-AFC4-6F175D3DCCD1}">
              <a14:hiddenFill xmlns:a14="http://schemas.microsoft.com/office/drawing/2010/main">
                <a:solidFill>
                  <a:srgbClr val="FFFFFF"/>
                </a:solidFill>
              </a14:hiddenFill>
            </a:ext>
          </a:extLst>
        </p:spPr>
      </p:pic>
      <p:pic>
        <p:nvPicPr>
          <p:cNvPr id="122887" name="Picture 7" descr="child_soldiers_in_the_co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733800"/>
            <a:ext cx="3378200" cy="25003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232909"/>
            <a:ext cx="3314218" cy="224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0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Scale>
                                      <p:cBhvr>
                                        <p:cTn id="7" dur="1000" decel="50000" fill="hold">
                                          <p:stCondLst>
                                            <p:cond delay="0"/>
                                          </p:stCondLst>
                                        </p:cTn>
                                        <p:tgtEl>
                                          <p:spTgt spid="1228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2883">
                                            <p:txEl>
                                              <p:pRg st="0" end="0"/>
                                            </p:txEl>
                                          </p:spTgt>
                                        </p:tgtEl>
                                        <p:attrNameLst>
                                          <p:attrName>ppt_x</p:attrName>
                                          <p:attrName>ppt_y</p:attrName>
                                        </p:attrNameLst>
                                      </p:cBhvr>
                                    </p:animMotion>
                                    <p:animEffect transition="in" filter="fade">
                                      <p:cBhvr>
                                        <p:cTn id="9" dur="1000"/>
                                        <p:tgtEl>
                                          <p:spTgt spid="1228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22883">
                                            <p:txEl>
                                              <p:pRg st="1" end="1"/>
                                            </p:txEl>
                                          </p:spTgt>
                                        </p:tgtEl>
                                        <p:attrNameLst>
                                          <p:attrName>style.visibility</p:attrName>
                                        </p:attrNameLst>
                                      </p:cBhvr>
                                      <p:to>
                                        <p:strVal val="visible"/>
                                      </p:to>
                                    </p:set>
                                    <p:anim calcmode="lin" valueType="num">
                                      <p:cBhvr>
                                        <p:cTn id="14" dur="500" fill="hold"/>
                                        <p:tgtEl>
                                          <p:spTgt spid="1228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288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228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28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2883">
                                            <p:txEl>
                                              <p:pRg st="1" end="1"/>
                                            </p:txEl>
                                          </p:spTgt>
                                        </p:tgtEl>
                                      </p:cBhvr>
                                    </p:animEffect>
                                  </p:childTnLst>
                                </p:cTn>
                              </p:par>
                            </p:childTnLst>
                          </p:cTn>
                        </p:par>
                        <p:par>
                          <p:cTn id="19" fill="hold" nodeType="afterGroup">
                            <p:stCondLst>
                              <p:cond delay="3000"/>
                            </p:stCondLst>
                            <p:childTnLst>
                              <p:par>
                                <p:cTn id="20" presetID="42" presetClass="entr" presetSubtype="0" fill="hold"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fade">
                                      <p:cBhvr>
                                        <p:cTn id="22" dur="1000"/>
                                        <p:tgtEl>
                                          <p:spTgt spid="122885"/>
                                        </p:tgtEl>
                                      </p:cBhvr>
                                    </p:animEffect>
                                    <p:anim calcmode="lin" valueType="num">
                                      <p:cBhvr>
                                        <p:cTn id="23" dur="1000" fill="hold"/>
                                        <p:tgtEl>
                                          <p:spTgt spid="122885"/>
                                        </p:tgtEl>
                                        <p:attrNameLst>
                                          <p:attrName>ppt_x</p:attrName>
                                        </p:attrNameLst>
                                      </p:cBhvr>
                                      <p:tavLst>
                                        <p:tav tm="0">
                                          <p:val>
                                            <p:strVal val="#ppt_x"/>
                                          </p:val>
                                        </p:tav>
                                        <p:tav tm="100000">
                                          <p:val>
                                            <p:strVal val="#ppt_x"/>
                                          </p:val>
                                        </p:tav>
                                      </p:tavLst>
                                    </p:anim>
                                    <p:anim calcmode="lin" valueType="num">
                                      <p:cBhvr>
                                        <p:cTn id="24" dur="1000" fill="hold"/>
                                        <p:tgtEl>
                                          <p:spTgt spid="122885"/>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4000"/>
                            </p:stCondLst>
                            <p:childTnLst>
                              <p:par>
                                <p:cTn id="26" presetID="47" presetClass="entr" presetSubtype="0" fill="hold" nodeType="afterEffect">
                                  <p:stCondLst>
                                    <p:cond delay="0"/>
                                  </p:stCondLst>
                                  <p:childTnLst>
                                    <p:set>
                                      <p:cBhvr>
                                        <p:cTn id="27" dur="1" fill="hold">
                                          <p:stCondLst>
                                            <p:cond delay="0"/>
                                          </p:stCondLst>
                                        </p:cTn>
                                        <p:tgtEl>
                                          <p:spTgt spid="122887"/>
                                        </p:tgtEl>
                                        <p:attrNameLst>
                                          <p:attrName>style.visibility</p:attrName>
                                        </p:attrNameLst>
                                      </p:cBhvr>
                                      <p:to>
                                        <p:strVal val="visible"/>
                                      </p:to>
                                    </p:set>
                                    <p:animEffect transition="in" filter="fade">
                                      <p:cBhvr>
                                        <p:cTn id="28" dur="1000"/>
                                        <p:tgtEl>
                                          <p:spTgt spid="122887"/>
                                        </p:tgtEl>
                                      </p:cBhvr>
                                    </p:animEffect>
                                    <p:anim calcmode="lin" valueType="num">
                                      <p:cBhvr>
                                        <p:cTn id="29" dur="1000" fill="hold"/>
                                        <p:tgtEl>
                                          <p:spTgt spid="122887"/>
                                        </p:tgtEl>
                                        <p:attrNameLst>
                                          <p:attrName>ppt_x</p:attrName>
                                        </p:attrNameLst>
                                      </p:cBhvr>
                                      <p:tavLst>
                                        <p:tav tm="0">
                                          <p:val>
                                            <p:strVal val="#ppt_x"/>
                                          </p:val>
                                        </p:tav>
                                        <p:tav tm="100000">
                                          <p:val>
                                            <p:strVal val="#ppt_x"/>
                                          </p:val>
                                        </p:tav>
                                      </p:tavLst>
                                    </p:anim>
                                    <p:anim calcmode="lin" valueType="num">
                                      <p:cBhvr>
                                        <p:cTn id="30" dur="1000" fill="hold"/>
                                        <p:tgtEl>
                                          <p:spTgt spid="1228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3907" name="Rectangle 3"/>
          <p:cNvSpPr>
            <a:spLocks noGrp="1" noChangeArrowheads="1"/>
          </p:cNvSpPr>
          <p:nvPr>
            <p:ph type="body" idx="1"/>
          </p:nvPr>
        </p:nvSpPr>
        <p:spPr/>
        <p:txBody>
          <a:bodyPr/>
          <a:lstStyle/>
          <a:p>
            <a:r>
              <a:rPr lang="en-US" altLang="en-US" sz="2800">
                <a:effectLst/>
              </a:rPr>
              <a:t>My privileged view of trying to understand what is happening in other parts of the world has limited contextual background</a:t>
            </a:r>
          </a:p>
          <a:p>
            <a:r>
              <a:rPr lang="en-US" altLang="en-US" sz="2800">
                <a:effectLst/>
              </a:rPr>
              <a:t>Since I am removed from their world, and I experience it through the filtered and biased views of television news editors (as well through the filters of my own biases), I may not be getting the complete story and may find myself divorced from some of the contextual nature of the activities that are taking place</a:t>
            </a:r>
          </a:p>
        </p:txBody>
      </p:sp>
    </p:spTree>
    <p:extLst>
      <p:ext uri="{BB962C8B-B14F-4D97-AF65-F5344CB8AC3E}">
        <p14:creationId xmlns:p14="http://schemas.microsoft.com/office/powerpoint/2010/main" val="1732949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Scale>
                                      <p:cBhvr>
                                        <p:cTn id="7" dur="1000" decel="50000" fill="hold">
                                          <p:stCondLst>
                                            <p:cond delay="0"/>
                                          </p:stCondLst>
                                        </p:cTn>
                                        <p:tgtEl>
                                          <p:spTgt spid="12390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3907">
                                            <p:txEl>
                                              <p:pRg st="0" end="0"/>
                                            </p:txEl>
                                          </p:spTgt>
                                        </p:tgtEl>
                                        <p:attrNameLst>
                                          <p:attrName>ppt_x</p:attrName>
                                          <p:attrName>ppt_y</p:attrName>
                                        </p:attrNameLst>
                                      </p:cBhvr>
                                    </p:animMotion>
                                    <p:animEffect transition="in" filter="fade">
                                      <p:cBhvr>
                                        <p:cTn id="9" dur="1000"/>
                                        <p:tgtEl>
                                          <p:spTgt spid="1239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3907">
                                            <p:txEl>
                                              <p:pRg st="1" end="1"/>
                                            </p:txEl>
                                          </p:spTgt>
                                        </p:tgtEl>
                                        <p:attrNameLst>
                                          <p:attrName>style.visibility</p:attrName>
                                        </p:attrNameLst>
                                      </p:cBhvr>
                                      <p:to>
                                        <p:strVal val="visible"/>
                                      </p:to>
                                    </p:set>
                                    <p:animScale>
                                      <p:cBhvr>
                                        <p:cTn id="14" dur="1000" decel="50000" fill="hold">
                                          <p:stCondLst>
                                            <p:cond delay="0"/>
                                          </p:stCondLst>
                                        </p:cTn>
                                        <p:tgtEl>
                                          <p:spTgt spid="12390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3907">
                                            <p:txEl>
                                              <p:pRg st="1" end="1"/>
                                            </p:txEl>
                                          </p:spTgt>
                                        </p:tgtEl>
                                        <p:attrNameLst>
                                          <p:attrName>ppt_x</p:attrName>
                                          <p:attrName>ppt_y</p:attrName>
                                        </p:attrNameLst>
                                      </p:cBhvr>
                                    </p:animMotion>
                                    <p:animEffect transition="in" filter="fade">
                                      <p:cBhvr>
                                        <p:cTn id="16" dur="1000"/>
                                        <p:tgtEl>
                                          <p:spTgt spid="1239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altLang="en-US" sz="3600"/>
              <a:t>The ABC’s of Critical Thinking</a:t>
            </a:r>
          </a:p>
        </p:txBody>
      </p:sp>
      <p:sp>
        <p:nvSpPr>
          <p:cNvPr id="7171" name="Rectangle 3"/>
          <p:cNvSpPr>
            <a:spLocks noGrp="1" noChangeArrowheads="1"/>
          </p:cNvSpPr>
          <p:nvPr>
            <p:ph type="body" idx="1"/>
          </p:nvPr>
        </p:nvSpPr>
        <p:spPr>
          <a:xfrm>
            <a:off x="468313" y="1628775"/>
            <a:ext cx="8229600" cy="4530725"/>
          </a:xfrm>
          <a:noFill/>
          <a:ln/>
        </p:spPr>
        <p:txBody>
          <a:bodyPr/>
          <a:lstStyle/>
          <a:p>
            <a:pPr marL="609600" indent="-609600"/>
            <a:r>
              <a:rPr lang="en-US" altLang="en-US"/>
              <a:t>The ABCs (DEFs) of Critical Thinking</a:t>
            </a:r>
          </a:p>
          <a:p>
            <a:pPr marL="609600" indent="-609600"/>
            <a:r>
              <a:rPr lang="en-US" altLang="en-US"/>
              <a:t>A is for Argument</a:t>
            </a:r>
          </a:p>
          <a:p>
            <a:pPr marL="609600" indent="-609600"/>
            <a:r>
              <a:rPr lang="en-US" altLang="en-US"/>
              <a:t>B is for Bias</a:t>
            </a:r>
          </a:p>
          <a:p>
            <a:pPr marL="609600" indent="-609600"/>
            <a:r>
              <a:rPr lang="en-US" altLang="en-US"/>
              <a:t>C is for Context</a:t>
            </a:r>
          </a:p>
          <a:p>
            <a:pPr marL="609600" indent="-609600"/>
            <a:r>
              <a:rPr lang="en-US" altLang="en-US"/>
              <a:t>D is for Diagramming</a:t>
            </a:r>
          </a:p>
          <a:p>
            <a:pPr marL="609600" indent="-609600"/>
            <a:r>
              <a:rPr lang="en-US" altLang="en-US"/>
              <a:t>E is for Evidence</a:t>
            </a:r>
          </a:p>
          <a:p>
            <a:pPr marL="609600" indent="-609600"/>
            <a:r>
              <a:rPr lang="en-US" altLang="en-US"/>
              <a:t>F is for Fallacies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7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7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Scale>
                                      <p:cBhvr>
                                        <p:cTn id="15" dur="1000" decel="50000" fill="hold">
                                          <p:stCondLst>
                                            <p:cond delay="0"/>
                                          </p:stCondLst>
                                        </p:cTn>
                                        <p:tgtEl>
                                          <p:spTgt spid="7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171">
                                            <p:txEl>
                                              <p:pRg st="1" end="1"/>
                                            </p:txEl>
                                          </p:spTgt>
                                        </p:tgtEl>
                                        <p:attrNameLst>
                                          <p:attrName>ppt_x</p:attrName>
                                          <p:attrName>ppt_y</p:attrName>
                                        </p:attrNameLst>
                                      </p:cBhvr>
                                    </p:animMotion>
                                    <p:animEffect transition="in" filter="fade">
                                      <p:cBhvr>
                                        <p:cTn id="17" dur="10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Scale>
                                      <p:cBhvr>
                                        <p:cTn id="22" dur="1000" decel="50000" fill="hold">
                                          <p:stCondLst>
                                            <p:cond delay="0"/>
                                          </p:stCondLst>
                                        </p:cTn>
                                        <p:tgtEl>
                                          <p:spTgt spid="7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171">
                                            <p:txEl>
                                              <p:pRg st="2" end="2"/>
                                            </p:txEl>
                                          </p:spTgt>
                                        </p:tgtEl>
                                        <p:attrNameLst>
                                          <p:attrName>ppt_x</p:attrName>
                                          <p:attrName>ppt_y</p:attrName>
                                        </p:attrNameLst>
                                      </p:cBhvr>
                                    </p:animMotion>
                                    <p:animEffect transition="in" filter="fade">
                                      <p:cBhvr>
                                        <p:cTn id="24" dur="1000"/>
                                        <p:tgtEl>
                                          <p:spTgt spid="717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nodeType="clickEffect">
                                  <p:stCondLst>
                                    <p:cond delay="0"/>
                                  </p:stCondLst>
                                  <p:childTnLst>
                                    <p:set>
                                      <p:cBhvr>
                                        <p:cTn id="28" dur="1" fill="hold">
                                          <p:stCondLst>
                                            <p:cond delay="0"/>
                                          </p:stCondLst>
                                        </p:cTn>
                                        <p:tgtEl>
                                          <p:spTgt spid="7171">
                                            <p:txEl>
                                              <p:pRg st="3" end="3"/>
                                            </p:txEl>
                                          </p:spTgt>
                                        </p:tgtEl>
                                        <p:attrNameLst>
                                          <p:attrName>style.visibility</p:attrName>
                                        </p:attrNameLst>
                                      </p:cBhvr>
                                      <p:to>
                                        <p:strVal val="visible"/>
                                      </p:to>
                                    </p:set>
                                    <p:animScale>
                                      <p:cBhvr>
                                        <p:cTn id="29" dur="1000" decel="50000" fill="hold">
                                          <p:stCondLst>
                                            <p:cond delay="0"/>
                                          </p:stCondLst>
                                        </p:cTn>
                                        <p:tgtEl>
                                          <p:spTgt spid="7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171">
                                            <p:txEl>
                                              <p:pRg st="3" end="3"/>
                                            </p:txEl>
                                          </p:spTgt>
                                        </p:tgtEl>
                                        <p:attrNameLst>
                                          <p:attrName>ppt_x</p:attrName>
                                          <p:attrName>ppt_y</p:attrName>
                                        </p:attrNameLst>
                                      </p:cBhvr>
                                    </p:animMotion>
                                    <p:animEffect transition="in" filter="fade">
                                      <p:cBhvr>
                                        <p:cTn id="31" dur="1000"/>
                                        <p:tgtEl>
                                          <p:spTgt spid="717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Scale>
                                      <p:cBhvr>
                                        <p:cTn id="36" dur="1000" decel="50000" fill="hold">
                                          <p:stCondLst>
                                            <p:cond delay="0"/>
                                          </p:stCondLst>
                                        </p:cTn>
                                        <p:tgtEl>
                                          <p:spTgt spid="71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171">
                                            <p:txEl>
                                              <p:pRg st="4" end="4"/>
                                            </p:txEl>
                                          </p:spTgt>
                                        </p:tgtEl>
                                        <p:attrNameLst>
                                          <p:attrName>ppt_x</p:attrName>
                                          <p:attrName>ppt_y</p:attrName>
                                        </p:attrNameLst>
                                      </p:cBhvr>
                                    </p:animMotion>
                                    <p:animEffect transition="in" filter="fade">
                                      <p:cBhvr>
                                        <p:cTn id="38" dur="1000"/>
                                        <p:tgtEl>
                                          <p:spTgt spid="7171">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Scale>
                                      <p:cBhvr>
                                        <p:cTn id="43" dur="1000" decel="50000" fill="hold">
                                          <p:stCondLst>
                                            <p:cond delay="0"/>
                                          </p:stCondLst>
                                        </p:cTn>
                                        <p:tgtEl>
                                          <p:spTgt spid="71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171">
                                            <p:txEl>
                                              <p:pRg st="5" end="5"/>
                                            </p:txEl>
                                          </p:spTgt>
                                        </p:tgtEl>
                                        <p:attrNameLst>
                                          <p:attrName>ppt_x</p:attrName>
                                          <p:attrName>ppt_y</p:attrName>
                                        </p:attrNameLst>
                                      </p:cBhvr>
                                    </p:animMotion>
                                    <p:animEffect transition="in" filter="fade">
                                      <p:cBhvr>
                                        <p:cTn id="45" dur="1000"/>
                                        <p:tgtEl>
                                          <p:spTgt spid="7171">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2" presetClass="entr" presetSubtype="0" fill="hold" nodeType="clickEffect">
                                  <p:stCondLst>
                                    <p:cond delay="0"/>
                                  </p:stCondLst>
                                  <p:childTnLst>
                                    <p:set>
                                      <p:cBhvr>
                                        <p:cTn id="49" dur="1" fill="hold">
                                          <p:stCondLst>
                                            <p:cond delay="0"/>
                                          </p:stCondLst>
                                        </p:cTn>
                                        <p:tgtEl>
                                          <p:spTgt spid="7171">
                                            <p:txEl>
                                              <p:pRg st="6" end="6"/>
                                            </p:txEl>
                                          </p:spTgt>
                                        </p:tgtEl>
                                        <p:attrNameLst>
                                          <p:attrName>style.visibility</p:attrName>
                                        </p:attrNameLst>
                                      </p:cBhvr>
                                      <p:to>
                                        <p:strVal val="visible"/>
                                      </p:to>
                                    </p:set>
                                    <p:animScale>
                                      <p:cBhvr>
                                        <p:cTn id="50" dur="1000" decel="50000" fill="hold">
                                          <p:stCondLst>
                                            <p:cond delay="0"/>
                                          </p:stCondLst>
                                        </p:cTn>
                                        <p:tgtEl>
                                          <p:spTgt spid="7171">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7171">
                                            <p:txEl>
                                              <p:pRg st="6" end="6"/>
                                            </p:txEl>
                                          </p:spTgt>
                                        </p:tgtEl>
                                        <p:attrNameLst>
                                          <p:attrName>ppt_x</p:attrName>
                                          <p:attrName>ppt_y</p:attrName>
                                        </p:attrNameLst>
                                      </p:cBhvr>
                                    </p:animMotion>
                                    <p:animEffect transition="in" filter="fade">
                                      <p:cBhvr>
                                        <p:cTn id="52"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24931" name="Rectangle 3"/>
          <p:cNvSpPr>
            <a:spLocks noGrp="1" noChangeArrowheads="1"/>
          </p:cNvSpPr>
          <p:nvPr>
            <p:ph type="body" idx="1"/>
          </p:nvPr>
        </p:nvSpPr>
        <p:spPr/>
        <p:txBody>
          <a:bodyPr/>
          <a:lstStyle/>
          <a:p>
            <a:r>
              <a:rPr lang="en-US" altLang="en-US" sz="2800">
                <a:effectLst/>
              </a:rPr>
              <a:t>We need to be careful when interpreting information to make sure we have established enough background information to be able to acknowledge the context in which the information is being presented</a:t>
            </a:r>
          </a:p>
          <a:p>
            <a:r>
              <a:rPr lang="en-US" altLang="en-US" sz="2800">
                <a:effectLst/>
              </a:rPr>
              <a:t>In this way, when context is sufficient, we can more fairly interpret what is being presented and why the information is being presented in the way it is</a:t>
            </a:r>
          </a:p>
        </p:txBody>
      </p:sp>
    </p:spTree>
    <p:extLst>
      <p:ext uri="{BB962C8B-B14F-4D97-AF65-F5344CB8AC3E}">
        <p14:creationId xmlns:p14="http://schemas.microsoft.com/office/powerpoint/2010/main" val="419033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Scale>
                                      <p:cBhvr>
                                        <p:cTn id="7" dur="1000" decel="50000" fill="hold">
                                          <p:stCondLst>
                                            <p:cond delay="0"/>
                                          </p:stCondLst>
                                        </p:cTn>
                                        <p:tgtEl>
                                          <p:spTgt spid="12493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4931">
                                            <p:txEl>
                                              <p:pRg st="0" end="0"/>
                                            </p:txEl>
                                          </p:spTgt>
                                        </p:tgtEl>
                                        <p:attrNameLst>
                                          <p:attrName>ppt_x</p:attrName>
                                          <p:attrName>ppt_y</p:attrName>
                                        </p:attrNameLst>
                                      </p:cBhvr>
                                    </p:animMotion>
                                    <p:animEffect transition="in" filter="fade">
                                      <p:cBhvr>
                                        <p:cTn id="9" dur="1000"/>
                                        <p:tgtEl>
                                          <p:spTgt spid="1249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24931">
                                            <p:txEl>
                                              <p:pRg st="1" end="1"/>
                                            </p:txEl>
                                          </p:spTgt>
                                        </p:tgtEl>
                                        <p:attrNameLst>
                                          <p:attrName>style.visibility</p:attrName>
                                        </p:attrNameLst>
                                      </p:cBhvr>
                                      <p:to>
                                        <p:strVal val="visible"/>
                                      </p:to>
                                    </p:set>
                                    <p:animScale>
                                      <p:cBhvr>
                                        <p:cTn id="14" dur="1000" decel="50000" fill="hold">
                                          <p:stCondLst>
                                            <p:cond delay="0"/>
                                          </p:stCondLst>
                                        </p:cTn>
                                        <p:tgtEl>
                                          <p:spTgt spid="12493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4931">
                                            <p:txEl>
                                              <p:pRg st="1" end="1"/>
                                            </p:txEl>
                                          </p:spTgt>
                                        </p:tgtEl>
                                        <p:attrNameLst>
                                          <p:attrName>ppt_x</p:attrName>
                                          <p:attrName>ppt_y</p:attrName>
                                        </p:attrNameLst>
                                      </p:cBhvr>
                                    </p:animMotion>
                                    <p:animEffect transition="in" filter="fade">
                                      <p:cBhvr>
                                        <p:cTn id="16" dur="1000"/>
                                        <p:tgtEl>
                                          <p:spTgt spid="124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35171" name="Rectangle 3"/>
          <p:cNvSpPr>
            <a:spLocks noGrp="1" noChangeArrowheads="1"/>
          </p:cNvSpPr>
          <p:nvPr>
            <p:ph type="body" idx="1"/>
          </p:nvPr>
        </p:nvSpPr>
        <p:spPr/>
        <p:txBody>
          <a:bodyPr/>
          <a:lstStyle/>
          <a:p>
            <a:pPr>
              <a:lnSpc>
                <a:spcPct val="80000"/>
              </a:lnSpc>
            </a:pPr>
            <a:r>
              <a:rPr lang="en-US" altLang="en-US" sz="2800">
                <a:effectLst/>
              </a:rPr>
              <a:t>Context and enough relevant information is dependent upon the conditional that one believes to be in possession of enough relevant information and the context in which that information is found</a:t>
            </a:r>
          </a:p>
          <a:p>
            <a:pPr>
              <a:lnSpc>
                <a:spcPct val="80000"/>
              </a:lnSpc>
            </a:pPr>
            <a:r>
              <a:rPr lang="en-US" altLang="en-US" sz="2800">
                <a:effectLst/>
              </a:rPr>
              <a:t>The conditional can be stated in various forms, as shown in the list that follows, but they all mean the same thing:</a:t>
            </a:r>
          </a:p>
          <a:p>
            <a:pPr lvl="1">
              <a:lnSpc>
                <a:spcPct val="80000"/>
              </a:lnSpc>
            </a:pPr>
            <a:r>
              <a:rPr lang="en-US" altLang="en-US" sz="2400">
                <a:effectLst/>
              </a:rPr>
              <a:t>1. “Based on the information I have before me and the context in which it is placed, . . .”</a:t>
            </a:r>
          </a:p>
          <a:p>
            <a:pPr lvl="1">
              <a:lnSpc>
                <a:spcPct val="80000"/>
              </a:lnSpc>
            </a:pPr>
            <a:r>
              <a:rPr lang="en-US" altLang="en-US" sz="2400">
                <a:effectLst/>
              </a:rPr>
              <a:t>2. “All things considered, . . .”</a:t>
            </a:r>
          </a:p>
          <a:p>
            <a:pPr lvl="1">
              <a:lnSpc>
                <a:spcPct val="80000"/>
              </a:lnSpc>
            </a:pPr>
            <a:r>
              <a:rPr lang="en-US" altLang="en-US" sz="2400">
                <a:effectLst/>
              </a:rPr>
              <a:t>3. “Given what I now know, . . .”</a:t>
            </a:r>
          </a:p>
        </p:txBody>
      </p:sp>
    </p:spTree>
    <p:extLst>
      <p:ext uri="{BB962C8B-B14F-4D97-AF65-F5344CB8AC3E}">
        <p14:creationId xmlns:p14="http://schemas.microsoft.com/office/powerpoint/2010/main" val="240321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Scale>
                                      <p:cBhvr>
                                        <p:cTn id="7" dur="1000" decel="50000" fill="hold">
                                          <p:stCondLst>
                                            <p:cond delay="0"/>
                                          </p:stCondLst>
                                        </p:cTn>
                                        <p:tgtEl>
                                          <p:spTgt spid="135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5171">
                                            <p:txEl>
                                              <p:pRg st="0" end="0"/>
                                            </p:txEl>
                                          </p:spTgt>
                                        </p:tgtEl>
                                        <p:attrNameLst>
                                          <p:attrName>ppt_x</p:attrName>
                                          <p:attrName>ppt_y</p:attrName>
                                        </p:attrNameLst>
                                      </p:cBhvr>
                                    </p:animMotion>
                                    <p:animEffect transition="in" filter="fade">
                                      <p:cBhvr>
                                        <p:cTn id="9" dur="1000"/>
                                        <p:tgtEl>
                                          <p:spTgt spid="135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35171">
                                            <p:txEl>
                                              <p:pRg st="1" end="1"/>
                                            </p:txEl>
                                          </p:spTgt>
                                        </p:tgtEl>
                                        <p:attrNameLst>
                                          <p:attrName>style.visibility</p:attrName>
                                        </p:attrNameLst>
                                      </p:cBhvr>
                                      <p:to>
                                        <p:strVal val="visible"/>
                                      </p:to>
                                    </p:set>
                                    <p:animScale>
                                      <p:cBhvr>
                                        <p:cTn id="14" dur="1000" decel="50000" fill="hold">
                                          <p:stCondLst>
                                            <p:cond delay="0"/>
                                          </p:stCondLst>
                                        </p:cTn>
                                        <p:tgtEl>
                                          <p:spTgt spid="135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35171">
                                            <p:txEl>
                                              <p:pRg st="1" end="1"/>
                                            </p:txEl>
                                          </p:spTgt>
                                        </p:tgtEl>
                                        <p:attrNameLst>
                                          <p:attrName>ppt_x</p:attrName>
                                          <p:attrName>ppt_y</p:attrName>
                                        </p:attrNameLst>
                                      </p:cBhvr>
                                    </p:animMotion>
                                    <p:animEffect transition="in" filter="fade">
                                      <p:cBhvr>
                                        <p:cTn id="16" dur="1000"/>
                                        <p:tgtEl>
                                          <p:spTgt spid="1351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35171">
                                            <p:txEl>
                                              <p:pRg st="2" end="2"/>
                                            </p:txEl>
                                          </p:spTgt>
                                        </p:tgtEl>
                                        <p:attrNameLst>
                                          <p:attrName>style.visibility</p:attrName>
                                        </p:attrNameLst>
                                      </p:cBhvr>
                                      <p:to>
                                        <p:strVal val="visible"/>
                                      </p:to>
                                    </p:set>
                                    <p:anim calcmode="lin" valueType="num">
                                      <p:cBhvr>
                                        <p:cTn id="21" dur="500" fill="hold"/>
                                        <p:tgtEl>
                                          <p:spTgt spid="13517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3517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3517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3517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3517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35171">
                                            <p:txEl>
                                              <p:pRg st="3" end="3"/>
                                            </p:txEl>
                                          </p:spTgt>
                                        </p:tgtEl>
                                        <p:attrNameLst>
                                          <p:attrName>style.visibility</p:attrName>
                                        </p:attrNameLst>
                                      </p:cBhvr>
                                      <p:to>
                                        <p:strVal val="visible"/>
                                      </p:to>
                                    </p:set>
                                    <p:anim calcmode="lin" valueType="num">
                                      <p:cBhvr>
                                        <p:cTn id="30" dur="500" fill="hold"/>
                                        <p:tgtEl>
                                          <p:spTgt spid="1351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51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1351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51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51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135171">
                                            <p:txEl>
                                              <p:pRg st="4" end="4"/>
                                            </p:txEl>
                                          </p:spTgt>
                                        </p:tgtEl>
                                        <p:attrNameLst>
                                          <p:attrName>style.visibility</p:attrName>
                                        </p:attrNameLst>
                                      </p:cBhvr>
                                      <p:to>
                                        <p:strVal val="visible"/>
                                      </p:to>
                                    </p:set>
                                    <p:anim calcmode="lin" valueType="num">
                                      <p:cBhvr>
                                        <p:cTn id="39" dur="500" fill="hold"/>
                                        <p:tgtEl>
                                          <p:spTgt spid="13517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3517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3517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3517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B2B2B2"/>
                </a:solidFill>
              </a:rPr>
              <a:t>The ABC’s of Critical Thinking</a:t>
            </a:r>
            <a:endParaRPr lang="en-US" dirty="0"/>
          </a:p>
        </p:txBody>
      </p:sp>
      <p:sp>
        <p:nvSpPr>
          <p:cNvPr id="3" name="Content Placeholder 2"/>
          <p:cNvSpPr>
            <a:spLocks noGrp="1"/>
          </p:cNvSpPr>
          <p:nvPr>
            <p:ph idx="1"/>
          </p:nvPr>
        </p:nvSpPr>
        <p:spPr/>
        <p:txBody>
          <a:bodyPr/>
          <a:lstStyle/>
          <a:p>
            <a:pPr lvl="0">
              <a:lnSpc>
                <a:spcPct val="90000"/>
              </a:lnSpc>
              <a:buClr>
                <a:srgbClr val="FFFFCC"/>
              </a:buClr>
            </a:pPr>
            <a:r>
              <a:rPr lang="en-US" altLang="en-US" sz="2400" dirty="0" smtClean="0">
                <a:solidFill>
                  <a:srgbClr val="FFFFFF"/>
                </a:solidFill>
                <a:effectLst/>
              </a:rPr>
              <a:t>Understanding Context allows us to more fairly assess the information which we are considering</a:t>
            </a:r>
          </a:p>
          <a:p>
            <a:pPr lvl="0">
              <a:lnSpc>
                <a:spcPct val="90000"/>
              </a:lnSpc>
              <a:buClr>
                <a:srgbClr val="FFFFCC"/>
              </a:buClr>
            </a:pPr>
            <a:r>
              <a:rPr lang="en-US" altLang="en-US" sz="2400" dirty="0" smtClean="0">
                <a:solidFill>
                  <a:srgbClr val="FFFFFF"/>
                </a:solidFill>
                <a:effectLst/>
              </a:rPr>
              <a:t>So </a:t>
            </a:r>
            <a:r>
              <a:rPr lang="en-US" altLang="en-US" sz="2400" dirty="0">
                <a:solidFill>
                  <a:srgbClr val="FFFFFF"/>
                </a:solidFill>
                <a:effectLst/>
              </a:rPr>
              <a:t>fairness is directly tied into the amount of information determined and the context in which it is found in light of the way it is understood according to specific </a:t>
            </a:r>
            <a:r>
              <a:rPr lang="en-US" altLang="en-US" sz="2400" dirty="0" smtClean="0">
                <a:solidFill>
                  <a:srgbClr val="FFFFFF"/>
                </a:solidFill>
                <a:effectLst/>
              </a:rPr>
              <a:t>biases</a:t>
            </a:r>
          </a:p>
          <a:p>
            <a:pPr lvl="0">
              <a:lnSpc>
                <a:spcPct val="90000"/>
              </a:lnSpc>
              <a:buClr>
                <a:srgbClr val="FFFFCC"/>
              </a:buClr>
            </a:pPr>
            <a:r>
              <a:rPr lang="en-US" altLang="en-US" sz="2400" dirty="0">
                <a:solidFill>
                  <a:srgbClr val="FFFFFF"/>
                </a:solidFill>
                <a:effectLst/>
              </a:rPr>
              <a:t>Fairness is the Cornerstone of Critical Thinking</a:t>
            </a:r>
          </a:p>
          <a:p>
            <a:pPr marL="0" lvl="0" indent="0">
              <a:lnSpc>
                <a:spcPct val="90000"/>
              </a:lnSpc>
              <a:buClr>
                <a:srgbClr val="FFFFCC"/>
              </a:buClr>
              <a:buNone/>
            </a:pPr>
            <a:endParaRPr lang="en-US" altLang="en-US" sz="2400" dirty="0" smtClean="0">
              <a:solidFill>
                <a:srgbClr val="FFFFFF"/>
              </a:solidFill>
              <a:effectLst/>
            </a:endParaRPr>
          </a:p>
          <a:p>
            <a:pPr lvl="0">
              <a:lnSpc>
                <a:spcPct val="90000"/>
              </a:lnSpc>
              <a:buClr>
                <a:srgbClr val="FFFFCC"/>
              </a:buClr>
            </a:pPr>
            <a:endParaRPr lang="en-US" altLang="en-US" sz="2400" dirty="0">
              <a:solidFill>
                <a:srgbClr val="FFFFFF"/>
              </a:solidFill>
              <a:effectLst/>
            </a:endParaRPr>
          </a:p>
          <a:p>
            <a:endParaRPr lang="en-US" dirty="0"/>
          </a:p>
        </p:txBody>
      </p:sp>
    </p:spTree>
    <p:extLst>
      <p:ext uri="{BB962C8B-B14F-4D97-AF65-F5344CB8AC3E}">
        <p14:creationId xmlns:p14="http://schemas.microsoft.com/office/powerpoint/2010/main" val="2485232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40291" name="Rectangle 3"/>
          <p:cNvSpPr>
            <a:spLocks noGrp="1" noChangeArrowheads="1"/>
          </p:cNvSpPr>
          <p:nvPr>
            <p:ph type="body" idx="1"/>
          </p:nvPr>
        </p:nvSpPr>
        <p:spPr/>
        <p:txBody>
          <a:bodyPr/>
          <a:lstStyle/>
          <a:p>
            <a:r>
              <a:rPr lang="en-US" altLang="en-US" sz="2800">
                <a:effectLst/>
              </a:rPr>
              <a:t>So why should we “play fair”?</a:t>
            </a:r>
          </a:p>
          <a:p>
            <a:r>
              <a:rPr lang="en-US" altLang="en-US" sz="2800">
                <a:effectLst/>
              </a:rPr>
              <a:t>The rest of the world doesn’t. Wouldn’t doing so make us suckers or chumps? </a:t>
            </a:r>
          </a:p>
          <a:p>
            <a:r>
              <a:rPr lang="en-US" altLang="en-US" sz="2800">
                <a:effectLst/>
              </a:rPr>
              <a:t>No, not really</a:t>
            </a:r>
          </a:p>
          <a:p>
            <a:r>
              <a:rPr lang="en-US" altLang="en-US" sz="2800">
                <a:effectLst/>
              </a:rPr>
              <a:t>Because playing fair and cooperating is the only way we can truly keep order and respect in a world where there are so many cheaters</a:t>
            </a:r>
          </a:p>
          <a:p>
            <a:r>
              <a:rPr lang="en-US" altLang="en-US" sz="2800">
                <a:effectLst/>
              </a:rPr>
              <a:t>When everyone plays fairly, the majority gets more of what it wants</a:t>
            </a:r>
          </a:p>
        </p:txBody>
      </p:sp>
    </p:spTree>
    <p:extLst>
      <p:ext uri="{BB962C8B-B14F-4D97-AF65-F5344CB8AC3E}">
        <p14:creationId xmlns:p14="http://schemas.microsoft.com/office/powerpoint/2010/main" val="3426564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40291">
                                            <p:txEl>
                                              <p:pRg st="2" end="2"/>
                                            </p:txEl>
                                          </p:spTgt>
                                        </p:tgtEl>
                                        <p:attrNameLst>
                                          <p:attrName>style.visibility</p:attrName>
                                        </p:attrNameLst>
                                      </p:cBhvr>
                                      <p:to>
                                        <p:strVal val="visible"/>
                                      </p:to>
                                    </p:set>
                                    <p:anim calcmode="lin" valueType="num">
                                      <p:cBhvr>
                                        <p:cTn id="21" dur="500" fill="hold"/>
                                        <p:tgtEl>
                                          <p:spTgt spid="14029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4029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029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4029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4029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140291">
                                            <p:txEl>
                                              <p:pRg st="3" end="3"/>
                                            </p:txEl>
                                          </p:spTgt>
                                        </p:tgtEl>
                                        <p:attrNameLst>
                                          <p:attrName>style.visibility</p:attrName>
                                        </p:attrNameLst>
                                      </p:cBhvr>
                                      <p:to>
                                        <p:strVal val="visible"/>
                                      </p:to>
                                    </p:set>
                                    <p:animEffect transition="in" filter="fade">
                                      <p:cBhvr>
                                        <p:cTn id="30" dur="1000"/>
                                        <p:tgtEl>
                                          <p:spTgt spid="140291">
                                            <p:txEl>
                                              <p:pRg st="3" end="3"/>
                                            </p:txEl>
                                          </p:spTgt>
                                        </p:tgtEl>
                                      </p:cBhvr>
                                    </p:animEffect>
                                    <p:anim calcmode="lin" valueType="num">
                                      <p:cBhvr>
                                        <p:cTn id="31"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140291">
                                            <p:txEl>
                                              <p:pRg st="4" end="4"/>
                                            </p:txEl>
                                          </p:spTgt>
                                        </p:tgtEl>
                                        <p:attrNameLst>
                                          <p:attrName>style.visibility</p:attrName>
                                        </p:attrNameLst>
                                      </p:cBhvr>
                                      <p:to>
                                        <p:strVal val="visible"/>
                                      </p:to>
                                    </p:set>
                                    <p:animEffect transition="in" filter="fade">
                                      <p:cBhvr>
                                        <p:cTn id="37" dur="800" decel="100000"/>
                                        <p:tgtEl>
                                          <p:spTgt spid="140291">
                                            <p:txEl>
                                              <p:pRg st="4" end="4"/>
                                            </p:txEl>
                                          </p:spTgt>
                                        </p:tgtEl>
                                      </p:cBhvr>
                                    </p:animEffect>
                                    <p:anim calcmode="lin" valueType="num">
                                      <p:cBhvr>
                                        <p:cTn id="38" dur="800" decel="100000" fill="hold"/>
                                        <p:tgtEl>
                                          <p:spTgt spid="140291">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0291">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0291">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0291">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0291">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dirty="0">
                <a:solidFill>
                  <a:srgbClr val="B2B2B2"/>
                </a:solidFill>
              </a:rPr>
              <a:t>The ABC’s of Critical Thinking</a:t>
            </a:r>
            <a:endParaRPr lang="en-US" altLang="en-US" sz="3600" dirty="0"/>
          </a:p>
        </p:txBody>
      </p:sp>
      <p:sp>
        <p:nvSpPr>
          <p:cNvPr id="141315" name="Rectangle 3"/>
          <p:cNvSpPr>
            <a:spLocks noGrp="1" noChangeArrowheads="1"/>
          </p:cNvSpPr>
          <p:nvPr>
            <p:ph type="body" idx="1"/>
          </p:nvPr>
        </p:nvSpPr>
        <p:spPr/>
        <p:txBody>
          <a:bodyPr/>
          <a:lstStyle/>
          <a:p>
            <a:pPr>
              <a:lnSpc>
                <a:spcPct val="80000"/>
              </a:lnSpc>
            </a:pPr>
            <a:r>
              <a:rPr lang="en-US" altLang="en-US" sz="2400">
                <a:effectLst/>
              </a:rPr>
              <a:t>THE RULES OF FAIR PLAY FOR CRITICALTHINKING</a:t>
            </a:r>
          </a:p>
          <a:p>
            <a:pPr>
              <a:lnSpc>
                <a:spcPct val="80000"/>
              </a:lnSpc>
            </a:pPr>
            <a:r>
              <a:rPr lang="en-US" altLang="en-US" sz="2400">
                <a:effectLst/>
              </a:rPr>
              <a:t>1. Acknowledge your existing biases and determine how they filter the way in which you see and act in the world.</a:t>
            </a:r>
          </a:p>
          <a:p>
            <a:pPr>
              <a:lnSpc>
                <a:spcPct val="80000"/>
              </a:lnSpc>
            </a:pPr>
            <a:r>
              <a:rPr lang="en-US" altLang="en-US" sz="2400">
                <a:effectLst/>
              </a:rPr>
              <a:t>2. Make every effort to attain enough facts before formulating a position on a particular issue.</a:t>
            </a:r>
          </a:p>
          <a:p>
            <a:pPr>
              <a:lnSpc>
                <a:spcPct val="80000"/>
              </a:lnSpc>
            </a:pPr>
            <a:r>
              <a:rPr lang="en-US" altLang="en-US" sz="2400">
                <a:effectLst/>
              </a:rPr>
              <a:t>3. Make every effort to acknowledge the context in which the facts occur before formulating a position on a particular issue. Use a conditional: “All things considered, this is what I now believe.”</a:t>
            </a:r>
          </a:p>
          <a:p>
            <a:pPr>
              <a:lnSpc>
                <a:spcPct val="80000"/>
              </a:lnSpc>
            </a:pPr>
            <a:r>
              <a:rPr lang="en-US" altLang="en-US" sz="2400">
                <a:effectLst/>
              </a:rPr>
              <a:t>4. Acknowledge that, due to the way in which so many people are biased differently, there are going to be disagreements on many issues.</a:t>
            </a:r>
          </a:p>
          <a:p>
            <a:pPr>
              <a:lnSpc>
                <a:spcPct val="80000"/>
              </a:lnSpc>
            </a:pPr>
            <a:r>
              <a:rPr lang="en-US" altLang="en-US" sz="2400">
                <a:effectLst/>
              </a:rPr>
              <a:t>5. Be open to the possibility of revising your position.</a:t>
            </a:r>
          </a:p>
        </p:txBody>
      </p:sp>
    </p:spTree>
    <p:extLst>
      <p:ext uri="{BB962C8B-B14F-4D97-AF65-F5344CB8AC3E}">
        <p14:creationId xmlns:p14="http://schemas.microsoft.com/office/powerpoint/2010/main" val="25906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p:cTn id="7" dur="500" fill="hold"/>
                                        <p:tgtEl>
                                          <p:spTgt spid="141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131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1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1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13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41315">
                                            <p:txEl>
                                              <p:pRg st="1" end="1"/>
                                            </p:txEl>
                                          </p:spTgt>
                                        </p:tgtEl>
                                        <p:attrNameLst>
                                          <p:attrName>style.visibility</p:attrName>
                                        </p:attrNameLst>
                                      </p:cBhvr>
                                      <p:to>
                                        <p:strVal val="visible"/>
                                      </p:to>
                                    </p:set>
                                    <p:animScale>
                                      <p:cBhvr>
                                        <p:cTn id="16" dur="1000" decel="50000" fill="hold">
                                          <p:stCondLst>
                                            <p:cond delay="0"/>
                                          </p:stCondLst>
                                        </p:cTn>
                                        <p:tgtEl>
                                          <p:spTgt spid="14131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1315">
                                            <p:txEl>
                                              <p:pRg st="1" end="1"/>
                                            </p:txEl>
                                          </p:spTgt>
                                        </p:tgtEl>
                                        <p:attrNameLst>
                                          <p:attrName>ppt_x</p:attrName>
                                          <p:attrName>ppt_y</p:attrName>
                                        </p:attrNameLst>
                                      </p:cBhvr>
                                    </p:animMotion>
                                    <p:animEffect transition="in" filter="fade">
                                      <p:cBhvr>
                                        <p:cTn id="18" dur="1000"/>
                                        <p:tgtEl>
                                          <p:spTgt spid="1413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nodeType="clickEffect">
                                  <p:stCondLst>
                                    <p:cond delay="0"/>
                                  </p:stCondLst>
                                  <p:childTnLst>
                                    <p:set>
                                      <p:cBhvr>
                                        <p:cTn id="22" dur="1" fill="hold">
                                          <p:stCondLst>
                                            <p:cond delay="0"/>
                                          </p:stCondLst>
                                        </p:cTn>
                                        <p:tgtEl>
                                          <p:spTgt spid="141315">
                                            <p:txEl>
                                              <p:pRg st="2" end="2"/>
                                            </p:txEl>
                                          </p:spTgt>
                                        </p:tgtEl>
                                        <p:attrNameLst>
                                          <p:attrName>style.visibility</p:attrName>
                                        </p:attrNameLst>
                                      </p:cBhvr>
                                      <p:to>
                                        <p:strVal val="visible"/>
                                      </p:to>
                                    </p:set>
                                    <p:animScale>
                                      <p:cBhvr>
                                        <p:cTn id="23" dur="1000" decel="50000" fill="hold">
                                          <p:stCondLst>
                                            <p:cond delay="0"/>
                                          </p:stCondLst>
                                        </p:cTn>
                                        <p:tgtEl>
                                          <p:spTgt spid="14131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41315">
                                            <p:txEl>
                                              <p:pRg st="2" end="2"/>
                                            </p:txEl>
                                          </p:spTgt>
                                        </p:tgtEl>
                                        <p:attrNameLst>
                                          <p:attrName>ppt_x</p:attrName>
                                          <p:attrName>ppt_y</p:attrName>
                                        </p:attrNameLst>
                                      </p:cBhvr>
                                    </p:animMotion>
                                    <p:animEffect transition="in" filter="fade">
                                      <p:cBhvr>
                                        <p:cTn id="25" dur="1000"/>
                                        <p:tgtEl>
                                          <p:spTgt spid="14131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nodeType="clickEffect">
                                  <p:stCondLst>
                                    <p:cond delay="0"/>
                                  </p:stCondLst>
                                  <p:childTnLst>
                                    <p:set>
                                      <p:cBhvr>
                                        <p:cTn id="29" dur="1" fill="hold">
                                          <p:stCondLst>
                                            <p:cond delay="0"/>
                                          </p:stCondLst>
                                        </p:cTn>
                                        <p:tgtEl>
                                          <p:spTgt spid="141315">
                                            <p:txEl>
                                              <p:pRg st="3" end="3"/>
                                            </p:txEl>
                                          </p:spTgt>
                                        </p:tgtEl>
                                        <p:attrNameLst>
                                          <p:attrName>style.visibility</p:attrName>
                                        </p:attrNameLst>
                                      </p:cBhvr>
                                      <p:to>
                                        <p:strVal val="visible"/>
                                      </p:to>
                                    </p:set>
                                    <p:animScale>
                                      <p:cBhvr>
                                        <p:cTn id="30" dur="1000" decel="50000" fill="hold">
                                          <p:stCondLst>
                                            <p:cond delay="0"/>
                                          </p:stCondLst>
                                        </p:cTn>
                                        <p:tgtEl>
                                          <p:spTgt spid="14131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41315">
                                            <p:txEl>
                                              <p:pRg st="3" end="3"/>
                                            </p:txEl>
                                          </p:spTgt>
                                        </p:tgtEl>
                                        <p:attrNameLst>
                                          <p:attrName>ppt_x</p:attrName>
                                          <p:attrName>ppt_y</p:attrName>
                                        </p:attrNameLst>
                                      </p:cBhvr>
                                    </p:animMotion>
                                    <p:animEffect transition="in" filter="fade">
                                      <p:cBhvr>
                                        <p:cTn id="32" dur="1000"/>
                                        <p:tgtEl>
                                          <p:spTgt spid="14131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2" presetClass="entr" presetSubtype="0" fill="hold" nodeType="clickEffect">
                                  <p:stCondLst>
                                    <p:cond delay="0"/>
                                  </p:stCondLst>
                                  <p:childTnLst>
                                    <p:set>
                                      <p:cBhvr>
                                        <p:cTn id="36" dur="1" fill="hold">
                                          <p:stCondLst>
                                            <p:cond delay="0"/>
                                          </p:stCondLst>
                                        </p:cTn>
                                        <p:tgtEl>
                                          <p:spTgt spid="141315">
                                            <p:txEl>
                                              <p:pRg st="4" end="4"/>
                                            </p:txEl>
                                          </p:spTgt>
                                        </p:tgtEl>
                                        <p:attrNameLst>
                                          <p:attrName>style.visibility</p:attrName>
                                        </p:attrNameLst>
                                      </p:cBhvr>
                                      <p:to>
                                        <p:strVal val="visible"/>
                                      </p:to>
                                    </p:set>
                                    <p:animScale>
                                      <p:cBhvr>
                                        <p:cTn id="37" dur="1000" decel="50000" fill="hold">
                                          <p:stCondLst>
                                            <p:cond delay="0"/>
                                          </p:stCondLst>
                                        </p:cTn>
                                        <p:tgtEl>
                                          <p:spTgt spid="14131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41315">
                                            <p:txEl>
                                              <p:pRg st="4" end="4"/>
                                            </p:txEl>
                                          </p:spTgt>
                                        </p:tgtEl>
                                        <p:attrNameLst>
                                          <p:attrName>ppt_x</p:attrName>
                                          <p:attrName>ppt_y</p:attrName>
                                        </p:attrNameLst>
                                      </p:cBhvr>
                                    </p:animMotion>
                                    <p:animEffect transition="in" filter="fade">
                                      <p:cBhvr>
                                        <p:cTn id="39" dur="1000"/>
                                        <p:tgtEl>
                                          <p:spTgt spid="141315">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141315">
                                            <p:txEl>
                                              <p:pRg st="5" end="5"/>
                                            </p:txEl>
                                          </p:spTgt>
                                        </p:tgtEl>
                                        <p:attrNameLst>
                                          <p:attrName>style.visibility</p:attrName>
                                        </p:attrNameLst>
                                      </p:cBhvr>
                                      <p:to>
                                        <p:strVal val="visible"/>
                                      </p:to>
                                    </p:set>
                                    <p:animScale>
                                      <p:cBhvr>
                                        <p:cTn id="44" dur="1000" decel="50000" fill="hold">
                                          <p:stCondLst>
                                            <p:cond delay="0"/>
                                          </p:stCondLst>
                                        </p:cTn>
                                        <p:tgtEl>
                                          <p:spTgt spid="14131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1315">
                                            <p:txEl>
                                              <p:pRg st="5" end="5"/>
                                            </p:txEl>
                                          </p:spTgt>
                                        </p:tgtEl>
                                        <p:attrNameLst>
                                          <p:attrName>ppt_x</p:attrName>
                                          <p:attrName>ppt_y</p:attrName>
                                        </p:attrNameLst>
                                      </p:cBhvr>
                                    </p:animMotion>
                                    <p:animEffect transition="in" filter="fade">
                                      <p:cBhvr>
                                        <p:cTn id="46" dur="1000"/>
                                        <p:tgtEl>
                                          <p:spTgt spid="141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p:spPr>
        <p:txBody>
          <a:bodyPr/>
          <a:lstStyle/>
          <a:p>
            <a:r>
              <a:rPr lang="en-US" altLang="en-US" sz="3600"/>
              <a:t>The ABC’s of Critical Thinking</a:t>
            </a:r>
          </a:p>
        </p:txBody>
      </p:sp>
      <p:sp>
        <p:nvSpPr>
          <p:cNvPr id="46083" name="Rectangle 3"/>
          <p:cNvSpPr>
            <a:spLocks noGrp="1" noChangeArrowheads="1"/>
          </p:cNvSpPr>
          <p:nvPr>
            <p:ph type="body" idx="1"/>
          </p:nvPr>
        </p:nvSpPr>
        <p:spPr>
          <a:noFill/>
          <a:ln/>
        </p:spPr>
        <p:txBody>
          <a:bodyPr/>
          <a:lstStyle/>
          <a:p>
            <a:pPr>
              <a:lnSpc>
                <a:spcPct val="90000"/>
              </a:lnSpc>
            </a:pPr>
            <a:r>
              <a:rPr lang="en-US" altLang="en-US">
                <a:effectLst/>
              </a:rPr>
              <a:t>C is for Context</a:t>
            </a:r>
          </a:p>
          <a:p>
            <a:pPr>
              <a:lnSpc>
                <a:spcPct val="90000"/>
              </a:lnSpc>
            </a:pPr>
            <a:r>
              <a:rPr lang="en-US" altLang="en-US">
                <a:effectLst/>
              </a:rPr>
              <a:t>By understanding how our biases affect our judgments—and considering the amount of information we have attained along with the context in which it is presented—we can go a long way toward increasing the likelihood of a fair account, which will ultimately lead to more effective communication for all parties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608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608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fade">
                                      <p:cBhvr>
                                        <p:cTn id="15" dur="1000"/>
                                        <p:tgtEl>
                                          <p:spTgt spid="46083">
                                            <p:txEl>
                                              <p:pRg st="1" end="1"/>
                                            </p:txEl>
                                          </p:spTgt>
                                        </p:tgtEl>
                                      </p:cBhvr>
                                    </p:animEffect>
                                    <p:anim calcmode="lin" valueType="num">
                                      <p:cBhvr>
                                        <p:cTn id="16"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79203" name="Rectangle 3"/>
          <p:cNvSpPr>
            <a:spLocks noGrp="1" noChangeArrowheads="1"/>
          </p:cNvSpPr>
          <p:nvPr>
            <p:ph type="body" idx="1"/>
          </p:nvPr>
        </p:nvSpPr>
        <p:spPr/>
        <p:txBody>
          <a:bodyPr/>
          <a:lstStyle/>
          <a:p>
            <a:pPr>
              <a:lnSpc>
                <a:spcPct val="90000"/>
              </a:lnSpc>
              <a:buFont typeface="Wingdings" pitchFamily="2" charset="2"/>
              <a:buNone/>
            </a:pPr>
            <a:r>
              <a:rPr lang="en-US" altLang="en-US" sz="2400" b="1" u="sng">
                <a:effectLst/>
              </a:rPr>
              <a:t>THE SCIENTIFIC METHOD IN SIX EASY STEPS</a:t>
            </a:r>
          </a:p>
          <a:p>
            <a:pPr>
              <a:lnSpc>
                <a:spcPct val="90000"/>
              </a:lnSpc>
            </a:pPr>
            <a:r>
              <a:rPr lang="en-US" altLang="en-US" sz="2400">
                <a:effectLst/>
              </a:rPr>
              <a:t>The scientific method for acquiring evidence generally follows this type of pattern:</a:t>
            </a:r>
          </a:p>
          <a:p>
            <a:pPr>
              <a:lnSpc>
                <a:spcPct val="90000"/>
              </a:lnSpc>
            </a:pPr>
            <a:r>
              <a:rPr lang="en-US" altLang="en-US" sz="2400">
                <a:effectLst/>
              </a:rPr>
              <a:t>1. We often first make an observation of something that has happened.</a:t>
            </a:r>
          </a:p>
          <a:p>
            <a:pPr>
              <a:lnSpc>
                <a:spcPct val="90000"/>
              </a:lnSpc>
            </a:pPr>
            <a:r>
              <a:rPr lang="en-US" altLang="en-US" sz="2400">
                <a:effectLst/>
              </a:rPr>
              <a:t>2. We then consider what caused this thing to happen by posing educated guesses (or hypotheses).</a:t>
            </a:r>
          </a:p>
          <a:p>
            <a:pPr>
              <a:lnSpc>
                <a:spcPct val="90000"/>
              </a:lnSpc>
            </a:pPr>
            <a:r>
              <a:rPr lang="en-US" altLang="en-US" sz="2400">
                <a:effectLst/>
              </a:rPr>
              <a:t>3. We can then make predictions about what we should expect to see if our hypotheses are correct.</a:t>
            </a:r>
          </a:p>
          <a:p>
            <a:pPr>
              <a:lnSpc>
                <a:spcPct val="90000"/>
              </a:lnSpc>
            </a:pPr>
            <a:r>
              <a:rPr lang="en-US" altLang="en-US" sz="2400">
                <a:effectLst/>
              </a:rPr>
              <a:t>4. If necessary, experimentation and data collection may be conducted.</a:t>
            </a:r>
          </a:p>
        </p:txBody>
      </p:sp>
    </p:spTree>
    <p:extLst>
      <p:ext uri="{BB962C8B-B14F-4D97-AF65-F5344CB8AC3E}">
        <p14:creationId xmlns:p14="http://schemas.microsoft.com/office/powerpoint/2010/main" val="3217905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p:cTn id="7" dur="500" fill="hold"/>
                                        <p:tgtEl>
                                          <p:spTgt spid="1792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920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92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92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92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79203">
                                            <p:txEl>
                                              <p:pRg st="1" end="1"/>
                                            </p:txEl>
                                          </p:spTgt>
                                        </p:tgtEl>
                                        <p:attrNameLst>
                                          <p:attrName>style.visibility</p:attrName>
                                        </p:attrNameLst>
                                      </p:cBhvr>
                                      <p:to>
                                        <p:strVal val="visible"/>
                                      </p:to>
                                    </p:set>
                                    <p:anim calcmode="lin" valueType="num">
                                      <p:cBhvr>
                                        <p:cTn id="16" dur="500" fill="hold"/>
                                        <p:tgtEl>
                                          <p:spTgt spid="1792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920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92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92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920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179203">
                                            <p:txEl>
                                              <p:pRg st="2" end="2"/>
                                            </p:txEl>
                                          </p:spTgt>
                                        </p:tgtEl>
                                        <p:attrNameLst>
                                          <p:attrName>style.visibility</p:attrName>
                                        </p:attrNameLst>
                                      </p:cBhvr>
                                      <p:to>
                                        <p:strVal val="visible"/>
                                      </p:to>
                                    </p:set>
                                    <p:animScale>
                                      <p:cBhvr>
                                        <p:cTn id="25" dur="1000" decel="50000" fill="hold">
                                          <p:stCondLst>
                                            <p:cond delay="0"/>
                                          </p:stCondLst>
                                        </p:cTn>
                                        <p:tgtEl>
                                          <p:spTgt spid="1792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79203">
                                            <p:txEl>
                                              <p:pRg st="2" end="2"/>
                                            </p:txEl>
                                          </p:spTgt>
                                        </p:tgtEl>
                                        <p:attrNameLst>
                                          <p:attrName>ppt_x</p:attrName>
                                          <p:attrName>ppt_y</p:attrName>
                                        </p:attrNameLst>
                                      </p:cBhvr>
                                    </p:animMotion>
                                    <p:animEffect transition="in" filter="fade">
                                      <p:cBhvr>
                                        <p:cTn id="27" dur="1000"/>
                                        <p:tgtEl>
                                          <p:spTgt spid="17920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179203">
                                            <p:txEl>
                                              <p:pRg st="3" end="3"/>
                                            </p:txEl>
                                          </p:spTgt>
                                        </p:tgtEl>
                                        <p:attrNameLst>
                                          <p:attrName>style.visibility</p:attrName>
                                        </p:attrNameLst>
                                      </p:cBhvr>
                                      <p:to>
                                        <p:strVal val="visible"/>
                                      </p:to>
                                    </p:set>
                                    <p:animScale>
                                      <p:cBhvr>
                                        <p:cTn id="32" dur="1000" decel="50000" fill="hold">
                                          <p:stCondLst>
                                            <p:cond delay="0"/>
                                          </p:stCondLst>
                                        </p:cTn>
                                        <p:tgtEl>
                                          <p:spTgt spid="17920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79203">
                                            <p:txEl>
                                              <p:pRg st="3" end="3"/>
                                            </p:txEl>
                                          </p:spTgt>
                                        </p:tgtEl>
                                        <p:attrNameLst>
                                          <p:attrName>ppt_x</p:attrName>
                                          <p:attrName>ppt_y</p:attrName>
                                        </p:attrNameLst>
                                      </p:cBhvr>
                                    </p:animMotion>
                                    <p:animEffect transition="in" filter="fade">
                                      <p:cBhvr>
                                        <p:cTn id="34" dur="1000"/>
                                        <p:tgtEl>
                                          <p:spTgt spid="179203">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179203">
                                            <p:txEl>
                                              <p:pRg st="4" end="4"/>
                                            </p:txEl>
                                          </p:spTgt>
                                        </p:tgtEl>
                                        <p:attrNameLst>
                                          <p:attrName>style.visibility</p:attrName>
                                        </p:attrNameLst>
                                      </p:cBhvr>
                                      <p:to>
                                        <p:strVal val="visible"/>
                                      </p:to>
                                    </p:set>
                                    <p:animScale>
                                      <p:cBhvr>
                                        <p:cTn id="39" dur="1000" decel="50000" fill="hold">
                                          <p:stCondLst>
                                            <p:cond delay="0"/>
                                          </p:stCondLst>
                                        </p:cTn>
                                        <p:tgtEl>
                                          <p:spTgt spid="17920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79203">
                                            <p:txEl>
                                              <p:pRg st="4" end="4"/>
                                            </p:txEl>
                                          </p:spTgt>
                                        </p:tgtEl>
                                        <p:attrNameLst>
                                          <p:attrName>ppt_x</p:attrName>
                                          <p:attrName>ppt_y</p:attrName>
                                        </p:attrNameLst>
                                      </p:cBhvr>
                                    </p:animMotion>
                                    <p:animEffect transition="in" filter="fade">
                                      <p:cBhvr>
                                        <p:cTn id="41" dur="1000"/>
                                        <p:tgtEl>
                                          <p:spTgt spid="17920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179203">
                                            <p:txEl>
                                              <p:pRg st="5" end="5"/>
                                            </p:txEl>
                                          </p:spTgt>
                                        </p:tgtEl>
                                        <p:attrNameLst>
                                          <p:attrName>style.visibility</p:attrName>
                                        </p:attrNameLst>
                                      </p:cBhvr>
                                      <p:to>
                                        <p:strVal val="visible"/>
                                      </p:to>
                                    </p:set>
                                    <p:animScale>
                                      <p:cBhvr>
                                        <p:cTn id="46" dur="1000" decel="50000" fill="hold">
                                          <p:stCondLst>
                                            <p:cond delay="0"/>
                                          </p:stCondLst>
                                        </p:cTn>
                                        <p:tgtEl>
                                          <p:spTgt spid="17920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79203">
                                            <p:txEl>
                                              <p:pRg st="5" end="5"/>
                                            </p:txEl>
                                          </p:spTgt>
                                        </p:tgtEl>
                                        <p:attrNameLst>
                                          <p:attrName>ppt_x</p:attrName>
                                          <p:attrName>ppt_y</p:attrName>
                                        </p:attrNameLst>
                                      </p:cBhvr>
                                    </p:animMotion>
                                    <p:animEffect transition="in" filter="fade">
                                      <p:cBhvr>
                                        <p:cTn id="48" dur="1000"/>
                                        <p:tgtEl>
                                          <p:spTgt spid="1792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0227" name="Rectangle 3"/>
          <p:cNvSpPr>
            <a:spLocks noGrp="1" noChangeArrowheads="1"/>
          </p:cNvSpPr>
          <p:nvPr>
            <p:ph type="body" idx="1"/>
          </p:nvPr>
        </p:nvSpPr>
        <p:spPr/>
        <p:txBody>
          <a:bodyPr/>
          <a:lstStyle/>
          <a:p>
            <a:pPr>
              <a:lnSpc>
                <a:spcPct val="80000"/>
              </a:lnSpc>
            </a:pPr>
            <a:r>
              <a:rPr lang="en-US" altLang="en-US" sz="2200">
                <a:effectLst/>
              </a:rPr>
              <a:t>5. Further observation is necessary, which will lead to three possible outcomes:</a:t>
            </a:r>
          </a:p>
          <a:p>
            <a:pPr lvl="1">
              <a:lnSpc>
                <a:spcPct val="80000"/>
              </a:lnSpc>
            </a:pPr>
            <a:r>
              <a:rPr lang="en-US" altLang="en-US" sz="2200">
                <a:effectLst/>
              </a:rPr>
              <a:t>a. If we observe that our data positively support our prediction, then we have hypothesis confirmation (at least for now, or tentatively).</a:t>
            </a:r>
          </a:p>
          <a:p>
            <a:pPr lvl="1">
              <a:lnSpc>
                <a:spcPct val="80000"/>
              </a:lnSpc>
            </a:pPr>
            <a:r>
              <a:rPr lang="en-US" altLang="en-US" sz="2200">
                <a:effectLst/>
              </a:rPr>
              <a:t>b. If we observe that our data do not support our prediction, then we have hypothesis falsification, and we may be forced to either give up or modify our hypothesis.</a:t>
            </a:r>
          </a:p>
          <a:p>
            <a:pPr lvl="1">
              <a:lnSpc>
                <a:spcPct val="80000"/>
              </a:lnSpc>
            </a:pPr>
            <a:r>
              <a:rPr lang="en-US" altLang="en-US" sz="2200">
                <a:effectLst/>
              </a:rPr>
              <a:t>c. If there are simply not enough data to decide either way, then we suspend judgment.</a:t>
            </a:r>
          </a:p>
          <a:p>
            <a:pPr>
              <a:lnSpc>
                <a:spcPct val="80000"/>
              </a:lnSpc>
            </a:pPr>
            <a:r>
              <a:rPr lang="en-US" altLang="en-US" sz="2200">
                <a:effectLst/>
              </a:rPr>
              <a:t>6. Finally, we need to consider whether there are any other competing hypotheses that provide an equally plausible or likely explanation of our observation. If there are, then we need to ask ourselves which seems more reasonable. If there are no others, then we may decide to tentatively accept the hypothesis based on the currently available information</a:t>
            </a:r>
          </a:p>
        </p:txBody>
      </p:sp>
    </p:spTree>
    <p:extLst>
      <p:ext uri="{BB962C8B-B14F-4D97-AF65-F5344CB8AC3E}">
        <p14:creationId xmlns:p14="http://schemas.microsoft.com/office/powerpoint/2010/main" val="2888391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Scale>
                                      <p:cBhvr>
                                        <p:cTn id="7" dur="1000" decel="50000" fill="hold">
                                          <p:stCondLst>
                                            <p:cond delay="0"/>
                                          </p:stCondLst>
                                        </p:cTn>
                                        <p:tgtEl>
                                          <p:spTgt spid="1802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0227">
                                            <p:txEl>
                                              <p:pRg st="0" end="0"/>
                                            </p:txEl>
                                          </p:spTgt>
                                        </p:tgtEl>
                                        <p:attrNameLst>
                                          <p:attrName>ppt_x</p:attrName>
                                          <p:attrName>ppt_y</p:attrName>
                                        </p:attrNameLst>
                                      </p:cBhvr>
                                    </p:animMotion>
                                    <p:animEffect transition="in" filter="fade">
                                      <p:cBhvr>
                                        <p:cTn id="9" dur="1000"/>
                                        <p:tgtEl>
                                          <p:spTgt spid="1802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nodeType="clickEffect">
                                  <p:stCondLst>
                                    <p:cond delay="0"/>
                                  </p:stCondLst>
                                  <p:childTnLst>
                                    <p:set>
                                      <p:cBhvr>
                                        <p:cTn id="13" dur="1" fill="hold">
                                          <p:stCondLst>
                                            <p:cond delay="0"/>
                                          </p:stCondLst>
                                        </p:cTn>
                                        <p:tgtEl>
                                          <p:spTgt spid="180227">
                                            <p:txEl>
                                              <p:pRg st="1" end="1"/>
                                            </p:txEl>
                                          </p:spTgt>
                                        </p:tgtEl>
                                        <p:attrNameLst>
                                          <p:attrName>style.visibility</p:attrName>
                                        </p:attrNameLst>
                                      </p:cBhvr>
                                      <p:to>
                                        <p:strVal val="visible"/>
                                      </p:to>
                                    </p:set>
                                    <p:animEffect transition="in" filter="fade">
                                      <p:cBhvr>
                                        <p:cTn id="14" dur="800" decel="100000"/>
                                        <p:tgtEl>
                                          <p:spTgt spid="180227">
                                            <p:txEl>
                                              <p:pRg st="1" end="1"/>
                                            </p:txEl>
                                          </p:spTgt>
                                        </p:tgtEl>
                                      </p:cBhvr>
                                    </p:animEffect>
                                    <p:anim calcmode="lin" valueType="num">
                                      <p:cBhvr>
                                        <p:cTn id="15" dur="800" decel="100000" fill="hold"/>
                                        <p:tgtEl>
                                          <p:spTgt spid="180227">
                                            <p:txEl>
                                              <p:pRg st="1" end="1"/>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180227">
                                            <p:txEl>
                                              <p:pRg st="1" end="1"/>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80227">
                                            <p:txEl>
                                              <p:pRg st="1" end="1"/>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80227">
                                            <p:txEl>
                                              <p:pRg st="1" end="1"/>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8022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nodeType="clickEffect">
                                  <p:stCondLst>
                                    <p:cond delay="0"/>
                                  </p:stCondLst>
                                  <p:childTnLst>
                                    <p:set>
                                      <p:cBhvr>
                                        <p:cTn id="23" dur="1" fill="hold">
                                          <p:stCondLst>
                                            <p:cond delay="0"/>
                                          </p:stCondLst>
                                        </p:cTn>
                                        <p:tgtEl>
                                          <p:spTgt spid="180227">
                                            <p:txEl>
                                              <p:pRg st="2" end="2"/>
                                            </p:txEl>
                                          </p:spTgt>
                                        </p:tgtEl>
                                        <p:attrNameLst>
                                          <p:attrName>style.visibility</p:attrName>
                                        </p:attrNameLst>
                                      </p:cBhvr>
                                      <p:to>
                                        <p:strVal val="visible"/>
                                      </p:to>
                                    </p:set>
                                    <p:animEffect transition="in" filter="fade">
                                      <p:cBhvr>
                                        <p:cTn id="24" dur="800" decel="100000"/>
                                        <p:tgtEl>
                                          <p:spTgt spid="180227">
                                            <p:txEl>
                                              <p:pRg st="2" end="2"/>
                                            </p:txEl>
                                          </p:spTgt>
                                        </p:tgtEl>
                                      </p:cBhvr>
                                    </p:animEffect>
                                    <p:anim calcmode="lin" valueType="num">
                                      <p:cBhvr>
                                        <p:cTn id="25" dur="800" decel="100000" fill="hold"/>
                                        <p:tgtEl>
                                          <p:spTgt spid="180227">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180227">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80227">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80227">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8022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nodeType="clickEffect">
                                  <p:stCondLst>
                                    <p:cond delay="0"/>
                                  </p:stCondLst>
                                  <p:childTnLst>
                                    <p:set>
                                      <p:cBhvr>
                                        <p:cTn id="33" dur="1" fill="hold">
                                          <p:stCondLst>
                                            <p:cond delay="0"/>
                                          </p:stCondLst>
                                        </p:cTn>
                                        <p:tgtEl>
                                          <p:spTgt spid="180227">
                                            <p:txEl>
                                              <p:pRg st="3" end="3"/>
                                            </p:txEl>
                                          </p:spTgt>
                                        </p:tgtEl>
                                        <p:attrNameLst>
                                          <p:attrName>style.visibility</p:attrName>
                                        </p:attrNameLst>
                                      </p:cBhvr>
                                      <p:to>
                                        <p:strVal val="visible"/>
                                      </p:to>
                                    </p:set>
                                    <p:animEffect transition="in" filter="fade">
                                      <p:cBhvr>
                                        <p:cTn id="34" dur="800" decel="100000"/>
                                        <p:tgtEl>
                                          <p:spTgt spid="180227">
                                            <p:txEl>
                                              <p:pRg st="3" end="3"/>
                                            </p:txEl>
                                          </p:spTgt>
                                        </p:tgtEl>
                                      </p:cBhvr>
                                    </p:animEffect>
                                    <p:anim calcmode="lin" valueType="num">
                                      <p:cBhvr>
                                        <p:cTn id="35" dur="800" decel="100000" fill="hold"/>
                                        <p:tgtEl>
                                          <p:spTgt spid="180227">
                                            <p:txEl>
                                              <p:pRg st="3" end="3"/>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180227">
                                            <p:txEl>
                                              <p:pRg st="3" end="3"/>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80227">
                                            <p:txEl>
                                              <p:pRg st="3" end="3"/>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80227">
                                            <p:txEl>
                                              <p:pRg st="3" end="3"/>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80227">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2" presetClass="entr" presetSubtype="0" fill="hold" nodeType="clickEffect">
                                  <p:stCondLst>
                                    <p:cond delay="0"/>
                                  </p:stCondLst>
                                  <p:childTnLst>
                                    <p:set>
                                      <p:cBhvr>
                                        <p:cTn id="43" dur="1" fill="hold">
                                          <p:stCondLst>
                                            <p:cond delay="0"/>
                                          </p:stCondLst>
                                        </p:cTn>
                                        <p:tgtEl>
                                          <p:spTgt spid="180227">
                                            <p:txEl>
                                              <p:pRg st="4" end="4"/>
                                            </p:txEl>
                                          </p:spTgt>
                                        </p:tgtEl>
                                        <p:attrNameLst>
                                          <p:attrName>style.visibility</p:attrName>
                                        </p:attrNameLst>
                                      </p:cBhvr>
                                      <p:to>
                                        <p:strVal val="visible"/>
                                      </p:to>
                                    </p:set>
                                    <p:animScale>
                                      <p:cBhvr>
                                        <p:cTn id="44" dur="1000" decel="50000" fill="hold">
                                          <p:stCondLst>
                                            <p:cond delay="0"/>
                                          </p:stCondLst>
                                        </p:cTn>
                                        <p:tgtEl>
                                          <p:spTgt spid="1802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80227">
                                            <p:txEl>
                                              <p:pRg st="4" end="4"/>
                                            </p:txEl>
                                          </p:spTgt>
                                        </p:tgtEl>
                                        <p:attrNameLst>
                                          <p:attrName>ppt_x</p:attrName>
                                          <p:attrName>ppt_y</p:attrName>
                                        </p:attrNameLst>
                                      </p:cBhvr>
                                    </p:animMotion>
                                    <p:animEffect transition="in" filter="fade">
                                      <p:cBhvr>
                                        <p:cTn id="46" dur="10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1251" name="Rectangle 3"/>
          <p:cNvSpPr>
            <a:spLocks noGrp="1" noChangeArrowheads="1"/>
          </p:cNvSpPr>
          <p:nvPr>
            <p:ph type="body" idx="1"/>
          </p:nvPr>
        </p:nvSpPr>
        <p:spPr/>
        <p:txBody>
          <a:bodyPr/>
          <a:lstStyle/>
          <a:p>
            <a:pPr>
              <a:lnSpc>
                <a:spcPct val="90000"/>
              </a:lnSpc>
            </a:pPr>
            <a:r>
              <a:rPr lang="en-US" altLang="en-US"/>
              <a:t>Bread in the Toaster Example</a:t>
            </a:r>
          </a:p>
          <a:p>
            <a:pPr>
              <a:lnSpc>
                <a:spcPct val="90000"/>
              </a:lnSpc>
            </a:pPr>
            <a:r>
              <a:rPr lang="en-US" altLang="en-US">
                <a:effectLst/>
              </a:rPr>
              <a:t>Scientific reasoning has </a:t>
            </a:r>
          </a:p>
          <a:p>
            <a:pPr>
              <a:lnSpc>
                <a:spcPct val="90000"/>
              </a:lnSpc>
              <a:buFont typeface="Wingdings" pitchFamily="2" charset="2"/>
              <a:buNone/>
            </a:pPr>
            <a:r>
              <a:rPr lang="en-US" altLang="en-US">
                <a:effectLst/>
              </a:rPr>
              <a:t>become our most powerful tool </a:t>
            </a:r>
          </a:p>
          <a:p>
            <a:pPr>
              <a:lnSpc>
                <a:spcPct val="90000"/>
              </a:lnSpc>
              <a:buFont typeface="Wingdings" pitchFamily="2" charset="2"/>
              <a:buNone/>
            </a:pPr>
            <a:r>
              <a:rPr lang="en-US" altLang="en-US">
                <a:effectLst/>
              </a:rPr>
              <a:t>In understanding cause-and-effect</a:t>
            </a:r>
          </a:p>
          <a:p>
            <a:pPr>
              <a:lnSpc>
                <a:spcPct val="90000"/>
              </a:lnSpc>
              <a:buFont typeface="Wingdings" pitchFamily="2" charset="2"/>
              <a:buNone/>
            </a:pPr>
            <a:r>
              <a:rPr lang="en-US" altLang="en-US">
                <a:effectLst/>
              </a:rPr>
              <a:t>relationships in the natural world, </a:t>
            </a:r>
          </a:p>
          <a:p>
            <a:pPr>
              <a:lnSpc>
                <a:spcPct val="90000"/>
              </a:lnSpc>
              <a:buFont typeface="Wingdings" pitchFamily="2" charset="2"/>
              <a:buNone/>
            </a:pPr>
            <a:r>
              <a:rPr lang="en-US" altLang="en-US">
                <a:effectLst/>
              </a:rPr>
              <a:t>and the evidence it provides gives the </a:t>
            </a:r>
          </a:p>
          <a:p>
            <a:pPr>
              <a:lnSpc>
                <a:spcPct val="90000"/>
              </a:lnSpc>
              <a:buFont typeface="Wingdings" pitchFamily="2" charset="2"/>
              <a:buNone/>
            </a:pPr>
            <a:r>
              <a:rPr lang="en-US" altLang="en-US">
                <a:effectLst/>
              </a:rPr>
              <a:t>greatest strength to our premises </a:t>
            </a:r>
          </a:p>
          <a:p>
            <a:pPr>
              <a:lnSpc>
                <a:spcPct val="90000"/>
              </a:lnSpc>
              <a:buFont typeface="Wingdings" pitchFamily="2" charset="2"/>
              <a:buNone/>
            </a:pPr>
            <a:r>
              <a:rPr lang="en-US" altLang="en-US">
                <a:effectLst/>
              </a:rPr>
              <a:t>in support of our explanations</a:t>
            </a:r>
            <a:endParaRPr lang="en-US" altLang="en-US"/>
          </a:p>
          <a:p>
            <a:pPr>
              <a:lnSpc>
                <a:spcPct val="90000"/>
              </a:lnSpc>
            </a:pPr>
            <a:endParaRPr lang="en-US" altLang="en-US"/>
          </a:p>
        </p:txBody>
      </p:sp>
      <p:pic>
        <p:nvPicPr>
          <p:cNvPr id="1812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412875"/>
            <a:ext cx="2411412"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49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Effect transition="in" filter="fade">
                                      <p:cBhvr>
                                        <p:cTn id="7" dur="1000"/>
                                        <p:tgtEl>
                                          <p:spTgt spid="181251">
                                            <p:txEl>
                                              <p:pRg st="0" end="0"/>
                                            </p:txEl>
                                          </p:spTgt>
                                        </p:tgtEl>
                                      </p:cBhvr>
                                    </p:animEffect>
                                    <p:anim calcmode="lin" valueType="num">
                                      <p:cBhvr>
                                        <p:cTn id="8" dur="1000" fill="hold"/>
                                        <p:tgtEl>
                                          <p:spTgt spid="1812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125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1253"/>
                                        </p:tgtEl>
                                        <p:attrNameLst>
                                          <p:attrName>style.visibility</p:attrName>
                                        </p:attrNameLst>
                                      </p:cBhvr>
                                      <p:to>
                                        <p:strVal val="visible"/>
                                      </p:to>
                                    </p:set>
                                    <p:animEffect transition="in" filter="fade">
                                      <p:cBhvr>
                                        <p:cTn id="13" dur="1000"/>
                                        <p:tgtEl>
                                          <p:spTgt spid="181253"/>
                                        </p:tgtEl>
                                      </p:cBhvr>
                                    </p:animEffect>
                                    <p:anim calcmode="lin" valueType="num">
                                      <p:cBhvr>
                                        <p:cTn id="14" dur="1000" fill="hold"/>
                                        <p:tgtEl>
                                          <p:spTgt spid="181253"/>
                                        </p:tgtEl>
                                        <p:attrNameLst>
                                          <p:attrName>ppt_x</p:attrName>
                                        </p:attrNameLst>
                                      </p:cBhvr>
                                      <p:tavLst>
                                        <p:tav tm="0">
                                          <p:val>
                                            <p:strVal val="#ppt_x"/>
                                          </p:val>
                                        </p:tav>
                                        <p:tav tm="100000">
                                          <p:val>
                                            <p:strVal val="#ppt_x"/>
                                          </p:val>
                                        </p:tav>
                                      </p:tavLst>
                                    </p:anim>
                                    <p:anim calcmode="lin" valueType="num">
                                      <p:cBhvr>
                                        <p:cTn id="15" dur="1000" fill="hold"/>
                                        <p:tgtEl>
                                          <p:spTgt spid="18125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nodeType="clickEffect">
                                  <p:stCondLst>
                                    <p:cond delay="0"/>
                                  </p:stCondLst>
                                  <p:childTnLst>
                                    <p:set>
                                      <p:cBhvr>
                                        <p:cTn id="19" dur="1" fill="hold">
                                          <p:stCondLst>
                                            <p:cond delay="0"/>
                                          </p:stCondLst>
                                        </p:cTn>
                                        <p:tgtEl>
                                          <p:spTgt spid="181251">
                                            <p:txEl>
                                              <p:pRg st="1" end="1"/>
                                            </p:txEl>
                                          </p:spTgt>
                                        </p:tgtEl>
                                        <p:attrNameLst>
                                          <p:attrName>style.visibility</p:attrName>
                                        </p:attrNameLst>
                                      </p:cBhvr>
                                      <p:to>
                                        <p:strVal val="visible"/>
                                      </p:to>
                                    </p:set>
                                    <p:animEffect transition="in" filter="fade">
                                      <p:cBhvr>
                                        <p:cTn id="20" dur="800" decel="100000"/>
                                        <p:tgtEl>
                                          <p:spTgt spid="181251">
                                            <p:txEl>
                                              <p:pRg st="1" end="1"/>
                                            </p:txEl>
                                          </p:spTgt>
                                        </p:tgtEl>
                                      </p:cBhvr>
                                    </p:animEffect>
                                    <p:anim calcmode="lin" valueType="num">
                                      <p:cBhvr>
                                        <p:cTn id="21" dur="800" decel="100000" fill="hold"/>
                                        <p:tgtEl>
                                          <p:spTgt spid="181251">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181251">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181251">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1251">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1251">
                                            <p:txEl>
                                              <p:pRg st="1" end="1"/>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181251">
                                            <p:txEl>
                                              <p:pRg st="2" end="2"/>
                                            </p:txEl>
                                          </p:spTgt>
                                        </p:tgtEl>
                                        <p:attrNameLst>
                                          <p:attrName>style.visibility</p:attrName>
                                        </p:attrNameLst>
                                      </p:cBhvr>
                                      <p:to>
                                        <p:strVal val="visible"/>
                                      </p:to>
                                    </p:set>
                                    <p:animEffect transition="in" filter="fade">
                                      <p:cBhvr>
                                        <p:cTn id="28" dur="800" decel="100000"/>
                                        <p:tgtEl>
                                          <p:spTgt spid="181251">
                                            <p:txEl>
                                              <p:pRg st="2" end="2"/>
                                            </p:txEl>
                                          </p:spTgt>
                                        </p:tgtEl>
                                      </p:cBhvr>
                                    </p:animEffect>
                                    <p:anim calcmode="lin" valueType="num">
                                      <p:cBhvr>
                                        <p:cTn id="29" dur="800" decel="100000" fill="hold"/>
                                        <p:tgtEl>
                                          <p:spTgt spid="181251">
                                            <p:txEl>
                                              <p:pRg st="2" end="2"/>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181251">
                                            <p:txEl>
                                              <p:pRg st="2" end="2"/>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181251">
                                            <p:txEl>
                                              <p:pRg st="2" end="2"/>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81251">
                                            <p:txEl>
                                              <p:pRg st="2" end="2"/>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81251">
                                            <p:txEl>
                                              <p:pRg st="2" end="2"/>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181251">
                                            <p:txEl>
                                              <p:pRg st="3" end="3"/>
                                            </p:txEl>
                                          </p:spTgt>
                                        </p:tgtEl>
                                        <p:attrNameLst>
                                          <p:attrName>style.visibility</p:attrName>
                                        </p:attrNameLst>
                                      </p:cBhvr>
                                      <p:to>
                                        <p:strVal val="visible"/>
                                      </p:to>
                                    </p:set>
                                    <p:animEffect transition="in" filter="fade">
                                      <p:cBhvr>
                                        <p:cTn id="36" dur="800" decel="100000"/>
                                        <p:tgtEl>
                                          <p:spTgt spid="181251">
                                            <p:txEl>
                                              <p:pRg st="3" end="3"/>
                                            </p:txEl>
                                          </p:spTgt>
                                        </p:tgtEl>
                                      </p:cBhvr>
                                    </p:animEffect>
                                    <p:anim calcmode="lin" valueType="num">
                                      <p:cBhvr>
                                        <p:cTn id="37" dur="800" decel="100000" fill="hold"/>
                                        <p:tgtEl>
                                          <p:spTgt spid="181251">
                                            <p:txEl>
                                              <p:pRg st="3" end="3"/>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181251">
                                            <p:txEl>
                                              <p:pRg st="3" end="3"/>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181251">
                                            <p:txEl>
                                              <p:pRg st="3" end="3"/>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81251">
                                            <p:txEl>
                                              <p:pRg st="3" end="3"/>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81251">
                                            <p:txEl>
                                              <p:pRg st="3" end="3"/>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181251">
                                            <p:txEl>
                                              <p:pRg st="4" end="4"/>
                                            </p:txEl>
                                          </p:spTgt>
                                        </p:tgtEl>
                                        <p:attrNameLst>
                                          <p:attrName>style.visibility</p:attrName>
                                        </p:attrNameLst>
                                      </p:cBhvr>
                                      <p:to>
                                        <p:strVal val="visible"/>
                                      </p:to>
                                    </p:set>
                                    <p:animEffect transition="in" filter="fade">
                                      <p:cBhvr>
                                        <p:cTn id="44" dur="800" decel="100000"/>
                                        <p:tgtEl>
                                          <p:spTgt spid="181251">
                                            <p:txEl>
                                              <p:pRg st="4" end="4"/>
                                            </p:txEl>
                                          </p:spTgt>
                                        </p:tgtEl>
                                      </p:cBhvr>
                                    </p:animEffect>
                                    <p:anim calcmode="lin" valueType="num">
                                      <p:cBhvr>
                                        <p:cTn id="45" dur="800" decel="100000" fill="hold"/>
                                        <p:tgtEl>
                                          <p:spTgt spid="181251">
                                            <p:txEl>
                                              <p:pRg st="4" end="4"/>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181251">
                                            <p:txEl>
                                              <p:pRg st="4" end="4"/>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181251">
                                            <p:txEl>
                                              <p:pRg st="4" end="4"/>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81251">
                                            <p:txEl>
                                              <p:pRg st="4" end="4"/>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81251">
                                            <p:txEl>
                                              <p:pRg st="4" end="4"/>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181251">
                                            <p:txEl>
                                              <p:pRg st="5" end="5"/>
                                            </p:txEl>
                                          </p:spTgt>
                                        </p:tgtEl>
                                        <p:attrNameLst>
                                          <p:attrName>style.visibility</p:attrName>
                                        </p:attrNameLst>
                                      </p:cBhvr>
                                      <p:to>
                                        <p:strVal val="visible"/>
                                      </p:to>
                                    </p:set>
                                    <p:animEffect transition="in" filter="fade">
                                      <p:cBhvr>
                                        <p:cTn id="52" dur="800" decel="100000"/>
                                        <p:tgtEl>
                                          <p:spTgt spid="181251">
                                            <p:txEl>
                                              <p:pRg st="5" end="5"/>
                                            </p:txEl>
                                          </p:spTgt>
                                        </p:tgtEl>
                                      </p:cBhvr>
                                    </p:animEffect>
                                    <p:anim calcmode="lin" valueType="num">
                                      <p:cBhvr>
                                        <p:cTn id="53" dur="800" decel="100000" fill="hold"/>
                                        <p:tgtEl>
                                          <p:spTgt spid="181251">
                                            <p:txEl>
                                              <p:pRg st="5" end="5"/>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181251">
                                            <p:txEl>
                                              <p:pRg st="5" end="5"/>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181251">
                                            <p:txEl>
                                              <p:pRg st="5" end="5"/>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81251">
                                            <p:txEl>
                                              <p:pRg st="5" end="5"/>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81251">
                                            <p:txEl>
                                              <p:pRg st="5" end="5"/>
                                            </p:txEl>
                                          </p:spTgt>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childTnLst>
                                    <p:set>
                                      <p:cBhvr>
                                        <p:cTn id="59" dur="1" fill="hold">
                                          <p:stCondLst>
                                            <p:cond delay="0"/>
                                          </p:stCondLst>
                                        </p:cTn>
                                        <p:tgtEl>
                                          <p:spTgt spid="181251">
                                            <p:txEl>
                                              <p:pRg st="6" end="6"/>
                                            </p:txEl>
                                          </p:spTgt>
                                        </p:tgtEl>
                                        <p:attrNameLst>
                                          <p:attrName>style.visibility</p:attrName>
                                        </p:attrNameLst>
                                      </p:cBhvr>
                                      <p:to>
                                        <p:strVal val="visible"/>
                                      </p:to>
                                    </p:set>
                                    <p:animEffect transition="in" filter="fade">
                                      <p:cBhvr>
                                        <p:cTn id="60" dur="800" decel="100000"/>
                                        <p:tgtEl>
                                          <p:spTgt spid="181251">
                                            <p:txEl>
                                              <p:pRg st="6" end="6"/>
                                            </p:txEl>
                                          </p:spTgt>
                                        </p:tgtEl>
                                      </p:cBhvr>
                                    </p:animEffect>
                                    <p:anim calcmode="lin" valueType="num">
                                      <p:cBhvr>
                                        <p:cTn id="61" dur="800" decel="100000" fill="hold"/>
                                        <p:tgtEl>
                                          <p:spTgt spid="181251">
                                            <p:txEl>
                                              <p:pRg st="6" end="6"/>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181251">
                                            <p:txEl>
                                              <p:pRg st="6" end="6"/>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181251">
                                            <p:txEl>
                                              <p:pRg st="6" end="6"/>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81251">
                                            <p:txEl>
                                              <p:pRg st="6" end="6"/>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81251">
                                            <p:txEl>
                                              <p:pRg st="6" end="6"/>
                                            </p:txEl>
                                          </p:spTgt>
                                        </p:tgtEl>
                                        <p:attrNameLst>
                                          <p:attrName>ppt_y</p:attrName>
                                        </p:attrNameLst>
                                      </p:cBhvr>
                                      <p:tavLst>
                                        <p:tav tm="0">
                                          <p:val>
                                            <p:strVal val="#ppt_y+0.1"/>
                                          </p:val>
                                        </p:tav>
                                        <p:tav tm="100000">
                                          <p:val>
                                            <p:strVal val="#ppt_y"/>
                                          </p:val>
                                        </p:tav>
                                      </p:tavLst>
                                    </p:anim>
                                  </p:childTnLst>
                                </p:cTn>
                              </p:par>
                              <p:par>
                                <p:cTn id="66" presetID="30" presetClass="entr" presetSubtype="0" fill="hold" nodeType="withEffect">
                                  <p:stCondLst>
                                    <p:cond delay="0"/>
                                  </p:stCondLst>
                                  <p:childTnLst>
                                    <p:set>
                                      <p:cBhvr>
                                        <p:cTn id="67" dur="1" fill="hold">
                                          <p:stCondLst>
                                            <p:cond delay="0"/>
                                          </p:stCondLst>
                                        </p:cTn>
                                        <p:tgtEl>
                                          <p:spTgt spid="181251">
                                            <p:txEl>
                                              <p:pRg st="7" end="7"/>
                                            </p:txEl>
                                          </p:spTgt>
                                        </p:tgtEl>
                                        <p:attrNameLst>
                                          <p:attrName>style.visibility</p:attrName>
                                        </p:attrNameLst>
                                      </p:cBhvr>
                                      <p:to>
                                        <p:strVal val="visible"/>
                                      </p:to>
                                    </p:set>
                                    <p:animEffect transition="in" filter="fade">
                                      <p:cBhvr>
                                        <p:cTn id="68" dur="800" decel="100000"/>
                                        <p:tgtEl>
                                          <p:spTgt spid="181251">
                                            <p:txEl>
                                              <p:pRg st="7" end="7"/>
                                            </p:txEl>
                                          </p:spTgt>
                                        </p:tgtEl>
                                      </p:cBhvr>
                                    </p:animEffect>
                                    <p:anim calcmode="lin" valueType="num">
                                      <p:cBhvr>
                                        <p:cTn id="69" dur="800" decel="100000" fill="hold"/>
                                        <p:tgtEl>
                                          <p:spTgt spid="181251">
                                            <p:txEl>
                                              <p:pRg st="7" end="7"/>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181251">
                                            <p:txEl>
                                              <p:pRg st="7" end="7"/>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181251">
                                            <p:txEl>
                                              <p:pRg st="7" end="7"/>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81251">
                                            <p:txEl>
                                              <p:pRg st="7" end="7"/>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81251">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2275" name="Rectangle 3"/>
          <p:cNvSpPr>
            <a:spLocks noGrp="1" noChangeArrowheads="1"/>
          </p:cNvSpPr>
          <p:nvPr>
            <p:ph type="body" idx="1"/>
          </p:nvPr>
        </p:nvSpPr>
        <p:spPr/>
        <p:txBody>
          <a:bodyPr/>
          <a:lstStyle/>
          <a:p>
            <a:r>
              <a:rPr lang="en-US" altLang="en-US" sz="2400" b="1" u="sng">
                <a:effectLst/>
              </a:rPr>
              <a:t>SCIENTIFIC STUDIES: ASKINGTHE RIGHT QUESTIONS</a:t>
            </a:r>
          </a:p>
          <a:p>
            <a:r>
              <a:rPr lang="en-US" altLang="en-US">
                <a:effectLst/>
              </a:rPr>
              <a:t>“There are three types of lies: lies, damn lies, and statistics.” (Mark Twain)</a:t>
            </a:r>
          </a:p>
          <a:p>
            <a:r>
              <a:rPr lang="en-US" altLang="en-US">
                <a:effectLst/>
              </a:rPr>
              <a:t>67.52% of all statistics are made up on the spot ;-)</a:t>
            </a:r>
          </a:p>
          <a:p>
            <a:pPr>
              <a:buFont typeface="Wingdings" pitchFamily="2" charset="2"/>
              <a:buNone/>
            </a:pPr>
            <a:endParaRPr lang="en-US" altLang="en-US">
              <a:effectLst/>
            </a:endParaRPr>
          </a:p>
        </p:txBody>
      </p:sp>
    </p:spTree>
    <p:extLst>
      <p:ext uri="{BB962C8B-B14F-4D97-AF65-F5344CB8AC3E}">
        <p14:creationId xmlns:p14="http://schemas.microsoft.com/office/powerpoint/2010/main" val="945207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22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22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22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227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nodeType="clickEffect">
                                  <p:stCondLst>
                                    <p:cond delay="0"/>
                                  </p:stCondLst>
                                  <p:childTnLst>
                                    <p:set>
                                      <p:cBhvr>
                                        <p:cTn id="15" dur="1" fill="hold">
                                          <p:stCondLst>
                                            <p:cond delay="0"/>
                                          </p:stCondLst>
                                        </p:cTn>
                                        <p:tgtEl>
                                          <p:spTgt spid="182275">
                                            <p:txEl>
                                              <p:pRg st="1" end="1"/>
                                            </p:txEl>
                                          </p:spTgt>
                                        </p:tgtEl>
                                        <p:attrNameLst>
                                          <p:attrName>style.visibility</p:attrName>
                                        </p:attrNameLst>
                                      </p:cBhvr>
                                      <p:to>
                                        <p:strVal val="visible"/>
                                      </p:to>
                                    </p:set>
                                    <p:animScale>
                                      <p:cBhvr>
                                        <p:cTn id="16" dur="1000" decel="50000" fill="hold">
                                          <p:stCondLst>
                                            <p:cond delay="0"/>
                                          </p:stCondLst>
                                        </p:cTn>
                                        <p:tgtEl>
                                          <p:spTgt spid="18227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82275">
                                            <p:txEl>
                                              <p:pRg st="1" end="1"/>
                                            </p:txEl>
                                          </p:spTgt>
                                        </p:tgtEl>
                                        <p:attrNameLst>
                                          <p:attrName>ppt_x</p:attrName>
                                          <p:attrName>ppt_y</p:attrName>
                                        </p:attrNameLst>
                                      </p:cBhvr>
                                    </p:animMotion>
                                    <p:animEffect transition="in" filter="fade">
                                      <p:cBhvr>
                                        <p:cTn id="18" dur="1000"/>
                                        <p:tgtEl>
                                          <p:spTgt spid="1822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182275">
                                            <p:txEl>
                                              <p:pRg st="2" end="2"/>
                                            </p:txEl>
                                          </p:spTgt>
                                        </p:tgtEl>
                                        <p:attrNameLst>
                                          <p:attrName>style.visibility</p:attrName>
                                        </p:attrNameLst>
                                      </p:cBhvr>
                                      <p:to>
                                        <p:strVal val="visible"/>
                                      </p:to>
                                    </p:set>
                                    <p:animEffect transition="in" filter="fade">
                                      <p:cBhvr>
                                        <p:cTn id="23" dur="1000"/>
                                        <p:tgtEl>
                                          <p:spTgt spid="182275">
                                            <p:txEl>
                                              <p:pRg st="2" end="2"/>
                                            </p:txEl>
                                          </p:spTgt>
                                        </p:tgtEl>
                                      </p:cBhvr>
                                    </p:animEffect>
                                    <p:anim calcmode="lin" valueType="num">
                                      <p:cBhvr>
                                        <p:cTn id="24" dur="10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822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altLang="en-US" sz="3600"/>
              <a:t>The ABC’s of Critical Thinking</a:t>
            </a:r>
          </a:p>
        </p:txBody>
      </p:sp>
      <p:sp>
        <p:nvSpPr>
          <p:cNvPr id="9219" name="Rectangle 3"/>
          <p:cNvSpPr>
            <a:spLocks noGrp="1" noChangeArrowheads="1"/>
          </p:cNvSpPr>
          <p:nvPr>
            <p:ph type="body" idx="1"/>
          </p:nvPr>
        </p:nvSpPr>
        <p:spPr>
          <a:noFill/>
          <a:ln/>
        </p:spPr>
        <p:txBody>
          <a:bodyPr/>
          <a:lstStyle/>
          <a:p>
            <a:pPr>
              <a:lnSpc>
                <a:spcPct val="90000"/>
              </a:lnSpc>
            </a:pPr>
            <a:r>
              <a:rPr lang="en-US" altLang="en-US" sz="2400"/>
              <a:t>A is for Argument</a:t>
            </a:r>
          </a:p>
          <a:p>
            <a:pPr>
              <a:lnSpc>
                <a:spcPct val="90000"/>
              </a:lnSpc>
            </a:pPr>
            <a:r>
              <a:rPr lang="en-US" altLang="en-US" sz="2400"/>
              <a:t>What comes to mind when you think of the word ‘argument’?</a:t>
            </a:r>
          </a:p>
          <a:p>
            <a:pPr>
              <a:lnSpc>
                <a:spcPct val="90000"/>
              </a:lnSpc>
            </a:pPr>
            <a:r>
              <a:rPr lang="en-US" altLang="en-US" sz="2400"/>
              <a:t>Anger, yelling, screaming…?</a:t>
            </a:r>
          </a:p>
          <a:p>
            <a:pPr>
              <a:lnSpc>
                <a:spcPct val="90000"/>
              </a:lnSpc>
            </a:pPr>
            <a:r>
              <a:rPr lang="en-US" altLang="en-US" sz="2400"/>
              <a:t>Monty Python: “Is this the right room for an argument?”</a:t>
            </a:r>
          </a:p>
          <a:p>
            <a:pPr>
              <a:lnSpc>
                <a:spcPct val="90000"/>
              </a:lnSpc>
            </a:pPr>
            <a:r>
              <a:rPr lang="en-US" altLang="en-US" sz="2400"/>
              <a:t>In Critical Thinking, an argument is a good thing</a:t>
            </a:r>
          </a:p>
          <a:p>
            <a:pPr>
              <a:lnSpc>
                <a:spcPct val="90000"/>
              </a:lnSpc>
            </a:pPr>
            <a:r>
              <a:rPr lang="en-US" altLang="en-US" sz="2400"/>
              <a:t>But what is it?</a:t>
            </a:r>
          </a:p>
          <a:p>
            <a:pPr>
              <a:lnSpc>
                <a:spcPct val="90000"/>
              </a:lnSpc>
            </a:pPr>
            <a:r>
              <a:rPr lang="en-US" altLang="en-US" sz="2400"/>
              <a:t>An argument is the way you put together or structure your ideas, opinions, or beliefs so that people will better understand what it is you’re trying to say.</a:t>
            </a:r>
          </a:p>
          <a:p>
            <a:pPr>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Scale>
                                      <p:cBhvr>
                                        <p:cTn id="7" dur="1000" decel="50000" fill="hold">
                                          <p:stCondLst>
                                            <p:cond delay="0"/>
                                          </p:stCondLst>
                                        </p:cTn>
                                        <p:tgtEl>
                                          <p:spTgt spid="921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9">
                                            <p:txEl>
                                              <p:pRg st="0" end="0"/>
                                            </p:txEl>
                                          </p:spTgt>
                                        </p:tgtEl>
                                        <p:attrNameLst>
                                          <p:attrName>ppt_x</p:attrName>
                                          <p:attrName>ppt_y</p:attrName>
                                        </p:attrNameLst>
                                      </p:cBhvr>
                                    </p:animMotion>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Scale>
                                      <p:cBhvr>
                                        <p:cTn id="14" dur="1000" decel="50000" fill="hold">
                                          <p:stCondLst>
                                            <p:cond delay="0"/>
                                          </p:stCondLst>
                                        </p:cTn>
                                        <p:tgtEl>
                                          <p:spTgt spid="921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9219">
                                            <p:txEl>
                                              <p:pRg st="1" end="1"/>
                                            </p:txEl>
                                          </p:spTgt>
                                        </p:tgtEl>
                                        <p:attrNameLst>
                                          <p:attrName>ppt_x</p:attrName>
                                          <p:attrName>ppt_y</p:attrName>
                                        </p:attrNameLst>
                                      </p:cBhvr>
                                    </p:animMotion>
                                    <p:animEffect transition="in" filter="fade">
                                      <p:cBhvr>
                                        <p:cTn id="16" dur="1000"/>
                                        <p:tgtEl>
                                          <p:spTgt spid="92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Scale>
                                      <p:cBhvr>
                                        <p:cTn id="21" dur="1000" decel="50000" fill="hold">
                                          <p:stCondLst>
                                            <p:cond delay="0"/>
                                          </p:stCondLst>
                                        </p:cTn>
                                        <p:tgtEl>
                                          <p:spTgt spid="921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219">
                                            <p:txEl>
                                              <p:pRg st="2" end="2"/>
                                            </p:txEl>
                                          </p:spTgt>
                                        </p:tgtEl>
                                        <p:attrNameLst>
                                          <p:attrName>ppt_x</p:attrName>
                                          <p:attrName>ppt_y</p:attrName>
                                        </p:attrNameLst>
                                      </p:cBhvr>
                                    </p:animMotion>
                                    <p:animEffect transition="in" filter="fade">
                                      <p:cBhvr>
                                        <p:cTn id="23" dur="1000"/>
                                        <p:tgtEl>
                                          <p:spTgt spid="92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Scale>
                                      <p:cBhvr>
                                        <p:cTn id="28" dur="1000" decel="50000" fill="hold">
                                          <p:stCondLst>
                                            <p:cond delay="0"/>
                                          </p:stCondLst>
                                        </p:cTn>
                                        <p:tgtEl>
                                          <p:spTgt spid="921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9219">
                                            <p:txEl>
                                              <p:pRg st="3" end="3"/>
                                            </p:txEl>
                                          </p:spTgt>
                                        </p:tgtEl>
                                        <p:attrNameLst>
                                          <p:attrName>ppt_x</p:attrName>
                                          <p:attrName>ppt_y</p:attrName>
                                        </p:attrNameLst>
                                      </p:cBhvr>
                                    </p:animMotion>
                                    <p:animEffect transition="in" filter="fade">
                                      <p:cBhvr>
                                        <p:cTn id="30" dur="1000"/>
                                        <p:tgtEl>
                                          <p:spTgt spid="92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Scale>
                                      <p:cBhvr>
                                        <p:cTn id="35" dur="1000" decel="50000" fill="hold">
                                          <p:stCondLst>
                                            <p:cond delay="0"/>
                                          </p:stCondLst>
                                        </p:cTn>
                                        <p:tgtEl>
                                          <p:spTgt spid="921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9219">
                                            <p:txEl>
                                              <p:pRg st="4" end="4"/>
                                            </p:txEl>
                                          </p:spTgt>
                                        </p:tgtEl>
                                        <p:attrNameLst>
                                          <p:attrName>ppt_x</p:attrName>
                                          <p:attrName>ppt_y</p:attrName>
                                        </p:attrNameLst>
                                      </p:cBhvr>
                                    </p:animMotion>
                                    <p:animEffect transition="in" filter="fade">
                                      <p:cBhvr>
                                        <p:cTn id="37" dur="1000"/>
                                        <p:tgtEl>
                                          <p:spTgt spid="92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Scale>
                                      <p:cBhvr>
                                        <p:cTn id="42" dur="1000" decel="50000" fill="hold">
                                          <p:stCondLst>
                                            <p:cond delay="0"/>
                                          </p:stCondLst>
                                        </p:cTn>
                                        <p:tgtEl>
                                          <p:spTgt spid="921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9219">
                                            <p:txEl>
                                              <p:pRg st="5" end="5"/>
                                            </p:txEl>
                                          </p:spTgt>
                                        </p:tgtEl>
                                        <p:attrNameLst>
                                          <p:attrName>ppt_x</p:attrName>
                                          <p:attrName>ppt_y</p:attrName>
                                        </p:attrNameLst>
                                      </p:cBhvr>
                                    </p:animMotion>
                                    <p:animEffect transition="in" filter="fade">
                                      <p:cBhvr>
                                        <p:cTn id="44" dur="1000"/>
                                        <p:tgtEl>
                                          <p:spTgt spid="921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Scale>
                                      <p:cBhvr>
                                        <p:cTn id="49" dur="1000" decel="50000" fill="hold">
                                          <p:stCondLst>
                                            <p:cond delay="0"/>
                                          </p:stCondLst>
                                        </p:cTn>
                                        <p:tgtEl>
                                          <p:spTgt spid="9219">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219">
                                            <p:txEl>
                                              <p:pRg st="6" end="6"/>
                                            </p:txEl>
                                          </p:spTgt>
                                        </p:tgtEl>
                                        <p:attrNameLst>
                                          <p:attrName>ppt_x</p:attrName>
                                          <p:attrName>ppt_y</p:attrName>
                                        </p:attrNameLst>
                                      </p:cBhvr>
                                    </p:animMotion>
                                    <p:animEffect transition="in" filter="fade">
                                      <p:cBhvr>
                                        <p:cTn id="51" dur="1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6371" name="Rectangle 3"/>
          <p:cNvSpPr>
            <a:spLocks noGrp="1" noChangeArrowheads="1"/>
          </p:cNvSpPr>
          <p:nvPr>
            <p:ph type="body" idx="1"/>
          </p:nvPr>
        </p:nvSpPr>
        <p:spPr/>
        <p:txBody>
          <a:bodyPr/>
          <a:lstStyle/>
          <a:p>
            <a:pPr>
              <a:lnSpc>
                <a:spcPct val="90000"/>
              </a:lnSpc>
            </a:pPr>
            <a:r>
              <a:rPr lang="en-US" altLang="en-US" sz="2400"/>
              <a:t>Important Questions for Studies:</a:t>
            </a:r>
          </a:p>
          <a:p>
            <a:pPr>
              <a:lnSpc>
                <a:spcPct val="90000"/>
              </a:lnSpc>
            </a:pPr>
            <a:r>
              <a:rPr lang="en-US" altLang="en-US" sz="2400">
                <a:effectLst/>
              </a:rPr>
              <a:t>1. Who conducted the study?</a:t>
            </a:r>
          </a:p>
          <a:p>
            <a:pPr>
              <a:lnSpc>
                <a:spcPct val="90000"/>
              </a:lnSpc>
            </a:pPr>
            <a:r>
              <a:rPr lang="en-US" altLang="en-US" sz="2400">
                <a:effectLst/>
              </a:rPr>
              <a:t>2. What was the motivation for the study—in other words, why was it conducted in the first place?</a:t>
            </a:r>
          </a:p>
          <a:p>
            <a:pPr>
              <a:lnSpc>
                <a:spcPct val="90000"/>
              </a:lnSpc>
            </a:pPr>
            <a:r>
              <a:rPr lang="en-US" altLang="en-US" sz="2400">
                <a:effectLst/>
              </a:rPr>
              <a:t>3. Who funded the study?</a:t>
            </a:r>
          </a:p>
          <a:p>
            <a:pPr>
              <a:lnSpc>
                <a:spcPct val="90000"/>
              </a:lnSpc>
            </a:pPr>
            <a:r>
              <a:rPr lang="en-US" altLang="en-US" sz="2400">
                <a:effectLst/>
              </a:rPr>
              <a:t>4. What was the methodology of the study, or how was the study carried out? (Remember to consider sample size and representation.)</a:t>
            </a:r>
          </a:p>
          <a:p>
            <a:pPr>
              <a:lnSpc>
                <a:spcPct val="90000"/>
              </a:lnSpc>
            </a:pPr>
            <a:r>
              <a:rPr lang="en-US" altLang="en-US" sz="2400">
                <a:effectLst/>
              </a:rPr>
              <a:t>5. Is the study repeatable? That is, would any other scientists, under similar conditions, arrive at the same findings?</a:t>
            </a:r>
          </a:p>
        </p:txBody>
      </p:sp>
    </p:spTree>
    <p:extLst>
      <p:ext uri="{BB962C8B-B14F-4D97-AF65-F5344CB8AC3E}">
        <p14:creationId xmlns:p14="http://schemas.microsoft.com/office/powerpoint/2010/main" val="253211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Scale>
                                      <p:cBhvr>
                                        <p:cTn id="7" dur="1000" decel="50000" fill="hold">
                                          <p:stCondLst>
                                            <p:cond delay="0"/>
                                          </p:stCondLst>
                                        </p:cTn>
                                        <p:tgtEl>
                                          <p:spTgt spid="1863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6371">
                                            <p:txEl>
                                              <p:pRg st="0" end="0"/>
                                            </p:txEl>
                                          </p:spTgt>
                                        </p:tgtEl>
                                        <p:attrNameLst>
                                          <p:attrName>ppt_x</p:attrName>
                                          <p:attrName>ppt_y</p:attrName>
                                        </p:attrNameLst>
                                      </p:cBhvr>
                                    </p:animMotion>
                                    <p:animEffect transition="in" filter="fade">
                                      <p:cBhvr>
                                        <p:cTn id="9" dur="1000"/>
                                        <p:tgtEl>
                                          <p:spTgt spid="1863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86371">
                                            <p:txEl>
                                              <p:pRg st="1" end="1"/>
                                            </p:txEl>
                                          </p:spTgt>
                                        </p:tgtEl>
                                        <p:attrNameLst>
                                          <p:attrName>style.visibility</p:attrName>
                                        </p:attrNameLst>
                                      </p:cBhvr>
                                      <p:to>
                                        <p:strVal val="visible"/>
                                      </p:to>
                                    </p:set>
                                    <p:animEffect transition="in" filter="fade">
                                      <p:cBhvr>
                                        <p:cTn id="14" dur="1000"/>
                                        <p:tgtEl>
                                          <p:spTgt spid="186371">
                                            <p:txEl>
                                              <p:pRg st="1" end="1"/>
                                            </p:txEl>
                                          </p:spTgt>
                                        </p:tgtEl>
                                      </p:cBhvr>
                                    </p:animEffect>
                                    <p:anim calcmode="lin" valueType="num">
                                      <p:cBhvr>
                                        <p:cTn id="15" dur="1000" fill="hold"/>
                                        <p:tgtEl>
                                          <p:spTgt spid="1863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863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86371">
                                            <p:txEl>
                                              <p:pRg st="2" end="2"/>
                                            </p:txEl>
                                          </p:spTgt>
                                        </p:tgtEl>
                                        <p:attrNameLst>
                                          <p:attrName>style.visibility</p:attrName>
                                        </p:attrNameLst>
                                      </p:cBhvr>
                                      <p:to>
                                        <p:strVal val="visible"/>
                                      </p:to>
                                    </p:set>
                                    <p:animEffect transition="in" filter="fade">
                                      <p:cBhvr>
                                        <p:cTn id="21" dur="1000"/>
                                        <p:tgtEl>
                                          <p:spTgt spid="186371">
                                            <p:txEl>
                                              <p:pRg st="2" end="2"/>
                                            </p:txEl>
                                          </p:spTgt>
                                        </p:tgtEl>
                                      </p:cBhvr>
                                    </p:animEffect>
                                    <p:anim calcmode="lin" valueType="num">
                                      <p:cBhvr>
                                        <p:cTn id="22" dur="10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63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86371">
                                            <p:txEl>
                                              <p:pRg st="3" end="3"/>
                                            </p:txEl>
                                          </p:spTgt>
                                        </p:tgtEl>
                                        <p:attrNameLst>
                                          <p:attrName>style.visibility</p:attrName>
                                        </p:attrNameLst>
                                      </p:cBhvr>
                                      <p:to>
                                        <p:strVal val="visible"/>
                                      </p:to>
                                    </p:set>
                                    <p:animEffect transition="in" filter="fade">
                                      <p:cBhvr>
                                        <p:cTn id="28" dur="1000"/>
                                        <p:tgtEl>
                                          <p:spTgt spid="186371">
                                            <p:txEl>
                                              <p:pRg st="3" end="3"/>
                                            </p:txEl>
                                          </p:spTgt>
                                        </p:tgtEl>
                                      </p:cBhvr>
                                    </p:animEffect>
                                    <p:anim calcmode="lin" valueType="num">
                                      <p:cBhvr>
                                        <p:cTn id="29" dur="10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863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86371">
                                            <p:txEl>
                                              <p:pRg st="4" end="4"/>
                                            </p:txEl>
                                          </p:spTgt>
                                        </p:tgtEl>
                                        <p:attrNameLst>
                                          <p:attrName>style.visibility</p:attrName>
                                        </p:attrNameLst>
                                      </p:cBhvr>
                                      <p:to>
                                        <p:strVal val="visible"/>
                                      </p:to>
                                    </p:set>
                                    <p:animEffect transition="in" filter="fade">
                                      <p:cBhvr>
                                        <p:cTn id="35" dur="800" decel="100000"/>
                                        <p:tgtEl>
                                          <p:spTgt spid="186371">
                                            <p:txEl>
                                              <p:pRg st="4" end="4"/>
                                            </p:txEl>
                                          </p:spTgt>
                                        </p:tgtEl>
                                      </p:cBhvr>
                                    </p:animEffect>
                                    <p:anim calcmode="lin" valueType="num">
                                      <p:cBhvr>
                                        <p:cTn id="36" dur="800" decel="100000" fill="hold"/>
                                        <p:tgtEl>
                                          <p:spTgt spid="186371">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86371">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86371">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86371">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8637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nodeType="clickEffect">
                                  <p:stCondLst>
                                    <p:cond delay="0"/>
                                  </p:stCondLst>
                                  <p:childTnLst>
                                    <p:set>
                                      <p:cBhvr>
                                        <p:cTn id="44" dur="1" fill="hold">
                                          <p:stCondLst>
                                            <p:cond delay="0"/>
                                          </p:stCondLst>
                                        </p:cTn>
                                        <p:tgtEl>
                                          <p:spTgt spid="186371">
                                            <p:txEl>
                                              <p:pRg st="5" end="5"/>
                                            </p:txEl>
                                          </p:spTgt>
                                        </p:tgtEl>
                                        <p:attrNameLst>
                                          <p:attrName>style.visibility</p:attrName>
                                        </p:attrNameLst>
                                      </p:cBhvr>
                                      <p:to>
                                        <p:strVal val="visible"/>
                                      </p:to>
                                    </p:set>
                                    <p:animEffect transition="in" filter="fade">
                                      <p:cBhvr>
                                        <p:cTn id="45" dur="1000"/>
                                        <p:tgtEl>
                                          <p:spTgt spid="186371">
                                            <p:txEl>
                                              <p:pRg st="5" end="5"/>
                                            </p:txEl>
                                          </p:spTgt>
                                        </p:tgtEl>
                                      </p:cBhvr>
                                    </p:animEffect>
                                    <p:anim calcmode="lin" valueType="num">
                                      <p:cBhvr>
                                        <p:cTn id="46" dur="1000" fill="hold"/>
                                        <p:tgtEl>
                                          <p:spTgt spid="18637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863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sz="3600" dirty="0">
                <a:solidFill>
                  <a:srgbClr val="B2B2B2"/>
                </a:solidFill>
              </a:rPr>
              <a:t>The ABC’s of Critical Thinking</a:t>
            </a:r>
            <a:endParaRPr lang="en-US" altLang="en-US" sz="3600" dirty="0"/>
          </a:p>
        </p:txBody>
      </p:sp>
      <p:sp>
        <p:nvSpPr>
          <p:cNvPr id="187395" name="Rectangle 3"/>
          <p:cNvSpPr>
            <a:spLocks noGrp="1" noChangeArrowheads="1"/>
          </p:cNvSpPr>
          <p:nvPr>
            <p:ph type="body" idx="1"/>
          </p:nvPr>
        </p:nvSpPr>
        <p:spPr/>
        <p:txBody>
          <a:bodyPr/>
          <a:lstStyle/>
          <a:p>
            <a:r>
              <a:rPr lang="en-US" altLang="en-US">
                <a:effectLst/>
              </a:rPr>
              <a:t>Asking these questions will empower you with the ability to cut through any references to studies as evidence for premises in any given argument</a:t>
            </a:r>
          </a:p>
          <a:p>
            <a:r>
              <a:rPr lang="en-US" altLang="en-US">
                <a:effectLst/>
              </a:rPr>
              <a:t>Whenever anyone tries to support their conclusion with the statement: “Studies show that….”</a:t>
            </a:r>
          </a:p>
          <a:p>
            <a:r>
              <a:rPr lang="en-US" altLang="en-US">
                <a:effectLst/>
              </a:rPr>
              <a:t>Remember the five questions</a:t>
            </a:r>
          </a:p>
        </p:txBody>
      </p:sp>
    </p:spTree>
    <p:extLst>
      <p:ext uri="{BB962C8B-B14F-4D97-AF65-F5344CB8AC3E}">
        <p14:creationId xmlns:p14="http://schemas.microsoft.com/office/powerpoint/2010/main" val="2372104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Scale>
                                      <p:cBhvr>
                                        <p:cTn id="7" dur="1000" decel="50000" fill="hold">
                                          <p:stCondLst>
                                            <p:cond delay="0"/>
                                          </p:stCondLst>
                                        </p:cTn>
                                        <p:tgtEl>
                                          <p:spTgt spid="1873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7395">
                                            <p:txEl>
                                              <p:pRg st="0" end="0"/>
                                            </p:txEl>
                                          </p:spTgt>
                                        </p:tgtEl>
                                        <p:attrNameLst>
                                          <p:attrName>ppt_x</p:attrName>
                                          <p:attrName>ppt_y</p:attrName>
                                        </p:attrNameLst>
                                      </p:cBhvr>
                                    </p:animMotion>
                                    <p:animEffect transition="in" filter="fade">
                                      <p:cBhvr>
                                        <p:cTn id="9" dur="1000"/>
                                        <p:tgtEl>
                                          <p:spTgt spid="187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87395">
                                            <p:txEl>
                                              <p:pRg st="1" end="1"/>
                                            </p:txEl>
                                          </p:spTgt>
                                        </p:tgtEl>
                                        <p:attrNameLst>
                                          <p:attrName>style.visibility</p:attrName>
                                        </p:attrNameLst>
                                      </p:cBhvr>
                                      <p:to>
                                        <p:strVal val="visible"/>
                                      </p:to>
                                    </p:set>
                                    <p:animScale>
                                      <p:cBhvr>
                                        <p:cTn id="14" dur="1000" decel="50000" fill="hold">
                                          <p:stCondLst>
                                            <p:cond delay="0"/>
                                          </p:stCondLst>
                                        </p:cTn>
                                        <p:tgtEl>
                                          <p:spTgt spid="1873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87395">
                                            <p:txEl>
                                              <p:pRg st="1" end="1"/>
                                            </p:txEl>
                                          </p:spTgt>
                                        </p:tgtEl>
                                        <p:attrNameLst>
                                          <p:attrName>ppt_x</p:attrName>
                                          <p:attrName>ppt_y</p:attrName>
                                        </p:attrNameLst>
                                      </p:cBhvr>
                                    </p:animMotion>
                                    <p:animEffect transition="in" filter="fade">
                                      <p:cBhvr>
                                        <p:cTn id="16" dur="1000"/>
                                        <p:tgtEl>
                                          <p:spTgt spid="187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187395">
                                            <p:txEl>
                                              <p:pRg st="2" end="2"/>
                                            </p:txEl>
                                          </p:spTgt>
                                        </p:tgtEl>
                                        <p:attrNameLst>
                                          <p:attrName>style.visibility</p:attrName>
                                        </p:attrNameLst>
                                      </p:cBhvr>
                                      <p:to>
                                        <p:strVal val="visible"/>
                                      </p:to>
                                    </p:set>
                                    <p:animEffect transition="in" filter="fade">
                                      <p:cBhvr>
                                        <p:cTn id="21" dur="1000"/>
                                        <p:tgtEl>
                                          <p:spTgt spid="187395">
                                            <p:txEl>
                                              <p:pRg st="2" end="2"/>
                                            </p:txEl>
                                          </p:spTgt>
                                        </p:tgtEl>
                                      </p:cBhvr>
                                    </p:animEffect>
                                    <p:anim calcmode="lin" valueType="num">
                                      <p:cBhvr>
                                        <p:cTn id="22" dur="10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87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sz="4000" b="1" dirty="0" smtClean="0"/>
              <a:t>Thank you.</a:t>
            </a:r>
            <a:endParaRPr lang="en-US" sz="4000" b="1" dirty="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692696"/>
            <a:ext cx="4392488" cy="5856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017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altLang="en-US" sz="3600" dirty="0">
                <a:solidFill>
                  <a:srgbClr val="B2B2B2"/>
                </a:solidFill>
              </a:rPr>
              <a:t>The ABC’s of Critical Thinking</a:t>
            </a:r>
            <a:endParaRPr lang="en-US" altLang="en-US" sz="3600" dirty="0"/>
          </a:p>
        </p:txBody>
      </p:sp>
      <p:sp>
        <p:nvSpPr>
          <p:cNvPr id="11267" name="Rectangle 3"/>
          <p:cNvSpPr>
            <a:spLocks noGrp="1" noChangeArrowheads="1"/>
          </p:cNvSpPr>
          <p:nvPr>
            <p:ph type="body" idx="1"/>
          </p:nvPr>
        </p:nvSpPr>
        <p:spPr>
          <a:noFill/>
          <a:ln/>
        </p:spPr>
        <p:txBody>
          <a:bodyPr/>
          <a:lstStyle/>
          <a:p>
            <a:pPr>
              <a:lnSpc>
                <a:spcPct val="90000"/>
              </a:lnSpc>
            </a:pPr>
            <a:r>
              <a:rPr lang="en-US" altLang="en-US" sz="2400" dirty="0"/>
              <a:t>The structure of an argument: A main point and reasons that support it</a:t>
            </a:r>
          </a:p>
          <a:p>
            <a:pPr>
              <a:lnSpc>
                <a:spcPct val="90000"/>
              </a:lnSpc>
            </a:pPr>
            <a:r>
              <a:rPr lang="en-US" altLang="en-US" sz="2400" dirty="0"/>
              <a:t>Premise(s) + Conclusion = Argument</a:t>
            </a:r>
          </a:p>
          <a:p>
            <a:pPr>
              <a:lnSpc>
                <a:spcPct val="90000"/>
              </a:lnSpc>
            </a:pPr>
            <a:r>
              <a:rPr lang="en-US" altLang="en-US" sz="2400" dirty="0"/>
              <a:t>The Moon </a:t>
            </a:r>
            <a:r>
              <a:rPr lang="en-US" altLang="en-US" sz="2400" dirty="0" smtClean="0"/>
              <a:t>Landing was a hoax</a:t>
            </a:r>
          </a:p>
          <a:p>
            <a:pPr>
              <a:lnSpc>
                <a:spcPct val="90000"/>
              </a:lnSpc>
            </a:pPr>
            <a:r>
              <a:rPr lang="en-US" altLang="en-US" sz="2400" dirty="0" smtClean="0"/>
              <a:t>9-11</a:t>
            </a:r>
            <a:r>
              <a:rPr lang="en-US" altLang="en-US" sz="2400" dirty="0"/>
              <a:t>: A government conspiracy</a:t>
            </a:r>
          </a:p>
          <a:p>
            <a:pPr>
              <a:lnSpc>
                <a:spcPct val="90000"/>
              </a:lnSpc>
            </a:pPr>
            <a:r>
              <a:rPr lang="en-US" altLang="en-US" sz="2400" dirty="0"/>
              <a:t>Vaccines cause autism</a:t>
            </a:r>
          </a:p>
          <a:p>
            <a:pPr>
              <a:lnSpc>
                <a:spcPct val="90000"/>
              </a:lnSpc>
            </a:pPr>
            <a:r>
              <a:rPr lang="en-US" altLang="en-US" sz="2400" dirty="0"/>
              <a:t>“I believe x because…a, b, c…etc.”</a:t>
            </a:r>
          </a:p>
          <a:p>
            <a:pPr>
              <a:lnSpc>
                <a:spcPct val="90000"/>
              </a:lnSpc>
            </a:pPr>
            <a:r>
              <a:rPr lang="en-US" altLang="en-US" sz="2400" dirty="0"/>
              <a:t>Whatever your opinions, beliefs, ideas, or understandings, you need to realize that unless you can formulate them into arguments, you have nothing more than unjustified opinions (</a:t>
            </a:r>
            <a:r>
              <a:rPr lang="en-US" altLang="en-US" sz="2400" i="1" dirty="0"/>
              <a:t>Jerry Springer, The View</a:t>
            </a:r>
            <a:r>
              <a:rPr lang="en-US" altLang="en-US" sz="2400" dirty="0"/>
              <a:t>,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Scale>
                                      <p:cBhvr>
                                        <p:cTn id="7" dur="1000" decel="50000" fill="hold">
                                          <p:stCondLst>
                                            <p:cond delay="0"/>
                                          </p:stCondLst>
                                        </p:cTn>
                                        <p:tgtEl>
                                          <p:spTgt spid="1126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7">
                                            <p:txEl>
                                              <p:pRg st="0" end="0"/>
                                            </p:txEl>
                                          </p:spTgt>
                                        </p:tgtEl>
                                        <p:attrNameLst>
                                          <p:attrName>ppt_x</p:attrName>
                                          <p:attrName>ppt_y</p:attrName>
                                        </p:attrNameLst>
                                      </p:cBhvr>
                                    </p:animMotion>
                                    <p:animEffect transition="in" filter="fade">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Scale>
                                      <p:cBhvr>
                                        <p:cTn id="14" dur="1000" decel="50000" fill="hold">
                                          <p:stCondLst>
                                            <p:cond delay="0"/>
                                          </p:stCondLst>
                                        </p:cTn>
                                        <p:tgtEl>
                                          <p:spTgt spid="1126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267">
                                            <p:txEl>
                                              <p:pRg st="1" end="1"/>
                                            </p:txEl>
                                          </p:spTgt>
                                        </p:tgtEl>
                                        <p:attrNameLst>
                                          <p:attrName>ppt_x</p:attrName>
                                          <p:attrName>ppt_y</p:attrName>
                                        </p:attrNameLst>
                                      </p:cBhvr>
                                    </p:animMotion>
                                    <p:animEffect transition="in" filter="fade">
                                      <p:cBhvr>
                                        <p:cTn id="16" dur="10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Scale>
                                      <p:cBhvr>
                                        <p:cTn id="21" dur="1000" decel="50000" fill="hold">
                                          <p:stCondLst>
                                            <p:cond delay="0"/>
                                          </p:stCondLst>
                                        </p:cTn>
                                        <p:tgtEl>
                                          <p:spTgt spid="1126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267">
                                            <p:txEl>
                                              <p:pRg st="2" end="2"/>
                                            </p:txEl>
                                          </p:spTgt>
                                        </p:tgtEl>
                                        <p:attrNameLst>
                                          <p:attrName>ppt_x</p:attrName>
                                          <p:attrName>ppt_y</p:attrName>
                                        </p:attrNameLst>
                                      </p:cBhvr>
                                    </p:animMotion>
                                    <p:animEffect transition="in" filter="fade">
                                      <p:cBhvr>
                                        <p:cTn id="23" dur="10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Scale>
                                      <p:cBhvr>
                                        <p:cTn id="28" dur="1000" decel="50000" fill="hold">
                                          <p:stCondLst>
                                            <p:cond delay="0"/>
                                          </p:stCondLst>
                                        </p:cTn>
                                        <p:tgtEl>
                                          <p:spTgt spid="112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1267">
                                            <p:txEl>
                                              <p:pRg st="3" end="3"/>
                                            </p:txEl>
                                          </p:spTgt>
                                        </p:tgtEl>
                                        <p:attrNameLst>
                                          <p:attrName>ppt_x</p:attrName>
                                          <p:attrName>ppt_y</p:attrName>
                                        </p:attrNameLst>
                                      </p:cBhvr>
                                    </p:animMotion>
                                    <p:animEffect transition="in" filter="fade">
                                      <p:cBhvr>
                                        <p:cTn id="30" dur="1000"/>
                                        <p:tgtEl>
                                          <p:spTgt spid="1126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Scale>
                                      <p:cBhvr>
                                        <p:cTn id="35" dur="1000" decel="50000" fill="hold">
                                          <p:stCondLst>
                                            <p:cond delay="0"/>
                                          </p:stCondLst>
                                        </p:cTn>
                                        <p:tgtEl>
                                          <p:spTgt spid="1126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1267">
                                            <p:txEl>
                                              <p:pRg st="4" end="4"/>
                                            </p:txEl>
                                          </p:spTgt>
                                        </p:tgtEl>
                                        <p:attrNameLst>
                                          <p:attrName>ppt_x</p:attrName>
                                          <p:attrName>ppt_y</p:attrName>
                                        </p:attrNameLst>
                                      </p:cBhvr>
                                    </p:animMotion>
                                    <p:animEffect transition="in" filter="fade">
                                      <p:cBhvr>
                                        <p:cTn id="37" dur="1000"/>
                                        <p:tgtEl>
                                          <p:spTgt spid="1126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Scale>
                                      <p:cBhvr>
                                        <p:cTn id="42" dur="1000" decel="50000" fill="hold">
                                          <p:stCondLst>
                                            <p:cond delay="0"/>
                                          </p:stCondLst>
                                        </p:cTn>
                                        <p:tgtEl>
                                          <p:spTgt spid="1126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267">
                                            <p:txEl>
                                              <p:pRg st="5" end="5"/>
                                            </p:txEl>
                                          </p:spTgt>
                                        </p:tgtEl>
                                        <p:attrNameLst>
                                          <p:attrName>ppt_x</p:attrName>
                                          <p:attrName>ppt_y</p:attrName>
                                        </p:attrNameLst>
                                      </p:cBhvr>
                                    </p:animMotion>
                                    <p:animEffect transition="in" filter="fade">
                                      <p:cBhvr>
                                        <p:cTn id="44" dur="1000"/>
                                        <p:tgtEl>
                                          <p:spTgt spid="1126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Scale>
                                      <p:cBhvr>
                                        <p:cTn id="49" dur="1000" decel="50000" fill="hold">
                                          <p:stCondLst>
                                            <p:cond delay="0"/>
                                          </p:stCondLst>
                                        </p:cTn>
                                        <p:tgtEl>
                                          <p:spTgt spid="1126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1267">
                                            <p:txEl>
                                              <p:pRg st="6" end="6"/>
                                            </p:txEl>
                                          </p:spTgt>
                                        </p:tgtEl>
                                        <p:attrNameLst>
                                          <p:attrName>ppt_x</p:attrName>
                                          <p:attrName>ppt_y</p:attrName>
                                        </p:attrNameLst>
                                      </p:cBhvr>
                                    </p:animMotion>
                                    <p:animEffect transition="in" filter="fade">
                                      <p:cBhvr>
                                        <p:cTn id="51" dur="1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altLang="en-US" sz="3600" dirty="0"/>
              <a:t>The ABC’s of Critical Thinking</a:t>
            </a:r>
          </a:p>
        </p:txBody>
      </p:sp>
      <p:sp>
        <p:nvSpPr>
          <p:cNvPr id="13315" name="Rectangle 3"/>
          <p:cNvSpPr>
            <a:spLocks noGrp="1" noChangeArrowheads="1"/>
          </p:cNvSpPr>
          <p:nvPr>
            <p:ph type="body" idx="1"/>
          </p:nvPr>
        </p:nvSpPr>
        <p:spPr>
          <a:xfrm>
            <a:off x="457200" y="1066800"/>
            <a:ext cx="8534400" cy="5791200"/>
          </a:xfrm>
          <a:noFill/>
          <a:ln/>
        </p:spPr>
        <p:txBody>
          <a:bodyPr/>
          <a:lstStyle/>
          <a:p>
            <a:pPr>
              <a:lnSpc>
                <a:spcPct val="90000"/>
              </a:lnSpc>
            </a:pPr>
            <a:r>
              <a:rPr lang="en-US" altLang="en-US" dirty="0"/>
              <a:t>When it comes to arguments, you need to think of a </a:t>
            </a:r>
            <a:r>
              <a:rPr lang="en-US" altLang="en-US" i="1" dirty="0"/>
              <a:t>house</a:t>
            </a:r>
            <a:r>
              <a:rPr lang="en-US" altLang="en-US" dirty="0"/>
              <a:t> </a:t>
            </a:r>
          </a:p>
          <a:p>
            <a:pPr>
              <a:lnSpc>
                <a:spcPct val="90000"/>
              </a:lnSpc>
            </a:pPr>
            <a:r>
              <a:rPr lang="en-US" altLang="en-US" dirty="0"/>
              <a:t>Your </a:t>
            </a:r>
            <a:r>
              <a:rPr lang="en-US" altLang="en-US" dirty="0" smtClean="0"/>
              <a:t>conclusion is </a:t>
            </a:r>
            <a:r>
              <a:rPr lang="en-US" altLang="en-US" dirty="0"/>
              <a:t>your roof</a:t>
            </a:r>
          </a:p>
          <a:p>
            <a:pPr>
              <a:lnSpc>
                <a:spcPct val="90000"/>
              </a:lnSpc>
            </a:pPr>
            <a:r>
              <a:rPr lang="en-US" altLang="en-US" dirty="0"/>
              <a:t>Your walls (premises) </a:t>
            </a:r>
            <a:r>
              <a:rPr lang="en-US" altLang="en-US" dirty="0" smtClean="0"/>
              <a:t>support </a:t>
            </a:r>
            <a:r>
              <a:rPr lang="en-US" altLang="en-US" dirty="0"/>
              <a:t>your roof</a:t>
            </a:r>
          </a:p>
          <a:p>
            <a:pPr>
              <a:lnSpc>
                <a:spcPct val="90000"/>
              </a:lnSpc>
            </a:pPr>
            <a:r>
              <a:rPr lang="en-US" altLang="en-US" dirty="0"/>
              <a:t>And your </a:t>
            </a:r>
            <a:r>
              <a:rPr lang="en-US" altLang="en-US" dirty="0" smtClean="0"/>
              <a:t>foundation is universal criteria</a:t>
            </a:r>
          </a:p>
          <a:p>
            <a:pPr>
              <a:lnSpc>
                <a:spcPct val="90000"/>
              </a:lnSpc>
            </a:pPr>
            <a:r>
              <a:rPr lang="en-US" altLang="en-US" dirty="0" smtClean="0"/>
              <a:t>Consistency</a:t>
            </a:r>
          </a:p>
          <a:p>
            <a:pPr>
              <a:lnSpc>
                <a:spcPct val="90000"/>
              </a:lnSpc>
            </a:pPr>
            <a:r>
              <a:rPr lang="en-US" altLang="en-US" dirty="0" smtClean="0"/>
              <a:t>Simplicity</a:t>
            </a:r>
          </a:p>
          <a:p>
            <a:pPr>
              <a:lnSpc>
                <a:spcPct val="90000"/>
              </a:lnSpc>
            </a:pPr>
            <a:r>
              <a:rPr lang="en-US" altLang="en-US" dirty="0" smtClean="0"/>
              <a:t>Reliability</a:t>
            </a:r>
          </a:p>
          <a:p>
            <a:pPr>
              <a:lnSpc>
                <a:spcPct val="90000"/>
              </a:lnSpc>
            </a:pPr>
            <a:r>
              <a:rPr lang="en-US" altLang="en-US" dirty="0" smtClean="0"/>
              <a:t>Relevance</a:t>
            </a:r>
          </a:p>
          <a:p>
            <a:pPr>
              <a:lnSpc>
                <a:spcPct val="90000"/>
              </a:lnSpc>
            </a:pPr>
            <a:r>
              <a:rPr lang="en-US" altLang="en-US" dirty="0" smtClean="0"/>
              <a:t>Sufficiency</a:t>
            </a:r>
          </a:p>
          <a:p>
            <a:pPr>
              <a:lnSpc>
                <a:spcPct val="90000"/>
              </a:lnSpc>
            </a:pPr>
            <a:endParaRPr lang="en-US" altLang="en-US" dirty="0"/>
          </a:p>
          <a:p>
            <a:pPr>
              <a:lnSpc>
                <a:spcPct val="90000"/>
              </a:lnSpc>
              <a:buFont typeface="Wingdings" pitchFamily="2" charset="2"/>
              <a:buNone/>
            </a:pPr>
            <a:endParaRPr lang="en-US" altLang="en-US" dirty="0"/>
          </a:p>
        </p:txBody>
      </p:sp>
      <p:pic>
        <p:nvPicPr>
          <p:cNvPr id="13317" name="Picture 5" descr="C:\Documents\Six Steps\Heather Thomson's Images\Final Tiff Images\Image 2.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7137" y="3983971"/>
            <a:ext cx="5376863" cy="2874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Scale>
                                      <p:cBhvr>
                                        <p:cTn id="7" dur="1000" decel="50000" fill="hold">
                                          <p:stCondLst>
                                            <p:cond delay="0"/>
                                          </p:stCondLst>
                                        </p:cTn>
                                        <p:tgtEl>
                                          <p:spTgt spid="1331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5">
                                            <p:txEl>
                                              <p:pRg st="0" end="0"/>
                                            </p:txEl>
                                          </p:spTgt>
                                        </p:tgtEl>
                                        <p:attrNameLst>
                                          <p:attrName>ppt_x</p:attrName>
                                          <p:attrName>ppt_y</p:attrName>
                                        </p:attrNameLst>
                                      </p:cBhvr>
                                    </p:animMotion>
                                    <p:animEffect transition="in" filter="fade">
                                      <p:cBhvr>
                                        <p:cTn id="9" dur="1000"/>
                                        <p:tgtEl>
                                          <p:spTgt spid="133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315">
                                            <p:txEl>
                                              <p:pRg st="6" end="6"/>
                                            </p:txEl>
                                          </p:spTgt>
                                        </p:tgtEl>
                                        <p:attrNameLst>
                                          <p:attrName>style.visibility</p:attrName>
                                        </p:attrNameLst>
                                      </p:cBhvr>
                                      <p:to>
                                        <p:strVal val="visible"/>
                                      </p:to>
                                    </p:set>
                                    <p:animEffect transition="in" filter="fade">
                                      <p:cBhvr>
                                        <p:cTn id="49" dur="1000"/>
                                        <p:tgtEl>
                                          <p:spTgt spid="13315">
                                            <p:txEl>
                                              <p:pRg st="6" end="6"/>
                                            </p:txEl>
                                          </p:spTgt>
                                        </p:tgtEl>
                                      </p:cBhvr>
                                    </p:animEffect>
                                    <p:anim calcmode="lin" valueType="num">
                                      <p:cBhvr>
                                        <p:cTn id="50"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315">
                                            <p:txEl>
                                              <p:pRg st="7" end="7"/>
                                            </p:txEl>
                                          </p:spTgt>
                                        </p:tgtEl>
                                        <p:attrNameLst>
                                          <p:attrName>style.visibility</p:attrName>
                                        </p:attrNameLst>
                                      </p:cBhvr>
                                      <p:to>
                                        <p:strVal val="visible"/>
                                      </p:to>
                                    </p:set>
                                    <p:animEffect transition="in" filter="fade">
                                      <p:cBhvr>
                                        <p:cTn id="56" dur="1000"/>
                                        <p:tgtEl>
                                          <p:spTgt spid="13315">
                                            <p:txEl>
                                              <p:pRg st="7" end="7"/>
                                            </p:txEl>
                                          </p:spTgt>
                                        </p:tgtEl>
                                      </p:cBhvr>
                                    </p:animEffect>
                                    <p:anim calcmode="lin" valueType="num">
                                      <p:cBhvr>
                                        <p:cTn id="57"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3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315">
                                            <p:txEl>
                                              <p:pRg st="8" end="8"/>
                                            </p:txEl>
                                          </p:spTgt>
                                        </p:tgtEl>
                                        <p:attrNameLst>
                                          <p:attrName>style.visibility</p:attrName>
                                        </p:attrNameLst>
                                      </p:cBhvr>
                                      <p:to>
                                        <p:strVal val="visible"/>
                                      </p:to>
                                    </p:set>
                                    <p:animEffect transition="in" filter="fade">
                                      <p:cBhvr>
                                        <p:cTn id="63" dur="1000"/>
                                        <p:tgtEl>
                                          <p:spTgt spid="13315">
                                            <p:txEl>
                                              <p:pRg st="8" end="8"/>
                                            </p:txEl>
                                          </p:spTgt>
                                        </p:tgtEl>
                                      </p:cBhvr>
                                    </p:animEffect>
                                    <p:anim calcmode="lin" valueType="num">
                                      <p:cBhvr>
                                        <p:cTn id="64" dur="10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33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solidFill>
                  <a:srgbClr val="B2B2B2"/>
                </a:solidFill>
              </a:rPr>
              <a:t>The ABC’s of Critical Thinking</a:t>
            </a:r>
            <a:endParaRPr lang="en-US" dirty="0"/>
          </a:p>
        </p:txBody>
      </p:sp>
      <p:sp>
        <p:nvSpPr>
          <p:cNvPr id="4" name="Content Placeholder 3"/>
          <p:cNvSpPr>
            <a:spLocks noGrp="1"/>
          </p:cNvSpPr>
          <p:nvPr>
            <p:ph idx="1"/>
          </p:nvPr>
        </p:nvSpPr>
        <p:spPr/>
        <p:txBody>
          <a:bodyPr/>
          <a:lstStyle/>
          <a:p>
            <a:r>
              <a:rPr lang="en-US" dirty="0" smtClean="0"/>
              <a:t>If your premises fail to satisfy the foundational universal criteria…</a:t>
            </a:r>
            <a:endParaRPr lang="en-US" dirty="0"/>
          </a:p>
        </p:txBody>
      </p:sp>
      <p:pic>
        <p:nvPicPr>
          <p:cNvPr id="993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19714"/>
            <a:ext cx="7924800" cy="423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70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ltLang="en-US" sz="3600"/>
              <a:t>The ABC’s of Critical Thinking</a:t>
            </a:r>
          </a:p>
        </p:txBody>
      </p:sp>
      <p:sp>
        <p:nvSpPr>
          <p:cNvPr id="15363" name="Rectangle 3"/>
          <p:cNvSpPr>
            <a:spLocks noGrp="1" noChangeArrowheads="1"/>
          </p:cNvSpPr>
          <p:nvPr>
            <p:ph type="body" idx="1"/>
          </p:nvPr>
        </p:nvSpPr>
        <p:spPr>
          <a:xfrm>
            <a:off x="457200" y="1219200"/>
            <a:ext cx="8229600" cy="5791200"/>
          </a:xfrm>
          <a:noFill/>
          <a:ln/>
        </p:spPr>
        <p:txBody>
          <a:bodyPr/>
          <a:lstStyle/>
          <a:p>
            <a:r>
              <a:rPr lang="en-US" altLang="en-US" sz="3100" dirty="0"/>
              <a:t>Types of Reasoning: </a:t>
            </a:r>
            <a:r>
              <a:rPr lang="en-US" altLang="en-US" sz="3100" dirty="0" smtClean="0"/>
              <a:t>Deductive, Inductive, Deductive</a:t>
            </a:r>
            <a:endParaRPr lang="en-US" altLang="en-US" sz="3100" dirty="0"/>
          </a:p>
          <a:p>
            <a:r>
              <a:rPr lang="en-US" altLang="en-US" sz="3100" dirty="0"/>
              <a:t>Deductive: </a:t>
            </a:r>
            <a:r>
              <a:rPr lang="en-US" altLang="en-US" sz="3100" i="1" dirty="0"/>
              <a:t>CSI, Law and Order, House</a:t>
            </a:r>
            <a:r>
              <a:rPr lang="en-US" altLang="en-US" sz="3100" dirty="0" smtClean="0"/>
              <a:t>, </a:t>
            </a:r>
            <a:r>
              <a:rPr lang="en-US" altLang="en-US" sz="3100" i="1" dirty="0" smtClean="0"/>
              <a:t>The Good Doctor</a:t>
            </a:r>
            <a:r>
              <a:rPr lang="en-US" altLang="en-US" sz="3100" dirty="0" smtClean="0"/>
              <a:t>, </a:t>
            </a:r>
            <a:r>
              <a:rPr lang="en-US" altLang="en-US" sz="3100" dirty="0"/>
              <a:t>etc.</a:t>
            </a:r>
          </a:p>
          <a:p>
            <a:r>
              <a:rPr lang="en-US" altLang="en-US" sz="3100" dirty="0" smtClean="0"/>
              <a:t>Board games: </a:t>
            </a:r>
            <a:r>
              <a:rPr lang="en-US" altLang="en-US" sz="3100" i="1" dirty="0" smtClean="0"/>
              <a:t>Clue, Guess Who?</a:t>
            </a:r>
            <a:endParaRPr lang="en-US" altLang="en-US" sz="3100" i="1" dirty="0"/>
          </a:p>
          <a:p>
            <a:r>
              <a:rPr lang="en-US" altLang="en-US" sz="3100" dirty="0"/>
              <a:t>Father </a:t>
            </a:r>
            <a:r>
              <a:rPr lang="en-US" altLang="en-US" sz="3100" dirty="0" smtClean="0"/>
              <a:t>Bridgeman </a:t>
            </a:r>
            <a:r>
              <a:rPr lang="en-US" altLang="en-US" sz="3100" dirty="0"/>
              <a:t>and Senator </a:t>
            </a:r>
            <a:r>
              <a:rPr lang="en-US" altLang="en-US" sz="3100" dirty="0" smtClean="0"/>
              <a:t>Donna Grainger</a:t>
            </a:r>
            <a:endParaRPr lang="en-US" altLang="en-US" sz="3100" dirty="0"/>
          </a:p>
          <a:p>
            <a:r>
              <a:rPr lang="en-US" altLang="en-US" sz="3100" dirty="0"/>
              <a:t>In deductive reasoning, the conclusion is guaranteed by the premises; it cannot be otherwise</a:t>
            </a:r>
          </a:p>
          <a:p>
            <a:endParaRPr lang="en-US" altLang="en-US" sz="3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Scale>
                                      <p:cBhvr>
                                        <p:cTn id="15"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63">
                                            <p:txEl>
                                              <p:pRg st="1" end="1"/>
                                            </p:txEl>
                                          </p:spTgt>
                                        </p:tgtEl>
                                        <p:attrNameLst>
                                          <p:attrName>ppt_x</p:attrName>
                                          <p:attrName>ppt_y</p:attrName>
                                        </p:attrNameLst>
                                      </p:cBhvr>
                                    </p:animMotion>
                                    <p:animEffect transition="in" filter="fade">
                                      <p:cBhvr>
                                        <p:cTn id="17" dur="1000"/>
                                        <p:tgtEl>
                                          <p:spTgt spid="1536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1000"/>
                                        <p:tgtEl>
                                          <p:spTgt spid="15363">
                                            <p:txEl>
                                              <p:pRg st="2" end="2"/>
                                            </p:txEl>
                                          </p:spTgt>
                                        </p:tgtEl>
                                      </p:cBhvr>
                                    </p:animEffect>
                                    <p:anim calcmode="lin" valueType="num">
                                      <p:cBhvr>
                                        <p:cTn id="23"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Effect transition="in" filter="fade">
                                      <p:cBhvr>
                                        <p:cTn id="29" dur="1000"/>
                                        <p:tgtEl>
                                          <p:spTgt spid="15363">
                                            <p:txEl>
                                              <p:pRg st="3" end="3"/>
                                            </p:txEl>
                                          </p:spTgt>
                                        </p:tgtEl>
                                      </p:cBhvr>
                                    </p:animEffect>
                                    <p:anim calcmode="lin" valueType="num">
                                      <p:cBhvr>
                                        <p:cTn id="30"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36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3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15363">
                                            <p:txEl>
                                              <p:pRg st="4" end="4"/>
                                            </p:txEl>
                                          </p:spTgt>
                                        </p:tgtEl>
                                        <p:attrNameLst>
                                          <p:attrName>style.visibility</p:attrName>
                                        </p:attrNameLst>
                                      </p:cBhvr>
                                      <p:to>
                                        <p:strVal val="visible"/>
                                      </p:to>
                                    </p:set>
                                    <p:anim calcmode="lin" valueType="num">
                                      <p:cBhvr>
                                        <p:cTn id="37" dur="500" fill="hold"/>
                                        <p:tgtEl>
                                          <p:spTgt spid="1536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536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536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a:ln/>
        </p:spPr>
        <p:txBody>
          <a:bodyPr/>
          <a:lstStyle/>
          <a:p>
            <a:r>
              <a:rPr lang="en-US" altLang="en-US" sz="3600"/>
              <a:t>The ABC’s of Critical Thinking</a:t>
            </a:r>
          </a:p>
        </p:txBody>
      </p:sp>
      <p:sp>
        <p:nvSpPr>
          <p:cNvPr id="17411" name="Rectangle 3"/>
          <p:cNvSpPr>
            <a:spLocks noGrp="1" noChangeArrowheads="1"/>
          </p:cNvSpPr>
          <p:nvPr>
            <p:ph type="body" idx="1"/>
          </p:nvPr>
        </p:nvSpPr>
        <p:spPr>
          <a:xfrm>
            <a:off x="457200" y="1295400"/>
            <a:ext cx="8229600" cy="5410200"/>
          </a:xfrm>
          <a:noFill/>
          <a:ln/>
        </p:spPr>
        <p:txBody>
          <a:bodyPr/>
          <a:lstStyle/>
          <a:p>
            <a:r>
              <a:rPr lang="en-US" altLang="en-US" dirty="0"/>
              <a:t>Inductive Reasoning</a:t>
            </a:r>
          </a:p>
          <a:p>
            <a:r>
              <a:rPr lang="en-US" altLang="en-US" dirty="0"/>
              <a:t>Conclusions are not logically valid but warranted or reasonable or probable</a:t>
            </a:r>
          </a:p>
          <a:p>
            <a:r>
              <a:rPr lang="en-US" altLang="en-US" dirty="0"/>
              <a:t>Hallmark of scientific reasoning</a:t>
            </a:r>
          </a:p>
          <a:p>
            <a:r>
              <a:rPr lang="en-US" altLang="en-US" dirty="0"/>
              <a:t>Uses statistical generalizations</a:t>
            </a:r>
          </a:p>
          <a:p>
            <a:r>
              <a:rPr lang="en-US" altLang="en-US" dirty="0"/>
              <a:t>Example: Likelihood of a dropped keys falling downwards in class</a:t>
            </a:r>
            <a:r>
              <a:rPr lang="en-US" altLang="en-US" dirty="0" smtClean="0"/>
              <a:t>?</a:t>
            </a:r>
          </a:p>
          <a:p>
            <a:r>
              <a:rPr lang="en-US" altLang="en-US" dirty="0" smtClean="0"/>
              <a:t>Abductive Reasoning: Ignaz Semmelweis</a:t>
            </a:r>
            <a:endParaRPr lang="en-US" altLang="en-US" dirty="0"/>
          </a:p>
          <a:p>
            <a:r>
              <a:rPr lang="en-US" altLang="en-US" dirty="0"/>
              <a:t>A is for Argument</a:t>
            </a: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Scale>
                                      <p:cBhvr>
                                        <p:cTn id="28" dur="1000" decel="50000" fill="hold">
                                          <p:stCondLst>
                                            <p:cond delay="0"/>
                                          </p:stCondLst>
                                        </p:cTn>
                                        <p:tgtEl>
                                          <p:spTgt spid="174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7411">
                                            <p:txEl>
                                              <p:pRg st="3" end="3"/>
                                            </p:txEl>
                                          </p:spTgt>
                                        </p:tgtEl>
                                        <p:attrNameLst>
                                          <p:attrName>ppt_x</p:attrName>
                                          <p:attrName>ppt_y</p:attrName>
                                        </p:attrNameLst>
                                      </p:cBhvr>
                                    </p:animMotion>
                                    <p:animEffect transition="in" filter="fade">
                                      <p:cBhvr>
                                        <p:cTn id="30" dur="1000"/>
                                        <p:tgtEl>
                                          <p:spTgt spid="174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800" decel="100000"/>
                                        <p:tgtEl>
                                          <p:spTgt spid="17411">
                                            <p:txEl>
                                              <p:pRg st="4" end="4"/>
                                            </p:txEl>
                                          </p:spTgt>
                                        </p:tgtEl>
                                      </p:cBhvr>
                                    </p:animEffect>
                                    <p:anim calcmode="lin" valueType="num">
                                      <p:cBhvr>
                                        <p:cTn id="36" dur="800" decel="100000" fill="hold"/>
                                        <p:tgtEl>
                                          <p:spTgt spid="17411">
                                            <p:txEl>
                                              <p:pRg st="4" end="4"/>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17411">
                                            <p:txEl>
                                              <p:pRg st="4" end="4"/>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17411">
                                            <p:txEl>
                                              <p:pRg st="4" end="4"/>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7411">
                                            <p:txEl>
                                              <p:pRg st="4" end="4"/>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7411">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7411">
                                            <p:txEl>
                                              <p:pRg st="5" end="5"/>
                                            </p:txEl>
                                          </p:spTgt>
                                        </p:tgtEl>
                                        <p:attrNameLst>
                                          <p:attrName>style.visibility</p:attrName>
                                        </p:attrNameLst>
                                      </p:cBhvr>
                                      <p:to>
                                        <p:strVal val="visible"/>
                                      </p:to>
                                    </p:set>
                                    <p:animEffect transition="in" filter="fade">
                                      <p:cBhvr>
                                        <p:cTn id="45" dur="800" decel="100000"/>
                                        <p:tgtEl>
                                          <p:spTgt spid="17411">
                                            <p:txEl>
                                              <p:pRg st="5" end="5"/>
                                            </p:txEl>
                                          </p:spTgt>
                                        </p:tgtEl>
                                      </p:cBhvr>
                                    </p:animEffect>
                                    <p:anim calcmode="lin" valueType="num">
                                      <p:cBhvr>
                                        <p:cTn id="46" dur="800" decel="100000" fill="hold"/>
                                        <p:tgtEl>
                                          <p:spTgt spid="17411">
                                            <p:txEl>
                                              <p:pRg st="5" end="5"/>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17411">
                                            <p:txEl>
                                              <p:pRg st="5" end="5"/>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17411">
                                            <p:txEl>
                                              <p:pRg st="5" end="5"/>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7411">
                                            <p:txEl>
                                              <p:pRg st="5" end="5"/>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7411">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nodeType="clickEffect">
                                  <p:stCondLst>
                                    <p:cond delay="0"/>
                                  </p:stCondLst>
                                  <p:childTnLst>
                                    <p:set>
                                      <p:cBhvr>
                                        <p:cTn id="54" dur="1" fill="hold">
                                          <p:stCondLst>
                                            <p:cond delay="0"/>
                                          </p:stCondLst>
                                        </p:cTn>
                                        <p:tgtEl>
                                          <p:spTgt spid="17411">
                                            <p:txEl>
                                              <p:pRg st="6" end="6"/>
                                            </p:txEl>
                                          </p:spTgt>
                                        </p:tgtEl>
                                        <p:attrNameLst>
                                          <p:attrName>style.visibility</p:attrName>
                                        </p:attrNameLst>
                                      </p:cBhvr>
                                      <p:to>
                                        <p:strVal val="visible"/>
                                      </p:to>
                                    </p:set>
                                    <p:anim calcmode="lin" valueType="num">
                                      <p:cBhvr>
                                        <p:cTn id="55" dur="500" fill="hold"/>
                                        <p:tgtEl>
                                          <p:spTgt spid="174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74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74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6693</TotalTime>
  <Words>2338</Words>
  <Application>Microsoft Office PowerPoint</Application>
  <PresentationFormat>On-screen Show (4:3)</PresentationFormat>
  <Paragraphs>239</Paragraphs>
  <Slides>42</Slides>
  <Notes>15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Orbit</vt:lpstr>
      <vt:lpstr>PowerPoint Presentation</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Six Steps to Better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The ABC’s of Critical Thinking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Sustainability  and  The Big Five</dc:title>
  <dc:creator>Chris</dc:creator>
  <cp:lastModifiedBy>Desktop</cp:lastModifiedBy>
  <cp:revision>75</cp:revision>
  <dcterms:created xsi:type="dcterms:W3CDTF">2011-01-22T04:53:47Z</dcterms:created>
  <dcterms:modified xsi:type="dcterms:W3CDTF">2022-10-03T04:24:19Z</dcterms:modified>
</cp:coreProperties>
</file>