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notesMasterIdLst>
    <p:notesMasterId r:id="rId22"/>
  </p:notesMasterIdLst>
  <p:handoutMasterIdLst>
    <p:handoutMasterId r:id="rId23"/>
  </p:handoutMasterIdLst>
  <p:sldIdLst>
    <p:sldId id="257" r:id="rId5"/>
    <p:sldId id="426" r:id="rId6"/>
    <p:sldId id="377" r:id="rId7"/>
    <p:sldId id="378" r:id="rId8"/>
    <p:sldId id="379" r:id="rId9"/>
    <p:sldId id="432" r:id="rId10"/>
    <p:sldId id="380" r:id="rId11"/>
    <p:sldId id="381" r:id="rId12"/>
    <p:sldId id="433" r:id="rId13"/>
    <p:sldId id="437" r:id="rId14"/>
    <p:sldId id="434" r:id="rId15"/>
    <p:sldId id="435" r:id="rId16"/>
    <p:sldId id="436" r:id="rId17"/>
    <p:sldId id="438" r:id="rId18"/>
    <p:sldId id="431" r:id="rId19"/>
    <p:sldId id="427" r:id="rId20"/>
    <p:sldId id="42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152" d="100"/>
          <a:sy n="152" d="100"/>
        </p:scale>
        <p:origin x="2060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99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40415A-CBC2-4038-97FE-B9F62225A8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174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4E6B37-8D00-4A95-AD80-9896C2DF62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8454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08230D-76A4-41C5-BFB6-CDB672ADB50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7" name="Group 9"/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2050" name="Freeform 2"/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4" name="Oval 6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" name="Oval 7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6" name="Oval 8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67F4171-F0FD-436F-9EF4-DE5219BCF8D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30F037-3CBB-450A-8FDD-FD69476AE5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227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00934-DF7F-4C75-BF34-699EDFF9DF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468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51F6003-CC6D-D4A5-AB4C-E79178650EA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84969AB-82FF-48EB-80AF-C7E7CFAC3D0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477F0F6-92E1-4D7A-1A7D-E8A8072ABD4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D5DA770-8953-37F3-5987-42A9164F7A1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5D699DC-F65A-7BA6-1546-7C5C1200190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C70FD96D-5173-B841-53EE-42A376BAEDB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0D2E3883-CA2F-C8B6-7C16-5E87A1331BD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7C35D1F8-F262-9177-E1C4-7DD22A586A3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5053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altLang="en-US" noProof="0"/>
              <a:t>Click to edit Master title style</a:t>
            </a:r>
          </a:p>
        </p:txBody>
      </p:sp>
      <p:sp>
        <p:nvSpPr>
          <p:cNvPr id="15053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CA" altLang="en-US" noProof="0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2B82582B-0628-79B6-70BE-DF14CE536E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C04890FE-488D-9FF6-253A-39C05B7C3E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CB2BB990-CF22-F083-B175-9696532BA6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38454-6200-4A2B-A1C5-7AAF2C172535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24219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0812A25-B68C-40CC-2BBA-410EAC1FA0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A11B328-09F1-AD1B-1C0E-609264A70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44B1C7C-D845-3663-BEEB-B153BCA547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2C582-2593-453C-84E5-F026F79D2E7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152622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2E73317-BDED-78B6-DA83-EA6515965B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B5D4F20-0190-06E3-8242-9CF438B55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AB68AA9-1B46-F662-E8C4-3E23277599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F13E0-938A-4623-BF42-6507B9E59C62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05212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D3A0B07-81C1-FC88-C4B6-42CD4856F7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F5BED73-D92D-3093-DC96-15A7BDDC88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2A133EB-981E-F5B7-A1A8-2484FDF5CD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E341B-56F2-4AB5-A20F-1582713A1FA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26282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758B3FF-9540-2E0D-7F78-0BC1D8C8C4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8F221F07-1C5A-EF93-631E-647A66D1FA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03452AA-0AE0-E89A-5A29-F3E260A0A8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03AD3-BA61-478C-B874-1ACA6FC41DE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667692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2D8D935E-AE36-CF11-C200-8DE37F29BB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4A3EA34-C382-AF57-1ADC-8803A2EF5C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9C031296-2EBD-72D9-87CE-38351D4A96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0B055-11BF-45D8-B576-DE19DB82BE3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50650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30C10C0C-0C39-69FA-B99A-92B8B71AE5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AC5528B9-ABDA-677D-C98C-EE143E6186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D36962AE-6ABB-2211-B912-232618A392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BD8A7-36A9-4476-9A0A-0DDFD47FE43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12621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35BDCD1-70CA-F77B-01A0-2FC50F520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7ED4A40-2FE5-0293-8BBD-7378EADE07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3E26957-1665-7A43-185D-6EEF7D646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FB803-6987-4668-A39A-68BC19B8257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0321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68C1D-51E3-4754-A25F-6B614BEDB4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538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DCF4A2C-8C44-F2C2-95CE-A86618BE72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7BAC979-45D9-91DF-95C9-8FA2F3601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FB09574A-5092-DAFF-552B-53F4DBDD56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6750-31F8-4737-9014-E815470220A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597896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893BA0E7-1D97-FE89-1CDC-A4DBCECDF7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914CA85-A803-A94E-48FA-188D8E76D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1EF817B-9F64-4457-D028-89114878FA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52C11-F33F-47AE-94A3-B98066D1FEC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08095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4AEBA1F1-7514-E4E1-1774-E935094404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7D6FA171-D08A-7E65-906A-B0CA93134C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C2490CD-BD56-185E-4A7C-5C892D5BBE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8228F-AF4D-44A5-AED1-25F1C2C32B9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04928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8A27F28-4A56-163C-0FB6-DAF536E2396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AA615CC-E31D-227C-26F9-09789556F7D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2C67A09-19E3-F2D5-7457-F46D173EE5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782B6EF-07DE-4C14-0364-524FAA7A14B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0659CED-BB41-861C-99AC-EBE894EF407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531D7B6E-1272-2B1B-1E0F-9ADB60FE6FE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13E1EC23-1B98-8BCF-BC9C-28BBB3EBD4CE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108B8042-ED41-FDA9-5C2E-8B553157800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3322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CA" altLang="en-US" noProof="0"/>
              <a:t>Click to edit Master title style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CA" altLang="en-US" noProof="0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83F82D6B-90E2-1CEA-7156-FE2D80BF1E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2821659F-AEC3-64BF-95AF-0F6310EFE9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C0D84DB3-83D7-F68E-DB41-975C7600EB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1A08A2-ACBF-48C0-B163-68006615989C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4666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1BFD8731-5292-0039-E943-9CA8868EDD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9EB388-59A4-F0B6-6531-D17FB8672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37C6BB3-3DDE-56CB-DCBC-51251AB852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7863F-3B81-49AE-AB54-DFDAB8E8193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783182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45A6B59-4AA5-AE28-0E6A-3D647B73C1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DE7ED86-E0CE-4B5C-3216-A66E7FDAD4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6B8C9CC-A168-73A3-7E4E-099640F27E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FBB23-7660-430D-A25C-AF3D416A247F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5566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D3FAF6D-13F2-6620-2A1D-04488FF907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6F2A709-5DF8-B2B8-8863-4F6DF22691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FC229F8-C580-2D31-6862-6EC98A9605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4EE83-BE55-4E40-8D4E-5C1D5449ADE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1888056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CDA44E31-23CF-6EEA-2189-F0CD817C2A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75718CD9-C841-A258-1C05-75A541651D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91000372-9BE8-053D-D075-FFE23738EA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CC8E1-3976-43CB-A4E5-5EFADE4036A7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87608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F4482B1A-EA79-8C5F-72E8-5D03F3E4DB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823DE6F-A33E-F5C9-E412-818FBC69D6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559EE0DE-67E5-3BB3-3B7F-A770C8EDA8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C4DC0-A6B5-4F64-B3C2-01BAFBE9DC5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658638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B0E005CB-D24C-3012-BC10-461AA8BC4F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9252F938-04C3-CE0A-8623-67FCE3F9A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76897742-3AB2-362F-3B53-BB24E76CD6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0EE8F-123F-47AC-9D31-7FEA02626C7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2128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C5843-A5AB-4E86-A8FB-E0B369DE7D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2276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5EB0615-A61D-448D-BBC2-C009CE1BB8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08273F1-8357-0CEC-B738-7E74FC6259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DE62773A-8DAD-3462-DD1C-F6FB96E718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5D86C-7E6F-4C8D-B6C9-464D3F79D8E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88567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6A23ABF-9C7D-BB0B-4D50-2BC433533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B690676D-D396-F1B6-A661-4E084BDF6E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6250FBC-858C-DB19-8EF2-98E5C1881C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C7AC5-5610-455B-8B5C-A362A4D3468F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8589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BE9F133-9BB8-6CCB-34D8-2AB8D65C78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E00ADC5-E6A6-C48C-2AB8-42DE785264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B0BB5ED-291A-C392-DF4C-B2DEDFAC7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432E1-81C2-4FA3-82FE-E7B9B02284B7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77637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62F2AD0-C3D4-7411-2337-A309DF8C18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EB46DD44-26EA-F578-D087-82E37E87DB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60AB47D7-E4EF-FC2A-F892-DB7BDCA8DB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096E7-5BFA-4BDC-ACCA-B965330430D3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4442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>
            <a:extLst>
              <a:ext uri="{FF2B5EF4-FFF2-40B4-BE49-F238E27FC236}">
                <a16:creationId xmlns:a16="http://schemas.microsoft.com/office/drawing/2014/main" id="{8FECC362-AB50-693B-A35E-DD62C20B992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CEA8EB8-C160-4292-C403-459FFAD657F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BFBB885-AA8E-4853-D66E-44FF71FCB07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435C225-CA73-A46D-1817-0BA3216D3D3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2E8B4A9-2906-1671-8D6B-243A315F762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0B92CE1-C0D3-8EAF-C7E7-21C5F5648EFD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CDFB2DC-62ED-8061-A6C8-19EC9CBBAAA3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127B912-B2B2-B818-3276-14548063317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2D1DEB15-4F0C-D75A-D3C5-54519E7CE8F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1165D8-F924-7169-7E50-0D6C33665B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2126D658-484C-5C22-2ADF-AC878849EF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7808F2D2-3E29-4266-9E32-4DA40E8F6C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35368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7D9558C-C670-555A-1CED-074B56E01D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CC1A50A-54B1-3D7E-590D-432EF19216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03452A7-30B3-D052-F63F-E71EB205D5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919E4FB0-3444-4A06-B491-517ABF1E43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0527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414CB24-174A-D4CD-CFF6-F784433B8A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071E7D4-2DF1-203E-E6FB-62C05BA7DD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D06BF06-33DC-F248-534F-9E1BD8C69A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92C096D0-EFFF-427D-B47D-4A6119DFD0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8760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7167C46-49F6-650F-5F6D-DA322E8D82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DDA53160-4803-F37F-B3CA-0A962F6CC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769B786-3E64-C459-DABD-9C6A13B259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485880DA-2660-4E10-9E5B-1E613AFD54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9339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69928A4A-7706-B4A9-2F33-B5F38AD45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CA3D676A-2582-AF7A-A190-2469EAA76F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8B9D4DA7-54EB-BF24-E106-89B3F070B8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637FCEA9-2021-4F99-B316-4EC517616C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791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4DD20554-A8B2-2544-F5ED-7BE3D42D80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D925170-E04D-C23A-6538-A03DF22EB4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9F72258-4B85-CC1E-AF71-4296536E34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35BF43B4-18E0-403B-8CE2-CCFC013151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19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53D50-22E8-4809-94A5-9B3BA087D5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2447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CD12270A-C350-029F-A511-500DD9AE18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94B08639-01DD-EE30-4B36-CE5367643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9B34518B-E2CA-6F5B-3839-3DDE5CFF67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A3A3DABB-F8C3-4E6A-84C3-097460917C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9325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0A7921A-2006-3E87-59F8-7956386B30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EA43CCE-95EB-6998-B52C-9F75CAA6B4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A92E823-8343-2D01-AFC8-7CD78A31EA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664EB12D-9E90-4A66-9171-5CE3F75157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7584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31369FA-499B-079D-B95B-58F0E1B10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E4C3A78-C7BC-9E25-A11D-D80A4E04A8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101DDE58-3692-267F-B753-FB81BD5393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D876ACDB-767B-4201-8188-881933136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7515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A9F0AA25-3E87-9036-164E-21A6927510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07134ED-FD58-0C61-6A70-B1AA6B293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7F9CEE6-01D4-240A-0EF9-281681800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F6DCD73B-28E3-42B1-99B8-457521FD59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65599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F682E73-36F2-6F4F-60A8-90DFA13836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B9AB30-37F4-E2BE-98E5-2C47F3289F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7932B08-41D6-623A-9CF6-2E1E5C7425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8922F762-A1D8-481F-973D-121DE41265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69014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8631527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1CFC5-0F45-47DA-9E21-384DC71529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7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804D8-4ECD-4051-A19E-E63B007A38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354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BF1586-18E2-46C5-837F-06FFC83C9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548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ED6C7-5C08-4F79-9599-F68A534859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95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881E2-1607-440B-A0CA-58E1C36743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841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1026" name="Freeform 2"/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Freeform 3"/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Freeform 4"/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Freeform 5"/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" name="Oval 7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Oval 8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210056AB-ED73-40FF-8DA0-620A2367920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37F6D39-94CA-B77A-D32B-7328240A9258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49507" name="Freeform 3">
              <a:extLst>
                <a:ext uri="{FF2B5EF4-FFF2-40B4-BE49-F238E27FC236}">
                  <a16:creationId xmlns:a16="http://schemas.microsoft.com/office/drawing/2014/main" id="{74F877FE-7330-8FE8-EA88-00D92D3B65C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08" name="Freeform 4">
              <a:extLst>
                <a:ext uri="{FF2B5EF4-FFF2-40B4-BE49-F238E27FC236}">
                  <a16:creationId xmlns:a16="http://schemas.microsoft.com/office/drawing/2014/main" id="{5EB600EB-A7C2-71A2-7DD8-35832D17C75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09" name="Freeform 5">
              <a:extLst>
                <a:ext uri="{FF2B5EF4-FFF2-40B4-BE49-F238E27FC236}">
                  <a16:creationId xmlns:a16="http://schemas.microsoft.com/office/drawing/2014/main" id="{3D78C1F3-C140-C0A4-D3F7-2E60D5B1561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10" name="Freeform 6">
              <a:extLst>
                <a:ext uri="{FF2B5EF4-FFF2-40B4-BE49-F238E27FC236}">
                  <a16:creationId xmlns:a16="http://schemas.microsoft.com/office/drawing/2014/main" id="{C6A979FF-9D9F-BB54-9BBD-16981C2D409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B443032E-1309-9663-0B98-1ED15139456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7" name="Oval 8">
              <a:extLst>
                <a:ext uri="{FF2B5EF4-FFF2-40B4-BE49-F238E27FC236}">
                  <a16:creationId xmlns:a16="http://schemas.microsoft.com/office/drawing/2014/main" id="{70D2E68F-B0AD-62CC-F91C-694B00F3D91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8" name="Oval 9">
              <a:extLst>
                <a:ext uri="{FF2B5EF4-FFF2-40B4-BE49-F238E27FC236}">
                  <a16:creationId xmlns:a16="http://schemas.microsoft.com/office/drawing/2014/main" id="{E4BC854C-2B15-41B5-3339-5396A725075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49514" name="Rectangle 10">
            <a:extLst>
              <a:ext uri="{FF2B5EF4-FFF2-40B4-BE49-F238E27FC236}">
                <a16:creationId xmlns:a16="http://schemas.microsoft.com/office/drawing/2014/main" id="{D0CB61CE-E86E-C8E9-0B3D-9FAC4FE4DC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title style</a:t>
            </a:r>
          </a:p>
        </p:txBody>
      </p:sp>
      <p:sp>
        <p:nvSpPr>
          <p:cNvPr id="149515" name="Rectangle 11">
            <a:extLst>
              <a:ext uri="{FF2B5EF4-FFF2-40B4-BE49-F238E27FC236}">
                <a16:creationId xmlns:a16="http://schemas.microsoft.com/office/drawing/2014/main" id="{39B019E3-4F5C-736F-01FE-F836249E0D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text styles</a:t>
            </a:r>
          </a:p>
          <a:p>
            <a:pPr lvl="1"/>
            <a:r>
              <a:rPr lang="en-CA" altLang="en-US"/>
              <a:t>Second level</a:t>
            </a:r>
          </a:p>
          <a:p>
            <a:pPr lvl="2"/>
            <a:r>
              <a:rPr lang="en-CA" altLang="en-US"/>
              <a:t>Third level</a:t>
            </a:r>
          </a:p>
          <a:p>
            <a:pPr lvl="3"/>
            <a:r>
              <a:rPr lang="en-CA" altLang="en-US"/>
              <a:t>Fourth level</a:t>
            </a:r>
          </a:p>
          <a:p>
            <a:pPr lvl="4"/>
            <a:r>
              <a:rPr lang="en-CA" altLang="en-US"/>
              <a:t>Fifth level</a:t>
            </a:r>
          </a:p>
        </p:txBody>
      </p:sp>
      <p:sp>
        <p:nvSpPr>
          <p:cNvPr id="149516" name="Rectangle 12">
            <a:extLst>
              <a:ext uri="{FF2B5EF4-FFF2-40B4-BE49-F238E27FC236}">
                <a16:creationId xmlns:a16="http://schemas.microsoft.com/office/drawing/2014/main" id="{5934D5F3-0B36-2241-3895-9BC5BACD22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49517" name="Rectangle 13">
            <a:extLst>
              <a:ext uri="{FF2B5EF4-FFF2-40B4-BE49-F238E27FC236}">
                <a16:creationId xmlns:a16="http://schemas.microsoft.com/office/drawing/2014/main" id="{15DB109A-DA6B-D70C-4885-4EB6504937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49518" name="Rectangle 14">
            <a:extLst>
              <a:ext uri="{FF2B5EF4-FFF2-40B4-BE49-F238E27FC236}">
                <a16:creationId xmlns:a16="http://schemas.microsoft.com/office/drawing/2014/main" id="{09272E40-A1FD-5C00-8FE5-86486CAE36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FE74FEFF-9B2D-4178-8910-1D3ABF21C906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0795655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86CD2CA9-08D0-725B-0A2B-1600608F82B1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2291" name="Freeform 3">
              <a:extLst>
                <a:ext uri="{FF2B5EF4-FFF2-40B4-BE49-F238E27FC236}">
                  <a16:creationId xmlns:a16="http://schemas.microsoft.com/office/drawing/2014/main" id="{47B8633E-C9C5-F7A6-A146-CC655705273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292" name="Freeform 4">
              <a:extLst>
                <a:ext uri="{FF2B5EF4-FFF2-40B4-BE49-F238E27FC236}">
                  <a16:creationId xmlns:a16="http://schemas.microsoft.com/office/drawing/2014/main" id="{DF3713FE-75ED-3E06-BE30-CC6016FE8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293" name="Freeform 5">
              <a:extLst>
                <a:ext uri="{FF2B5EF4-FFF2-40B4-BE49-F238E27FC236}">
                  <a16:creationId xmlns:a16="http://schemas.microsoft.com/office/drawing/2014/main" id="{707D0CE0-8168-F1DD-D0FD-090183E5CA1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294" name="Freeform 6">
              <a:extLst>
                <a:ext uri="{FF2B5EF4-FFF2-40B4-BE49-F238E27FC236}">
                  <a16:creationId xmlns:a16="http://schemas.microsoft.com/office/drawing/2014/main" id="{25AD3C00-E212-A96C-F3F9-35CB0B96CA3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206DD43E-8B76-DAA9-CA94-F2D81AE4BC16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037" name="Oval 8">
              <a:extLst>
                <a:ext uri="{FF2B5EF4-FFF2-40B4-BE49-F238E27FC236}">
                  <a16:creationId xmlns:a16="http://schemas.microsoft.com/office/drawing/2014/main" id="{E8FB6AB6-C1ED-19C3-586E-620E28AEE27E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038" name="Oval 9">
              <a:extLst>
                <a:ext uri="{FF2B5EF4-FFF2-40B4-BE49-F238E27FC236}">
                  <a16:creationId xmlns:a16="http://schemas.microsoft.com/office/drawing/2014/main" id="{F23A4FD3-50D1-6BB1-A8E8-0914C44CD98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36E695B2-72B5-46CB-2AB4-3E3F42CC0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title style</a:t>
            </a:r>
          </a:p>
        </p:txBody>
      </p:sp>
      <p:sp>
        <p:nvSpPr>
          <p:cNvPr id="12299" name="Rectangle 11">
            <a:extLst>
              <a:ext uri="{FF2B5EF4-FFF2-40B4-BE49-F238E27FC236}">
                <a16:creationId xmlns:a16="http://schemas.microsoft.com/office/drawing/2014/main" id="{D7F1FA33-082F-00D7-C2DC-A97DD8D939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text styles</a:t>
            </a:r>
          </a:p>
          <a:p>
            <a:pPr lvl="1"/>
            <a:r>
              <a:rPr lang="en-CA" altLang="en-US"/>
              <a:t>Second level</a:t>
            </a:r>
          </a:p>
          <a:p>
            <a:pPr lvl="2"/>
            <a:r>
              <a:rPr lang="en-CA" altLang="en-US"/>
              <a:t>Third level</a:t>
            </a:r>
          </a:p>
          <a:p>
            <a:pPr lvl="3"/>
            <a:r>
              <a:rPr lang="en-CA" altLang="en-US"/>
              <a:t>Fourth level</a:t>
            </a:r>
          </a:p>
          <a:p>
            <a:pPr lvl="4"/>
            <a:r>
              <a:rPr lang="en-CA" altLang="en-US"/>
              <a:t>Fifth level</a:t>
            </a:r>
          </a:p>
        </p:txBody>
      </p:sp>
      <p:sp>
        <p:nvSpPr>
          <p:cNvPr id="12300" name="Rectangle 12">
            <a:extLst>
              <a:ext uri="{FF2B5EF4-FFF2-40B4-BE49-F238E27FC236}">
                <a16:creationId xmlns:a16="http://schemas.microsoft.com/office/drawing/2014/main" id="{83ED71E0-7803-9A31-400B-B846F7474D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301" name="Rectangle 13">
            <a:extLst>
              <a:ext uri="{FF2B5EF4-FFF2-40B4-BE49-F238E27FC236}">
                <a16:creationId xmlns:a16="http://schemas.microsoft.com/office/drawing/2014/main" id="{44A06B82-A0F3-BB60-26A9-A2A7634693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302" name="Rectangle 14">
            <a:extLst>
              <a:ext uri="{FF2B5EF4-FFF2-40B4-BE49-F238E27FC236}">
                <a16:creationId xmlns:a16="http://schemas.microsoft.com/office/drawing/2014/main" id="{B4BD38D8-3A3E-DDEE-0A84-15DBB5CA37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 u="none" smtClean="0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638667AE-9FDC-4A44-9E10-B232E95C16B6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065023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9">
            <a:extLst>
              <a:ext uri="{FF2B5EF4-FFF2-40B4-BE49-F238E27FC236}">
                <a16:creationId xmlns:a16="http://schemas.microsoft.com/office/drawing/2014/main" id="{3266AB1E-AB66-9CC1-9950-8FC318BED39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1026" name="Freeform 2">
              <a:extLst>
                <a:ext uri="{FF2B5EF4-FFF2-40B4-BE49-F238E27FC236}">
                  <a16:creationId xmlns:a16="http://schemas.microsoft.com/office/drawing/2014/main" id="{887ED8C9-3773-4CCC-DFED-A89440BDDA5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27" name="Freeform 3">
              <a:extLst>
                <a:ext uri="{FF2B5EF4-FFF2-40B4-BE49-F238E27FC236}">
                  <a16:creationId xmlns:a16="http://schemas.microsoft.com/office/drawing/2014/main" id="{4E98E52B-F352-1D0F-C1C6-60536FAA4C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28" name="Freeform 4">
              <a:extLst>
                <a:ext uri="{FF2B5EF4-FFF2-40B4-BE49-F238E27FC236}">
                  <a16:creationId xmlns:a16="http://schemas.microsoft.com/office/drawing/2014/main" id="{9A13F4EA-E8C9-E160-99B3-583638F37B2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29" name="Freeform 5">
              <a:extLst>
                <a:ext uri="{FF2B5EF4-FFF2-40B4-BE49-F238E27FC236}">
                  <a16:creationId xmlns:a16="http://schemas.microsoft.com/office/drawing/2014/main" id="{881AC8BD-F6D6-359C-8894-1F4C56BB5DC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Oval 6">
              <a:extLst>
                <a:ext uri="{FF2B5EF4-FFF2-40B4-BE49-F238E27FC236}">
                  <a16:creationId xmlns:a16="http://schemas.microsoft.com/office/drawing/2014/main" id="{6FB3E10E-4DCD-346C-02A8-A37B40E5D1A1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2061" name="Oval 7">
              <a:extLst>
                <a:ext uri="{FF2B5EF4-FFF2-40B4-BE49-F238E27FC236}">
                  <a16:creationId xmlns:a16="http://schemas.microsoft.com/office/drawing/2014/main" id="{A5E0AB1F-7B0E-79A6-5128-6F286AFC66C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2062" name="Oval 8">
              <a:extLst>
                <a:ext uri="{FF2B5EF4-FFF2-40B4-BE49-F238E27FC236}">
                  <a16:creationId xmlns:a16="http://schemas.microsoft.com/office/drawing/2014/main" id="{DC23B593-4F40-3BB4-F99D-9CBD1F18AA8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</p:grpSp>
      <p:sp>
        <p:nvSpPr>
          <p:cNvPr id="1034" name="Rectangle 10">
            <a:extLst>
              <a:ext uri="{FF2B5EF4-FFF2-40B4-BE49-F238E27FC236}">
                <a16:creationId xmlns:a16="http://schemas.microsoft.com/office/drawing/2014/main" id="{ED071F9C-A9D1-2C88-DFDE-D5F6211B24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E260CD61-1C2D-F5F9-E2EC-9FD4EACB0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B58B968A-0B05-8925-74E7-0093EAD5C7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D5F3AD80-AFED-1556-CE5C-B5FB8C62A9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8" name="Rectangle 14">
            <a:extLst>
              <a:ext uri="{FF2B5EF4-FFF2-40B4-BE49-F238E27FC236}">
                <a16:creationId xmlns:a16="http://schemas.microsoft.com/office/drawing/2014/main" id="{DC8358D5-BE04-1BD9-9E34-6219D6F7258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 u="none" smtClean="0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8BA8CC6B-A5ED-471D-8F64-3773C0D229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70626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iticalthinkingsolutions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cbc.ca/news/world/us-iran-peace-deal-9.7235112" TargetMode="Externa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c.ca/news/politics/g7-carney-ireland-9.7235087" TargetMode="Externa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newsletter.aicollective.com/p/the-government-just-killed-claude-s-best-model-it-was-3-days-old?utm_source=newsletter.aicollective.com&amp;utm_medium=newsletter&amp;utm_campaign=the-government-just-killed-claude-s-best-model-it-was-3-days-old&amp;_bhlid=8b869c40acf2728e62b370ae1028740cb01abb86" TargetMode="Externa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m.gc.ca/en/news/news-releases/2026/06/04/prime-minister-carney-launches-ai-all-canadas-new-national-artificial" TargetMode="External"/><Relationship Id="rId2" Type="http://schemas.openxmlformats.org/officeDocument/2006/relationships/hyperlink" Target="https://ised-isde.canada.ca/site/ised/en/canadas-national-artificial-intelligence-strategy-ai-all#_Toc84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itico.com/news/2025/12/17/data-centers-have-a-political-problem-and-big-tech-wants-to-fix-it-00693695" TargetMode="External"/><Relationship Id="rId2" Type="http://schemas.openxmlformats.org/officeDocument/2006/relationships/hyperlink" Target="https://www.cbc.ca/news/canada/edmonton/campaign-to-keep-alberta-in-canada-launches-after-danielle-smith-vows-to-put-province-s-future-to-a-vote-9.7210451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c.ca/sports/hockey/nhl/claude-lemieux-brain-donated-boston-university-cte-center-9.7218330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bcnews.com/Business/spacex-ipo-make-elon-musk-trillionaire/story?id=133758019" TargetMode="Externa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4213" y="404813"/>
            <a:ext cx="7772400" cy="299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 anchorCtr="1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143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4572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48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Critical Thinking, Ethical Reasoning, </a:t>
            </a:r>
          </a:p>
          <a:p>
            <a:pPr algn="ctr"/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and Having Meaningful Conversations:</a:t>
            </a:r>
          </a:p>
          <a:p>
            <a:pPr algn="ctr"/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Topics and Issues for Discussion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403350" y="3933825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en-US" sz="3200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  <a:p>
            <a:pPr algn="ctr">
              <a:spcBef>
                <a:spcPct val="20000"/>
              </a:spcBef>
            </a:pP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Dr. Christopher DiCarlo</a:t>
            </a:r>
          </a:p>
          <a:p>
            <a:pPr algn="ctr">
              <a:spcBef>
                <a:spcPct val="20000"/>
              </a:spcBef>
            </a:pP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</a:t>
            </a: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  <a:hlinkClick r:id="rId3"/>
              </a:rPr>
              <a:t>www.criticalthinkingsolutions.ca</a:t>
            </a: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05199-4418-CB24-4C33-20E1BBE05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536DA-D377-D57A-4339-EDF8672E6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lvl="1">
              <a:buClr>
                <a:srgbClr val="B2B2B2"/>
              </a:buClr>
              <a:defRPr/>
            </a:pP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xAI: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Data Centres:</a:t>
            </a:r>
          </a:p>
          <a:p>
            <a:pPr marL="2057400" marR="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Colossus 1 — Memphis, Tennessee</a:t>
            </a:r>
          </a:p>
          <a:p>
            <a:pPr marL="2057400" marR="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Colossus 2 — Memphis/Southaven area, Tennessee/Mississippi border</a:t>
            </a:r>
          </a:p>
          <a:p>
            <a:pPr marL="2057400" marR="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Colossus 3 / ‘MACROHARDR’ — Southaven, Mississippi</a:t>
            </a:r>
          </a:p>
          <a:p>
            <a:pPr lvl="1">
              <a:buClr>
                <a:srgbClr val="B2B2B2"/>
              </a:buClr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The Memphis/Southaven cluster is overwhelmingly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xAI’s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 dominant compute footprint and is by a wide margin the largest concentration of AI training infrastructure on Earth.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Now, discuss.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5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8807-5C15-84FF-92DE-C48E4A243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AA2897-FED7-0F4D-A8FF-0D16048C1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2121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B912F-FF05-5DAD-1E2E-D11B44C26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97196-B7D1-2A25-F01A-534F9E4B3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2"/>
              </a:rPr>
              <a:t>Pakistan’s PM says U.S., Iran have reached peace deal that also includes Lebanon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  <a:hlinkClick r:id="rId2"/>
              </a:rPr>
              <a:t>Official signing ceremony will be ​on Friday ​in Switzerland, says Shehbaz Sharif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cs typeface="Arial"/>
            </a:endParaRPr>
          </a:p>
          <a:p>
            <a:r>
              <a:rPr lang="en-US" dirty="0"/>
              <a:t>If Christopher Hitchens were alive today, he would say that the sole cause for the war in Iran is… </a:t>
            </a:r>
          </a:p>
          <a:p>
            <a:r>
              <a:rPr lang="en-US" dirty="0"/>
              <a:t>Religion (specifically, Abrahamic). </a:t>
            </a:r>
          </a:p>
          <a:p>
            <a:r>
              <a:rPr lang="en-US" dirty="0"/>
              <a:t>Discuss.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43C69A-F86B-9C3C-8C20-29979BB76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-114300"/>
            <a:ext cx="2895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9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6134F-072A-743C-9B0D-3B65ED50B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81183-D81D-AD34-3808-3C86CC2FD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2"/>
              </a:rPr>
              <a:t>Ahead of G7, Carney says no one country will characterize new world order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  <a:hlinkClick r:id="rId2"/>
              </a:rPr>
              <a:t>Some nations on the same page on issues like AI, child safety, says Carney in Ireland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cs typeface="Arial"/>
            </a:endParaRPr>
          </a:p>
          <a:p>
            <a:r>
              <a:rPr lang="en-US" dirty="0"/>
              <a:t>Will the so-called “Middle countries” form an alliance than can compete with the US and China?</a:t>
            </a:r>
          </a:p>
          <a:p>
            <a:r>
              <a:rPr lang="en-US" dirty="0"/>
              <a:t>What do you believe is in Canada’s best economic interest?</a:t>
            </a:r>
          </a:p>
        </p:txBody>
      </p:sp>
    </p:spTree>
    <p:extLst>
      <p:ext uri="{BB962C8B-B14F-4D97-AF65-F5344CB8AC3E}">
        <p14:creationId xmlns:p14="http://schemas.microsoft.com/office/powerpoint/2010/main" val="180249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C83FE-A36F-7ABD-EC23-39FCDEF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A0D56-3E95-C473-CF48-0C02B25B7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The Government Just Killed Claude’s Best Model. It Was 3 Days Old.</a:t>
            </a:r>
            <a:endParaRPr lang="en-US" dirty="0"/>
          </a:p>
          <a:p>
            <a:r>
              <a:rPr lang="en-US" dirty="0"/>
              <a:t>AI Governance: How to balance entrepreneurial spirit with safety?</a:t>
            </a:r>
          </a:p>
        </p:txBody>
      </p:sp>
    </p:spTree>
    <p:extLst>
      <p:ext uri="{BB962C8B-B14F-4D97-AF65-F5344CB8AC3E}">
        <p14:creationId xmlns:p14="http://schemas.microsoft.com/office/powerpoint/2010/main" val="323041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A134B-49D2-0337-918A-63DE4F3B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B56DB-418F-1EA6-647C-12F050278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Israel/US were justified in attacking Iran – Yes or No?</a:t>
            </a:r>
          </a:p>
          <a:p>
            <a:r>
              <a:rPr lang="en-US" dirty="0"/>
              <a:t>PM Mark Carney announces: “AI for All”</a:t>
            </a:r>
          </a:p>
          <a:p>
            <a:r>
              <a:rPr lang="en-US" dirty="0">
                <a:hlinkClick r:id="rId2"/>
              </a:rPr>
              <a:t>Long version</a:t>
            </a:r>
            <a:endParaRPr lang="en-US" dirty="0"/>
          </a:p>
          <a:p>
            <a:r>
              <a:rPr lang="en-US" dirty="0">
                <a:hlinkClick r:id="rId3"/>
              </a:rPr>
              <a:t>Shorter version</a:t>
            </a:r>
            <a:endParaRPr lang="en-US" dirty="0"/>
          </a:p>
          <a:p>
            <a:r>
              <a:rPr lang="en-US" dirty="0"/>
              <a:t>Abortion</a:t>
            </a:r>
          </a:p>
          <a:p>
            <a:r>
              <a:rPr lang="en-US" dirty="0"/>
              <a:t>Euthanasia and MAID</a:t>
            </a:r>
          </a:p>
        </p:txBody>
      </p:sp>
    </p:spTree>
    <p:extLst>
      <p:ext uri="{BB962C8B-B14F-4D97-AF65-F5344CB8AC3E}">
        <p14:creationId xmlns:p14="http://schemas.microsoft.com/office/powerpoint/2010/main" val="361627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131D5-F76B-4A5E-BB4D-AB73FC6A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5D149-29AC-B2A7-2E3A-17AC84DA9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2"/>
              </a:rPr>
              <a:t>Campaign to keep Alberta in Canada launches, after Danielle Smith vows to put province’s future to a vote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lvl="1" indent="-342900">
              <a:buClr>
                <a:srgbClr val="FFFFCC"/>
              </a:buClr>
              <a:defRPr/>
            </a:pPr>
            <a:r>
              <a:rPr lang="en-US" sz="2600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Should Alberta vote to secede and, if successful, should Canada let them go – yes or no?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3"/>
              </a:rPr>
              <a:t>Data centers have a political problem — and Big Tech wants to fix it</a:t>
            </a:r>
            <a:endParaRPr kumimoji="0" lang="en-US" sz="3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lvl="1" indent="-342900">
              <a:buClr>
                <a:srgbClr val="FFFFCC"/>
              </a:buClr>
              <a:defRPr/>
            </a:pPr>
            <a:r>
              <a:rPr lang="en-US" sz="2700" noProof="0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Do Data Centres create more problems than solutions?</a:t>
            </a:r>
            <a:endParaRPr kumimoji="0" lang="en-US" sz="2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72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7D1B-E0B5-06D2-B5B6-70E95BB8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Topics and Issues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72AC6-4DC3-C7A5-1B36-5035420E5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Claude Lemieux's brain will be donated to Boston University's CTE Center, his family says</a:t>
            </a:r>
            <a:endParaRPr lang="en-US" dirty="0"/>
          </a:p>
          <a:p>
            <a:pPr lvl="1"/>
            <a:r>
              <a:rPr lang="en-US" dirty="0"/>
              <a:t>Should sports like hockey and football have their rules revised to drastically reduce brain injuries? Yes or No?</a:t>
            </a:r>
          </a:p>
          <a:p>
            <a:pPr lvl="1"/>
            <a:r>
              <a:rPr lang="en-US" dirty="0"/>
              <a:t>What about UFC? Should competitors be forewarned of the potential consequences? Yes or No?</a:t>
            </a:r>
          </a:p>
        </p:txBody>
      </p:sp>
    </p:spTree>
    <p:extLst>
      <p:ext uri="{BB962C8B-B14F-4D97-AF65-F5344CB8AC3E}">
        <p14:creationId xmlns:p14="http://schemas.microsoft.com/office/powerpoint/2010/main" val="154874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A564D-1A1B-658E-87FD-EDD7ACE9E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 Discussion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4E48A-3713-60E2-C40C-B069EFD6D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Discussion of Topics/Issues:</a:t>
            </a:r>
          </a:p>
          <a:p>
            <a:r>
              <a:rPr lang="en-US" dirty="0"/>
              <a:t>Protocol: </a:t>
            </a:r>
          </a:p>
          <a:p>
            <a:pPr lvl="1"/>
            <a:r>
              <a:rPr lang="en-US" dirty="0"/>
              <a:t>Proposed Main Topics e.g. abortion, euthanasia, capital punishment, etc.</a:t>
            </a:r>
          </a:p>
          <a:p>
            <a:pPr lvl="1"/>
            <a:r>
              <a:rPr lang="en-US" dirty="0"/>
              <a:t>Suggested Current Events e.g. Trump, Alberta’s secession, AI, etc. </a:t>
            </a:r>
          </a:p>
          <a:p>
            <a:pPr lvl="1"/>
            <a:r>
              <a:rPr lang="en-US" dirty="0"/>
              <a:t>A combination of the two?</a:t>
            </a:r>
          </a:p>
          <a:p>
            <a:pPr lvl="1"/>
            <a:r>
              <a:rPr lang="en-US" dirty="0"/>
              <a:t>Be prepared for tangents. </a:t>
            </a:r>
          </a:p>
          <a:p>
            <a:pPr lvl="1"/>
            <a:r>
              <a:rPr lang="en-US" dirty="0"/>
              <a:t>Rules of Engagement…</a:t>
            </a:r>
          </a:p>
        </p:txBody>
      </p:sp>
    </p:spTree>
    <p:extLst>
      <p:ext uri="{BB962C8B-B14F-4D97-AF65-F5344CB8AC3E}">
        <p14:creationId xmlns:p14="http://schemas.microsoft.com/office/powerpoint/2010/main" val="7775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FB2F-E04D-5858-C1F5-93081DA54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rgbClr val="B2B2B2"/>
                </a:solidFill>
              </a:rPr>
              <a:t>Review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B7113-3908-E47F-D4CE-1EBD3E6F8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383213"/>
          </a:xfrm>
        </p:spPr>
        <p:txBody>
          <a:bodyPr/>
          <a:lstStyle/>
          <a:p>
            <a:pPr>
              <a:defRPr/>
            </a:pPr>
            <a:r>
              <a:rPr lang="en-US" dirty="0"/>
              <a:t>A is for Argument:</a:t>
            </a:r>
          </a:p>
          <a:p>
            <a:pPr>
              <a:defRPr/>
            </a:pPr>
            <a:r>
              <a:rPr lang="en-US" dirty="0"/>
              <a:t>What is YOUR current argument for/against a particular topic of issue?</a:t>
            </a:r>
          </a:p>
          <a:p>
            <a:pPr>
              <a:defRPr/>
            </a:pPr>
            <a:r>
              <a:rPr lang="en-US" dirty="0"/>
              <a:t>What is your conclusion (roof)?</a:t>
            </a:r>
          </a:p>
          <a:p>
            <a:pPr>
              <a:defRPr/>
            </a:pPr>
            <a:r>
              <a:rPr lang="en-US" dirty="0"/>
              <a:t>What are your premises (walls)?</a:t>
            </a:r>
          </a:p>
          <a:p>
            <a:pPr>
              <a:defRPr/>
            </a:pPr>
            <a:r>
              <a:rPr lang="en-US" dirty="0"/>
              <a:t>And do your premises satisfy the foundational criteria of: consistency, simplicity, relevance, reliability, and sufficiency?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CCA9-6A97-F8CA-1498-6A7622E1B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r>
              <a:rPr lang="en-US" altLang="en-US" dirty="0">
                <a:solidFill>
                  <a:srgbClr val="B2B2B2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7A6FD-9BD3-5C5A-C689-5BD25B659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>
              <a:defRPr/>
            </a:pPr>
            <a:r>
              <a:rPr lang="en-US" dirty="0"/>
              <a:t>B is for Biases:</a:t>
            </a:r>
          </a:p>
          <a:p>
            <a:pPr>
              <a:defRPr/>
            </a:pPr>
            <a:r>
              <a:rPr lang="en-US" dirty="0"/>
              <a:t>What are your biases?</a:t>
            </a:r>
          </a:p>
          <a:p>
            <a:pPr>
              <a:defRPr/>
            </a:pPr>
            <a:r>
              <a:rPr lang="en-US" dirty="0"/>
              <a:t>How do they influence your current argument for/against topics and issues?</a:t>
            </a:r>
          </a:p>
          <a:p>
            <a:pPr>
              <a:defRPr/>
            </a:pPr>
            <a:r>
              <a:rPr lang="en-US" dirty="0"/>
              <a:t>How are others biased differently from you? </a:t>
            </a:r>
          </a:p>
          <a:p>
            <a:pPr>
              <a:defRPr/>
            </a:pPr>
            <a:r>
              <a:rPr lang="en-US" dirty="0"/>
              <a:t>Are you able to separate limbic (emotional) thinking from prefrontal (critical) thinking?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4550-4DEB-A9F5-C5C7-96C2966C4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rgbClr val="B2B2B2"/>
                </a:solidFill>
              </a:rPr>
              <a:t> </a:t>
            </a: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D7B3D-1A51-C5E5-8B71-B7F4BF687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 is for Context:</a:t>
            </a:r>
          </a:p>
          <a:p>
            <a:pPr>
              <a:defRPr/>
            </a:pPr>
            <a:r>
              <a:rPr lang="en-US" dirty="0"/>
              <a:t>Are there some contexts under which your beliefs might change?</a:t>
            </a:r>
          </a:p>
          <a:p>
            <a:pPr>
              <a:defRPr/>
            </a:pPr>
            <a:r>
              <a:rPr lang="en-US" dirty="0"/>
              <a:t>Why? What would those contexts be? </a:t>
            </a:r>
          </a:p>
          <a:p>
            <a:pPr marL="0" indent="0">
              <a:buNone/>
              <a:defRPr/>
            </a:pPr>
            <a:r>
              <a:rPr lang="en-U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905B2-D1E1-D5B7-A219-0DB6CD3F0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6D00A-810D-8EE4-1798-45A2B181C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35562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E is for Evidence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Did it come from reliable sources?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Was it the right type?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Was there enough?</a:t>
            </a:r>
          </a:p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F is for Fallacies</a:t>
            </a:r>
          </a:p>
          <a:p>
            <a:pPr marL="1009650" marR="0" lvl="1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Errors in human reasoning</a:t>
            </a:r>
          </a:p>
          <a:p>
            <a:pPr marL="1409700" marR="0" lvl="2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Attacking the person instead of the argument, assuming the truth of your conclusion in one (or more) or your premises,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6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24F85-FC47-336F-1F80-C9CEA0295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r>
              <a:rPr lang="en-CA" altLang="en-US" dirty="0">
                <a:solidFill>
                  <a:srgbClr val="B2B2B2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B8F5C-0DDB-966B-A809-C3B4345C6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364162"/>
          </a:xfrm>
        </p:spPr>
        <p:txBody>
          <a:bodyPr/>
          <a:lstStyle/>
          <a:p>
            <a:pPr>
              <a:defRPr/>
            </a:pPr>
            <a:r>
              <a:rPr lang="en-US" dirty="0"/>
              <a:t>Ethical Reasoning:</a:t>
            </a:r>
          </a:p>
          <a:p>
            <a:pPr>
              <a:defRPr/>
            </a:pPr>
            <a:r>
              <a:rPr lang="en-US" dirty="0"/>
              <a:t>To what ethical principles, precepts, tenets, rules, etc., do you subscribe and </a:t>
            </a:r>
            <a:r>
              <a:rPr lang="en-US" dirty="0" err="1"/>
              <a:t>practise</a:t>
            </a:r>
            <a:r>
              <a:rPr lang="en-US" dirty="0"/>
              <a:t> when considering and discussing various issues and topics?</a:t>
            </a:r>
          </a:p>
          <a:p>
            <a:pPr>
              <a:defRPr/>
            </a:pPr>
            <a:r>
              <a:rPr lang="en-US" dirty="0"/>
              <a:t>Are you:</a:t>
            </a:r>
          </a:p>
          <a:p>
            <a:pPr>
              <a:defRPr/>
            </a:pPr>
            <a:r>
              <a:rPr lang="en-US" dirty="0"/>
              <a:t>Utilitarian: The greatest good for the greatest number.</a:t>
            </a:r>
          </a:p>
          <a:p>
            <a:pPr>
              <a:defRPr/>
            </a:pPr>
            <a:r>
              <a:rPr lang="en-US" dirty="0"/>
              <a:t>Deontological: Never treat people as objects (as means to an end).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FB00D-AC57-447E-2173-91D0A1809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altLang="en-US" dirty="0">
                <a:solidFill>
                  <a:srgbClr val="B2B2B2"/>
                </a:solidFill>
              </a:rPr>
              <a:t> </a:t>
            </a: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244D4-362C-BD52-0F42-1753F63CA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473700"/>
          </a:xfrm>
        </p:spPr>
        <p:txBody>
          <a:bodyPr/>
          <a:lstStyle/>
          <a:p>
            <a:pPr>
              <a:defRPr/>
            </a:pPr>
            <a:r>
              <a:rPr lang="en-US" dirty="0"/>
              <a:t>Do you believe in Divine Command Theory? </a:t>
            </a:r>
          </a:p>
          <a:p>
            <a:pPr>
              <a:defRPr/>
            </a:pPr>
            <a:r>
              <a:rPr lang="en-US" dirty="0"/>
              <a:t>Are you a Subjectivist?</a:t>
            </a:r>
          </a:p>
          <a:p>
            <a:pPr>
              <a:defRPr/>
            </a:pPr>
            <a:r>
              <a:rPr lang="en-US" dirty="0"/>
              <a:t>Do you practice Virtue Ethics i.e. what types of virtues and by how much should they apply?</a:t>
            </a:r>
          </a:p>
          <a:p>
            <a:pPr>
              <a:defRPr/>
            </a:pPr>
            <a:r>
              <a:rPr lang="en-US" dirty="0"/>
              <a:t>Are you an Egoist?</a:t>
            </a:r>
          </a:p>
          <a:p>
            <a:pPr>
              <a:defRPr/>
            </a:pPr>
            <a:r>
              <a:rPr lang="en-US" dirty="0"/>
              <a:t>Are you a Cultural Relativist?</a:t>
            </a:r>
          </a:p>
          <a:p>
            <a:pPr>
              <a:defRPr/>
            </a:pPr>
            <a:r>
              <a:rPr lang="en-US" dirty="0"/>
              <a:t>Do you subscribe to Principlism i.e. autonomy, no harm, justice?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7CABF-02C2-8892-77C4-CA2B35DF7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3F444-9E82-6693-A4A1-10B470E5D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257800"/>
          </a:xfrm>
        </p:spPr>
        <p:txBody>
          <a:bodyPr/>
          <a:lstStyle/>
          <a:p>
            <a:r>
              <a:rPr lang="en-US" dirty="0">
                <a:hlinkClick r:id="rId2"/>
              </a:rPr>
              <a:t>Elon Musk’s IPO makes him the world’s first trillionaire</a:t>
            </a:r>
            <a:r>
              <a:rPr lang="en-US" dirty="0"/>
              <a:t>. </a:t>
            </a:r>
          </a:p>
          <a:p>
            <a:pPr lvl="1"/>
            <a:r>
              <a:rPr lang="en-US" sz="3200" dirty="0"/>
              <a:t>Good or bad? Discuss…but first:</a:t>
            </a:r>
          </a:p>
          <a:p>
            <a:pPr lvl="1"/>
            <a:r>
              <a:rPr lang="en-US" sz="3200" dirty="0"/>
              <a:t>Context: </a:t>
            </a:r>
          </a:p>
          <a:p>
            <a:pPr lvl="1"/>
            <a:r>
              <a:rPr lang="en-US" sz="3200" dirty="0"/>
              <a:t>Elon’s businesses:</a:t>
            </a:r>
          </a:p>
          <a:p>
            <a:pPr lvl="2"/>
            <a:r>
              <a:rPr lang="en-US" sz="3200" dirty="0"/>
              <a:t>SpaceX.</a:t>
            </a:r>
          </a:p>
          <a:p>
            <a:pPr lvl="2"/>
            <a:r>
              <a:rPr lang="en-US" sz="3200" dirty="0"/>
              <a:t>Tesla.</a:t>
            </a:r>
          </a:p>
          <a:p>
            <a:pPr lvl="2"/>
            <a:r>
              <a:rPr lang="en-US" sz="3200" dirty="0"/>
              <a:t>xAI.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35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15884</TotalTime>
  <Words>806</Words>
  <Application>Microsoft Office PowerPoint</Application>
  <PresentationFormat>On-screen Show (4:3)</PresentationFormat>
  <Paragraphs>102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Wingdings</vt:lpstr>
      <vt:lpstr>Orbit</vt:lpstr>
      <vt:lpstr>1_Orbit</vt:lpstr>
      <vt:lpstr>4_Orbit</vt:lpstr>
      <vt:lpstr>3_Orbit</vt:lpstr>
      <vt:lpstr>PowerPoint Presentation</vt:lpstr>
      <vt:lpstr>Topic Discussion Protocol</vt:lpstr>
      <vt:lpstr>Review</vt:lpstr>
      <vt:lpstr>Review </vt:lpstr>
      <vt:lpstr> Review</vt:lpstr>
      <vt:lpstr>Review</vt:lpstr>
      <vt:lpstr>Review </vt:lpstr>
      <vt:lpstr> Review</vt:lpstr>
      <vt:lpstr>Topics and Issues</vt:lpstr>
      <vt:lpstr>Topics and Issues</vt:lpstr>
      <vt:lpstr>PowerPoint Presentation</vt:lpstr>
      <vt:lpstr>Topics and Issues</vt:lpstr>
      <vt:lpstr>Topics and Issues</vt:lpstr>
      <vt:lpstr>Topics and Issues</vt:lpstr>
      <vt:lpstr>Topics and Issues</vt:lpstr>
      <vt:lpstr>Topics and Issues</vt:lpstr>
      <vt:lpstr>Topics and Issues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Sustainability  and  The Big Five</dc:title>
  <dc:creator>Chris</dc:creator>
  <cp:lastModifiedBy>Christopher DiCarlo</cp:lastModifiedBy>
  <cp:revision>89</cp:revision>
  <dcterms:created xsi:type="dcterms:W3CDTF">2011-01-22T04:53:47Z</dcterms:created>
  <dcterms:modified xsi:type="dcterms:W3CDTF">2026-06-15T15:14:23Z</dcterms:modified>
</cp:coreProperties>
</file>