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5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0" r:id="rId54"/>
    <p:sldId id="311"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Helvetica Neue"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112">
          <p15:clr>
            <a:srgbClr val="9AA0A6"/>
          </p15:clr>
        </p15:guide>
        <p15:guide id="2" orient="horz" pos="1296">
          <p15:clr>
            <a:srgbClr val="9AA0A6"/>
          </p15:clr>
        </p15:guide>
        <p15:guide id="3" orient="horz" pos="1392">
          <p15:clr>
            <a:srgbClr val="9AA0A6"/>
          </p15:clr>
        </p15:guide>
        <p15:guide id="4" orient="horz" pos="1181">
          <p15:clr>
            <a:srgbClr val="9AA0A6"/>
          </p15:clr>
        </p15:guide>
        <p15:guide id="5" pos="311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72" autoAdjust="0"/>
  </p:normalViewPr>
  <p:slideViewPr>
    <p:cSldViewPr snapToGrid="0">
      <p:cViewPr>
        <p:scale>
          <a:sx n="123" d="100"/>
          <a:sy n="123" d="100"/>
        </p:scale>
        <p:origin x="-444" y="210"/>
      </p:cViewPr>
      <p:guideLst>
        <p:guide orient="horz" pos="1112"/>
        <p:guide orient="horz" pos="1296"/>
        <p:guide orient="horz" pos="1392"/>
        <p:guide orient="horz" pos="1181"/>
        <p:guide pos="31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713657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ongversion.wordpress.com/2012/09/23/the-journalists-cree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runchbase.com/organization/alden-global-capital/signals_and_new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enation.com/article/archive/how-many-palm-beach-mansions-does-a-wall-street-tycoon-need/"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nypost.com/2012/07/26/vulture-in-distres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ottsmerc.com/news/the-mercury-moving-offices-from-pottstown-to-exton/article_84491bb3-71e3-5186-a2bd-1a7420de0c51.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bq2_wSsDwkQ"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orbes.com/sites/christopherhelman/2020/11/17/billionaire-sam-zell-talks-trump-spacs-and-interest-rates-in-forbes-qa/?sh=14bbc8504cb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eadline.com/2016/06/tribune-publishing-tronc-words-corporate-brand-name-ever-120176784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rinknews.com/quick-take/news-deserts-are-a-major-loss-for-communities-across-the-u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mmons.wikimedia.org/wiki/File:Orlando-Ferguson-flat-earth-map_edit.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ongversion.wordpress.com/2012/09/23/the-journalists-cree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ongversion.wordpress.com/2012/09/23/the-journalists-cree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ongversion.wordpress.com/2012/09/23/the-journalists-cree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ongversion.wordpress.com/2012/09/23/the-journalists-cree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a83691f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a83691f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daaaf5888d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daaaf5888d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the journalism which succeeds best — and best deserves success — fears God and honors Man; is stoutly independent, unmoved by pride of opinion or greed of power, constructive, tolerant but never careless, self-controlled, patient, always respectful of its readers but always unafraid, is quickly indignant at injustice; is unswayed by the appeal of privilege or the clamor of the mob; seeks to give every man a chance and, as far as law and honest wage and recognition of human brotherhood can make it so, an equal chance; is profoundly patriotic while sincerely promoting international good will and cementing world-comradeship; is a journalism of humanity, of and for today’s world.</a:t>
            </a:r>
            <a:endParaRPr sz="1400" b="1">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https://longversion.wordpress.com/2012/09/23/the-journalists-creed/</a:t>
            </a:r>
            <a:r>
              <a:rPr lang="en">
                <a:solidFill>
                  <a:srgbClr val="FF0000"/>
                </a:solidFill>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a83691f88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a83691f8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Published in more than 100 languages, a bronze plaque of The Journalist's Creed hangs at the National Press Club in Washington, D.C. Walter Williams became the founding dean of the Missouri School of Journalism.</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Members of the Fourth Estate, as it were, were held in such high regard because of their integrity and commitment to limit their biases when reporting information in as honest and truthful manner as possible</a:t>
            </a:r>
            <a:r>
              <a:rPr lang="en" sz="1400" b="1">
                <a:solidFill>
                  <a:schemeClr val="dk1"/>
                </a:solidFill>
              </a:rPr>
              <a:t>. Reporting the facts in as least-biased a manner as possible</a:t>
            </a:r>
            <a:r>
              <a:rPr lang="en" sz="1400">
                <a:solidFill>
                  <a:schemeClr val="dk1"/>
                </a:solidFill>
              </a:rPr>
              <a:t>, was often considered to be </a:t>
            </a:r>
            <a:r>
              <a:rPr lang="en" sz="1400" b="1">
                <a:solidFill>
                  <a:schemeClr val="dk1"/>
                </a:solidFill>
              </a:rPr>
              <a:t>a sacred trust between journalists and the general public</a:t>
            </a:r>
            <a:r>
              <a:rPr lang="en" sz="1400">
                <a:solidFill>
                  <a:schemeClr val="dk1"/>
                </a:solidFill>
              </a:rPr>
              <a:t>. It was not the job of the journalist to inject their own social commentary into reporting the facts. Getting the story right - in other words, presenting information in as truthful and contextually accurate manner as possible, was the overarching and central goal of all journalism at one time. We might call that time </a:t>
            </a:r>
            <a:r>
              <a:rPr lang="en" sz="1400" b="1">
                <a:solidFill>
                  <a:schemeClr val="dk1"/>
                </a:solidFill>
              </a:rPr>
              <a:t>‘the golden days of journalism’</a:t>
            </a:r>
            <a:r>
              <a:rPr lang="en" sz="1400">
                <a:solidFill>
                  <a:schemeClr val="dk1"/>
                </a:solidFill>
              </a:rPr>
              <a:t>. Today, those days are gone; sad remnants of a time that was. Today, we’re living in what </a:t>
            </a:r>
            <a:r>
              <a:rPr lang="en" sz="1400" b="1">
                <a:solidFill>
                  <a:schemeClr val="dk1"/>
                </a:solidFill>
              </a:rPr>
              <a:t>Hasan Minhaj calls ‘The Golden Age of Nonsense’</a:t>
            </a:r>
            <a:r>
              <a:rPr lang="en" sz="1400">
                <a:solidFill>
                  <a:schemeClr val="dk1"/>
                </a:solidFill>
              </a:rPr>
              <a:t>.</a:t>
            </a:r>
            <a:endParaRPr sz="1400">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r>
              <a:rPr lang="en">
                <a:solidFill>
                  <a:srgbClr val="FF0000"/>
                </a:solidFill>
              </a:rPr>
              <a:t>Image: [[File:HasanMinhaj2020.png|HasanMinhaj2020]]</a:t>
            </a:r>
            <a:endParaRPr>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aaaf5888d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aaaf5888d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The Gradual Decline of Journalistic Integrity</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It is difficult to pinpoint exactly when journalism began to lose its integrity. On a personal note, my earliest recollection came from a television sitcom I remember watching in the early 1970s called: </a:t>
            </a:r>
            <a:r>
              <a:rPr lang="en" sz="1400" b="1">
                <a:solidFill>
                  <a:schemeClr val="dk1"/>
                </a:solidFill>
              </a:rPr>
              <a:t>The Mary Tyler Moore Show</a:t>
            </a:r>
            <a:r>
              <a:rPr lang="en" sz="1400">
                <a:solidFill>
                  <a:schemeClr val="dk1"/>
                </a:solidFill>
              </a:rPr>
              <a:t>. The basic premise of the show involved the setting of a television news show - WJM-TV - in Minneapolis Minnesota. Mary Tyler Moore played a character named Mary Richards who was an associate news producer. Her boss, Lou Grant, played by Ed Asner, played the executive producer. And the anchorman, Ted Baxter, was played by Ted Knight. In one episode, the television station was being run by a new station manager who wanted to make the news more appealing to the general public in order to increase ratings. During this episode there is a scene in which the characters Lou Grant, Mary Richards, and Ted Knight, visit the new station manager to discuss his radical new idea to spruce up the news and make it “more entertaining”. It is during this particular prescient scene that we see the roots of the decline of journalistic integrity:</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Lou Grant: We’re talking about news, here. News! Our job isn't to make people laugh. It's to let them know what's happening. I can live with ratings. When I was an editor, I used to live with circulation numbers. But when the circulation went down, we didn’t put the comics on the front page. </a:t>
            </a:r>
            <a:r>
              <a:rPr lang="en" sz="1400" b="1">
                <a:solidFill>
                  <a:schemeClr val="dk1"/>
                </a:solidFill>
              </a:rPr>
              <a:t>News is truth, Jack! And I'm not going to make it into something fake.</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Jack Stonem: Why not?</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Lou Grant: Why not?</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Jack Stonem: Well after all Lou, there's fake, and then there's fake.</a:t>
            </a:r>
            <a:endParaRPr sz="1400">
              <a:solidFill>
                <a:schemeClr val="dk1"/>
              </a:solidFill>
            </a:endParaRPr>
          </a:p>
          <a:p>
            <a:pPr marL="0" lvl="0" indent="0" algn="l" rtl="0">
              <a:spcBef>
                <a:spcPts val="120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Image: [[File:Mary Tyler Moore Show cast last show 1977.JPG|Mary_Tyler_Moore_Show_cast_last_show_1977]]</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aaaf5888d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aaaf5888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This appears to be the earliest reference to so-called ‘fake news’ on American television. And that was in 1972. Since then, more and more newscasts throughout the 1970s went from singular anchors reporting the news, two </a:t>
            </a:r>
            <a:r>
              <a:rPr lang="en" sz="1400" b="1">
                <a:solidFill>
                  <a:schemeClr val="dk1"/>
                </a:solidFill>
              </a:rPr>
              <a:t>dual anchors</a:t>
            </a:r>
            <a:r>
              <a:rPr lang="en" sz="1400">
                <a:solidFill>
                  <a:schemeClr val="dk1"/>
                </a:solidFill>
              </a:rPr>
              <a:t> who provide witty banter and commentary about the stories they're covering. This shift in reporting the news to commenting on the news was a crucial development in journalistic history. And it was coming largely from the United States. This fostered continuous competition amongst new services on television to 'spruce up' or make the reporting of news more entertaining to the general public. Form became more important than substance. And eventually, the entertainment aspect of appealing to viewers to increase ratings began to overshadow the journalistic integrity of those doing the reporting. By the </a:t>
            </a:r>
            <a:r>
              <a:rPr lang="en" sz="1400" b="1">
                <a:solidFill>
                  <a:schemeClr val="dk1"/>
                </a:solidFill>
              </a:rPr>
              <a:t>1980s</a:t>
            </a:r>
            <a:r>
              <a:rPr lang="en" sz="1400">
                <a:solidFill>
                  <a:schemeClr val="dk1"/>
                </a:solidFill>
              </a:rPr>
              <a:t>, this new model of television news reporting had taken hold. But something else was happening as well. The 80s ushered in </a:t>
            </a:r>
            <a:r>
              <a:rPr lang="en" sz="1400" b="1">
                <a:solidFill>
                  <a:schemeClr val="dk1"/>
                </a:solidFill>
              </a:rPr>
              <a:t>MTV</a:t>
            </a:r>
            <a:r>
              <a:rPr lang="en" sz="1400">
                <a:solidFill>
                  <a:schemeClr val="dk1"/>
                </a:solidFill>
              </a:rPr>
              <a:t>, VHS videos, </a:t>
            </a:r>
            <a:r>
              <a:rPr lang="en" sz="1400" b="1">
                <a:solidFill>
                  <a:schemeClr val="dk1"/>
                </a:solidFill>
              </a:rPr>
              <a:t>big hair</a:t>
            </a:r>
            <a:r>
              <a:rPr lang="en" sz="1400">
                <a:solidFill>
                  <a:schemeClr val="dk1"/>
                </a:solidFill>
              </a:rPr>
              <a:t>, Pay-TV, and 24-hour news. In Atlanta, Ted Turner had started </a:t>
            </a:r>
            <a:r>
              <a:rPr lang="en" sz="1400" b="1">
                <a:solidFill>
                  <a:schemeClr val="dk1"/>
                </a:solidFill>
              </a:rPr>
              <a:t>CNN </a:t>
            </a:r>
            <a:r>
              <a:rPr lang="en" sz="1400">
                <a:solidFill>
                  <a:schemeClr val="dk1"/>
                </a:solidFill>
              </a:rPr>
              <a:t>and around the clock news-casting had begun. In the decades to follow, major news outlets would be established or purchased by wealthy billionaires with very clear political leanings. </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[[File:MTV Logo.png|MTV_Logo]]</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[[File:CNN.png|CNN]]</a:t>
            </a:r>
            <a:endParaRPr>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cf6e5380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dcf6e5380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About </a:t>
            </a:r>
            <a:r>
              <a:rPr lang="en" sz="1400" b="1">
                <a:solidFill>
                  <a:schemeClr val="dk1"/>
                </a:solidFill>
              </a:rPr>
              <a:t>15 billionaires and six corporations</a:t>
            </a:r>
            <a:r>
              <a:rPr lang="en" sz="1400">
                <a:solidFill>
                  <a:schemeClr val="dk1"/>
                </a:solidFill>
              </a:rPr>
              <a:t> own most of the U.S. media outlets. The biggest media conglomerates in America are AT&amp;T, Comcast, The Walt Disney Company, National Amusements (which includes Viacom Inc. and CBS), News Corp and Fox Corporation (which are both owned in part by the Murdochs), Sony, and Hearst Communications.</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It should come as little surprise to witness the way such biases influence both the manner in which the news is presented, and the viewers of such services. </a:t>
            </a:r>
            <a:endParaRPr sz="1400">
              <a:solidFill>
                <a:schemeClr val="dk1"/>
              </a:solidFill>
            </a:endParaRPr>
          </a:p>
          <a:p>
            <a:pPr marL="0" lvl="0" indent="0" algn="l" rtl="0">
              <a:spcBef>
                <a:spcPts val="120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Image: &lt;a href="https://www.titlemax.com/discovery-center/lifestyle/who-owns-your-news-the-top-100-digital-news-outlets-and-their-ownership"&gt;&lt;img src="https://storage.googleapis.com/titlemax-media/9da18bf2-who-owns-your-news-11_60per_compressed.png" alt=" Who Owns Your News? The Top 100 Digital News Outlets and Their Ownership – TitleMax.com – Infographic" title=" Who Owns Your News? The Top 100 Digital News Outlets and Their Ownership – TitleMax.com – Infographic"&gt;&lt;/a&gt;&lt;br&gt;&lt;a href="https://www.titlemax.com" alt="TitleMax.com" title="TitleMax.com"&gt;Created by TitleMax.com&lt;/a&gt;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cf6e5380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cf6e5380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It is pretty obvious in which political directions the viewers, listeners, or readers lean. </a:t>
            </a:r>
            <a:r>
              <a:rPr lang="en" sz="1400" b="1">
                <a:solidFill>
                  <a:schemeClr val="dk1"/>
                </a:solidFill>
              </a:rPr>
              <a:t>Fox and CNN</a:t>
            </a:r>
            <a:r>
              <a:rPr lang="en" sz="1400">
                <a:solidFill>
                  <a:schemeClr val="dk1"/>
                </a:solidFill>
              </a:rPr>
              <a:t> seem to be the most obvious for right and left leanings. But others, like MSNBC and say, Brietbart are also clearly polarized.</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Left or Right Leanings for News Sources in America:</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It is important to understand that there are some very wealthy and influential people who own these major news outlets. For example, </a:t>
            </a:r>
            <a:r>
              <a:rPr lang="en" sz="1400" b="1">
                <a:solidFill>
                  <a:schemeClr val="dk1"/>
                </a:solidFill>
              </a:rPr>
              <a:t>the Murdoch family owns Fox News, while Amazon's Jeff Bezos owns the Washington Post. The Koch brothers own Time</a:t>
            </a:r>
            <a:r>
              <a:rPr lang="en" sz="1400">
                <a:solidFill>
                  <a:schemeClr val="dk1"/>
                </a:solidFill>
              </a:rPr>
              <a:t> and other billionaires and conglomerates control the rest. </a:t>
            </a:r>
            <a:endParaRPr sz="1400">
              <a:solidFill>
                <a:schemeClr val="dk1"/>
              </a:solidFill>
            </a:endParaRPr>
          </a:p>
          <a:p>
            <a:pPr marL="0" lvl="0" indent="0" algn="l" rtl="0">
              <a:spcBef>
                <a:spcPts val="120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Images:</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FF0000"/>
                </a:solidFill>
              </a:rPr>
              <a:t>[[File:Rupert Murdoch - WEF Davos 2007.jpg|Rupert_Murdoch_-_WEF_Davos_2007]]</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[[File:Jeff Bezos 2016 (cropped).jpg|Jeff_Bezos_2016_(cropped)]]</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[[File:Koch Brothers Four (16334841461).jpg|Koch_Brothers_Four_(16334841461)]]</a:t>
            </a:r>
            <a:endParaRPr>
              <a:solidFill>
                <a:srgbClr val="FF0000"/>
              </a:solidFill>
            </a:endParaRPr>
          </a:p>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a83691f88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da83691f8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While it’s important to consider who controls the media, it’s also important to remember that </a:t>
            </a:r>
            <a:r>
              <a:rPr lang="en" sz="1400" b="1">
                <a:solidFill>
                  <a:schemeClr val="dk1"/>
                </a:solidFill>
              </a:rPr>
              <a:t>many media owners are hands-off in terms of content</a:t>
            </a:r>
            <a:r>
              <a:rPr lang="en" sz="1400">
                <a:solidFill>
                  <a:schemeClr val="dk1"/>
                </a:solidFill>
              </a:rPr>
              <a:t>, but </a:t>
            </a:r>
            <a:r>
              <a:rPr lang="en" sz="1400" b="1">
                <a:solidFill>
                  <a:schemeClr val="dk1"/>
                </a:solidFill>
              </a:rPr>
              <a:t>some are quite invasive</a:t>
            </a:r>
            <a:r>
              <a:rPr lang="en" sz="1400">
                <a:solidFill>
                  <a:schemeClr val="dk1"/>
                </a:solidFill>
              </a:rPr>
              <a:t>. Will news companies run a story that paints their umbrella corporation in a negative light? It depends on the publication, the parent company, and the ethics of their journalists.</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The important point to remember, here, is that if you have enough money, you can control not just how the news is delivered, but what the content will be and how it will be spun. As John Oliver points out, this is exactly what happened to </a:t>
            </a:r>
            <a:r>
              <a:rPr lang="en" sz="1400" b="1">
                <a:solidFill>
                  <a:schemeClr val="dk1"/>
                </a:solidFill>
              </a:rPr>
              <a:t>the Las Vegas Review-Journal</a:t>
            </a:r>
            <a:r>
              <a:rPr lang="en" sz="1400">
                <a:solidFill>
                  <a:schemeClr val="dk1"/>
                </a:solidFill>
              </a:rPr>
              <a:t>. This particular paper was purchased by billionaire Republican mega-donor, </a:t>
            </a:r>
            <a:r>
              <a:rPr lang="en" sz="1400" b="1">
                <a:solidFill>
                  <a:schemeClr val="dk1"/>
                </a:solidFill>
              </a:rPr>
              <a:t>Sheldon Adelson</a:t>
            </a:r>
            <a:r>
              <a:rPr lang="en" sz="1400">
                <a:solidFill>
                  <a:schemeClr val="dk1"/>
                </a:solidFill>
              </a:rPr>
              <a:t>. Due to his vast wealth and influence, many of the stories in the Review-Journal are about businesses he personally owns. But </a:t>
            </a:r>
            <a:r>
              <a:rPr lang="en" sz="1400" b="1">
                <a:solidFill>
                  <a:schemeClr val="dk1"/>
                </a:solidFill>
              </a:rPr>
              <a:t>Adelson doesn’t practice the ‘hands-off’ approach to journalism</a:t>
            </a:r>
            <a:r>
              <a:rPr lang="en" sz="1400">
                <a:solidFill>
                  <a:schemeClr val="dk1"/>
                </a:solidFill>
              </a:rPr>
              <a:t>; he actively controls the content and the way in which the content is presented:</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[[File:Sheldon Adelson crop.jpg|Sheldon_Adelson_crop]]</a:t>
            </a:r>
            <a:endParaRPr>
              <a:solidFill>
                <a:srgbClr val="FF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cf6e5380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cf6e5380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In this review process, things are changed, added, removed. There's no explanation for why and there's no appeal. Reporters have asked if they could have their name taken off the story and have been told that's not allowed. There are things that are done because it's known that this is the way Adelson wants it to read.  And it can be something minor or something very big. </a:t>
            </a:r>
            <a:endParaRPr sz="1400">
              <a:solidFill>
                <a:schemeClr val="dk1"/>
              </a:solidFill>
            </a:endParaRPr>
          </a:p>
          <a:p>
            <a:pPr marL="0" lvl="0" indent="0" algn="l" rtl="0">
              <a:spcBef>
                <a:spcPts val="1200"/>
              </a:spcBef>
              <a:spcAft>
                <a:spcPts val="0"/>
              </a:spcAft>
              <a:buClr>
                <a:schemeClr val="dk1"/>
              </a:buClr>
              <a:buSzPts val="1100"/>
              <a:buFont typeface="Arial"/>
              <a:buNone/>
            </a:pPr>
            <a:r>
              <a:rPr lang="en" sz="1400">
                <a:solidFill>
                  <a:schemeClr val="dk1"/>
                </a:solidFill>
                <a:latin typeface="Calibri"/>
                <a:ea typeface="Calibri"/>
                <a:cs typeface="Calibri"/>
                <a:sym typeface="Calibri"/>
              </a:rPr>
              <a:t>While billionaires have been buying up media outlets, something rather peculiar was happening to </a:t>
            </a:r>
            <a:r>
              <a:rPr lang="en" sz="1400" b="1">
                <a:solidFill>
                  <a:schemeClr val="dk1"/>
                </a:solidFill>
                <a:latin typeface="Calibri"/>
                <a:ea typeface="Calibri"/>
                <a:cs typeface="Calibri"/>
                <a:sym typeface="Calibri"/>
              </a:rPr>
              <a:t>print media</a:t>
            </a:r>
            <a:r>
              <a:rPr lang="en" sz="1400">
                <a:solidFill>
                  <a:schemeClr val="dk1"/>
                </a:solidFill>
                <a:latin typeface="Calibri"/>
                <a:ea typeface="Calibri"/>
                <a:cs typeface="Calibri"/>
                <a:sym typeface="Calibri"/>
              </a:rPr>
              <a:t>. By the turn of the millennium, print media was starting to go the way of the dinosaur due to the rise of digital media. And that is unfortunate because </a:t>
            </a:r>
            <a:r>
              <a:rPr lang="en" sz="1400" b="1">
                <a:solidFill>
                  <a:schemeClr val="dk1"/>
                </a:solidFill>
                <a:latin typeface="Calibri"/>
                <a:ea typeface="Calibri"/>
                <a:cs typeface="Calibri"/>
                <a:sym typeface="Calibri"/>
              </a:rPr>
              <a:t>local newspapers</a:t>
            </a:r>
            <a:r>
              <a:rPr lang="en" sz="1400">
                <a:solidFill>
                  <a:schemeClr val="dk1"/>
                </a:solidFill>
                <a:latin typeface="Calibri"/>
                <a:ea typeface="Calibri"/>
                <a:cs typeface="Calibri"/>
                <a:sym typeface="Calibri"/>
              </a:rPr>
              <a:t> provide the best sources for reliable news and even though they have been cut back to producing only around 25% of news media available, they produce almost half of all original reporting which shows up on Facebook, or Twitter, or podcasts, or cable news shows. Even though polls indicate that </a:t>
            </a:r>
            <a:r>
              <a:rPr lang="en" sz="1400" b="1">
                <a:solidFill>
                  <a:schemeClr val="dk1"/>
                </a:solidFill>
                <a:latin typeface="Calibri"/>
                <a:ea typeface="Calibri"/>
                <a:cs typeface="Calibri"/>
                <a:sym typeface="Calibri"/>
              </a:rPr>
              <a:t>73% of US citizens trust their local newspapers as opposed to 55% who trust national news services</a:t>
            </a:r>
            <a:r>
              <a:rPr lang="en" sz="1400">
                <a:solidFill>
                  <a:schemeClr val="dk1"/>
                </a:solidFill>
                <a:latin typeface="Calibri"/>
                <a:ea typeface="Calibri"/>
                <a:cs typeface="Calibri"/>
                <a:sym typeface="Calibri"/>
              </a:rPr>
              <a:t>, since </a:t>
            </a:r>
            <a:r>
              <a:rPr lang="en" sz="1400" b="1">
                <a:solidFill>
                  <a:schemeClr val="dk1"/>
                </a:solidFill>
                <a:latin typeface="Calibri"/>
                <a:ea typeface="Calibri"/>
                <a:cs typeface="Calibri"/>
                <a:sym typeface="Calibri"/>
              </a:rPr>
              <a:t>2004, approximately 2,000 newspapers have shut down</a:t>
            </a:r>
            <a:r>
              <a:rPr lang="en" sz="1400">
                <a:solidFill>
                  <a:schemeClr val="dk1"/>
                </a:solidFill>
                <a:latin typeface="Calibri"/>
                <a:ea typeface="Calibri"/>
                <a:cs typeface="Calibri"/>
                <a:sym typeface="Calibri"/>
              </a:rPr>
              <a:t>. That’s </a:t>
            </a:r>
            <a:r>
              <a:rPr lang="en" sz="1400" b="1">
                <a:solidFill>
                  <a:schemeClr val="dk1"/>
                </a:solidFill>
                <a:latin typeface="Calibri"/>
                <a:ea typeface="Calibri"/>
                <a:cs typeface="Calibri"/>
                <a:sym typeface="Calibri"/>
              </a:rPr>
              <a:t>a drop of 57% of all newspapers in the US</a:t>
            </a:r>
            <a:r>
              <a:rPr lang="en" sz="1400">
                <a:solidFill>
                  <a:schemeClr val="dk1"/>
                </a:solidFill>
                <a:latin typeface="Calibri"/>
                <a:ea typeface="Calibri"/>
                <a:cs typeface="Calibri"/>
                <a:sym typeface="Calibri"/>
              </a:rPr>
              <a:t> and similar patterns have occurred </a:t>
            </a:r>
            <a:r>
              <a:rPr lang="en" sz="1400" b="1">
                <a:solidFill>
                  <a:schemeClr val="dk1"/>
                </a:solidFill>
                <a:latin typeface="Calibri"/>
                <a:ea typeface="Calibri"/>
                <a:cs typeface="Calibri"/>
                <a:sym typeface="Calibri"/>
              </a:rPr>
              <a:t>in all major cities throughout the world</a:t>
            </a:r>
            <a:r>
              <a:rPr lang="en" sz="1400">
                <a:solidFill>
                  <a:schemeClr val="dk1"/>
                </a:solidFill>
                <a:latin typeface="Calibri"/>
                <a:ea typeface="Calibri"/>
                <a:cs typeface="Calibri"/>
                <a:sym typeface="Calibri"/>
              </a:rPr>
              <a:t>. </a:t>
            </a: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Image: [[File:Newspapers.png|Newspapers]]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cf6e53800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cf6e5380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Calibri"/>
                <a:ea typeface="Calibri"/>
                <a:cs typeface="Calibri"/>
                <a:sym typeface="Calibri"/>
              </a:rPr>
              <a:t>Even major newspapers were laying off staff and selling assets because large social media platforms like </a:t>
            </a:r>
            <a:r>
              <a:rPr lang="en" sz="1400" b="1">
                <a:solidFill>
                  <a:schemeClr val="dk1"/>
                </a:solidFill>
                <a:latin typeface="Calibri"/>
                <a:ea typeface="Calibri"/>
                <a:cs typeface="Calibri"/>
                <a:sym typeface="Calibri"/>
              </a:rPr>
              <a:t>Google, Facebook, and Twitter</a:t>
            </a:r>
            <a:r>
              <a:rPr lang="en" sz="1400">
                <a:solidFill>
                  <a:schemeClr val="dk1"/>
                </a:solidFill>
                <a:latin typeface="Calibri"/>
                <a:ea typeface="Calibri"/>
                <a:cs typeface="Calibri"/>
                <a:sym typeface="Calibri"/>
              </a:rPr>
              <a:t>, could practically give the news away for free. This led to </a:t>
            </a:r>
            <a:r>
              <a:rPr lang="en" sz="1400" b="1">
                <a:solidFill>
                  <a:schemeClr val="dk1"/>
                </a:solidFill>
                <a:latin typeface="Calibri"/>
                <a:ea typeface="Calibri"/>
                <a:cs typeface="Calibri"/>
                <a:sym typeface="Calibri"/>
              </a:rPr>
              <a:t>a drastic decay in the level of news reporting world-wide</a:t>
            </a:r>
            <a:r>
              <a:rPr lang="en" sz="1400">
                <a:solidFill>
                  <a:schemeClr val="dk1"/>
                </a:solidFill>
                <a:latin typeface="Calibri"/>
                <a:ea typeface="Calibri"/>
                <a:cs typeface="Calibri"/>
                <a:sym typeface="Calibri"/>
              </a:rPr>
              <a:t>. The internet was capitalizing on producing what </a:t>
            </a:r>
            <a:r>
              <a:rPr lang="en" sz="1400" b="1">
                <a:solidFill>
                  <a:schemeClr val="dk1"/>
                </a:solidFill>
                <a:latin typeface="Calibri"/>
                <a:ea typeface="Calibri"/>
                <a:cs typeface="Calibri"/>
                <a:sym typeface="Calibri"/>
              </a:rPr>
              <a:t>Hasan Minhaj</a:t>
            </a:r>
            <a:r>
              <a:rPr lang="en" sz="1400">
                <a:solidFill>
                  <a:schemeClr val="dk1"/>
                </a:solidFill>
                <a:latin typeface="Calibri"/>
                <a:ea typeface="Calibri"/>
                <a:cs typeface="Calibri"/>
                <a:sym typeface="Calibri"/>
              </a:rPr>
              <a:t> calls </a:t>
            </a:r>
            <a:r>
              <a:rPr lang="en" sz="1400" b="1">
                <a:solidFill>
                  <a:schemeClr val="dk1"/>
                </a:solidFill>
                <a:latin typeface="Calibri"/>
                <a:ea typeface="Calibri"/>
                <a:cs typeface="Calibri"/>
                <a:sym typeface="Calibri"/>
              </a:rPr>
              <a:t>“high-fructose bullshit”</a:t>
            </a:r>
            <a:r>
              <a:rPr lang="en" sz="1400">
                <a:solidFill>
                  <a:schemeClr val="dk1"/>
                </a:solidFill>
                <a:latin typeface="Calibri"/>
                <a:ea typeface="Calibri"/>
                <a:cs typeface="Calibri"/>
                <a:sym typeface="Calibri"/>
              </a:rPr>
              <a:t> saying: </a:t>
            </a:r>
            <a:r>
              <a:rPr lang="en" sz="1400" b="1">
                <a:solidFill>
                  <a:schemeClr val="dk1"/>
                </a:solidFill>
                <a:latin typeface="Calibri"/>
                <a:ea typeface="Calibri"/>
                <a:cs typeface="Calibri"/>
                <a:sym typeface="Calibri"/>
              </a:rPr>
              <a:t>“Commentary on other peoples’ commentary is not news; it’s gossip.”</a:t>
            </a:r>
            <a:r>
              <a:rPr lang="en" sz="1400">
                <a:solidFill>
                  <a:schemeClr val="dk1"/>
                </a:solidFill>
                <a:latin typeface="Calibri"/>
                <a:ea typeface="Calibri"/>
                <a:cs typeface="Calibri"/>
                <a:sym typeface="Calibri"/>
              </a:rPr>
              <a:t> The newspaper and magazine industries were hit very hard during these times. In case you’re wondering, newspapers - especially local newspapers - are extremely important in the gathering and reporting of information.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[[File:Automotive Social Media.jpg|Automotive_Social_Media]]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a83691f88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a83691f8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As John Oliver says:</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Papers have been closing for years, and that affects all of us, even if you only get your news from Facebook, Google, Twitter, "Arianna Huffington's Junction and Book Excerpt Clearinghouse." Those places are often repackaging the work of newspapers...It's obvious: without newspapers around to cite, TV news would just be Wolf Blitzer endlessly batting a ball of yarn around.</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Newspapers and magazines make their money on print advertising</a:t>
            </a:r>
            <a:r>
              <a:rPr lang="en" sz="1400">
                <a:solidFill>
                  <a:schemeClr val="dk1"/>
                </a:solidFill>
              </a:rPr>
              <a:t>. But online, there isn’t nearly the means to earn as much revenue:</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And the problem is, print ads are less popular with advertisers than they used to be. And online ads produce much less revenue. Between 2004 and 2014, newspapers gained two billion dollars in online ad revenue. Unfortunately, in that same period, they lost $30 billion in print revenue.</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So who’s getting the money for online news?</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Facebook and Google</a:t>
            </a:r>
            <a:r>
              <a:rPr lang="en" sz="1400">
                <a:solidFill>
                  <a:schemeClr val="dk1"/>
                </a:solidFill>
              </a:rPr>
              <a:t> capture much of the online gatekeeping ad dollars. Online subscriptions are the only way to make money for news services. That may work for the NY Times, Washington Post, WSJ, etc., but the smaller papers have been hit hard by unregulated world of private equity.</a:t>
            </a:r>
            <a:endParaRPr sz="1400">
              <a:solidFill>
                <a:schemeClr val="dk1"/>
              </a:solidFill>
            </a:endParaRPr>
          </a:p>
          <a:p>
            <a:pPr marL="0" lvl="0" indent="0" algn="l" rtl="0">
              <a:spcBef>
                <a:spcPts val="1200"/>
              </a:spcBef>
              <a:spcAft>
                <a:spcPts val="0"/>
              </a:spcAft>
              <a:buNone/>
            </a:pPr>
            <a:r>
              <a:rPr lang="en" sz="1400">
                <a:solidFill>
                  <a:schemeClr val="dk1"/>
                </a:solidFill>
                <a:latin typeface="Calibri"/>
                <a:ea typeface="Calibri"/>
                <a:cs typeface="Calibri"/>
                <a:sym typeface="Calibri"/>
              </a:rPr>
              <a:t>Wait, what? What the hell is </a:t>
            </a:r>
            <a:r>
              <a:rPr lang="en" sz="1400" b="1">
                <a:solidFill>
                  <a:schemeClr val="dk1"/>
                </a:solidFill>
                <a:latin typeface="Calibri"/>
                <a:ea typeface="Calibri"/>
                <a:cs typeface="Calibri"/>
                <a:sym typeface="Calibri"/>
              </a:rPr>
              <a:t>the unregulated world of private industry</a:t>
            </a:r>
            <a:r>
              <a:rPr lang="en" sz="1400">
                <a:solidFill>
                  <a:schemeClr val="dk1"/>
                </a:solidFill>
                <a:latin typeface="Calibri"/>
                <a:ea typeface="Calibri"/>
                <a:cs typeface="Calibri"/>
                <a:sym typeface="Calibri"/>
              </a:rPr>
              <a:t>?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[[File:More than 70% of all internet traffic goes through sites owned or operated by Google or Facebook.png|More_than_70%_of_all_internet_traffic_goes_through_sites_owned_or_operated_by_Google_or_Facebook]]</a:t>
            </a:r>
            <a:endParaRPr>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a83691f8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a83691f8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Introduction:</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Now that we have a better understanding of the type of </a:t>
            </a:r>
            <a:r>
              <a:rPr lang="en" sz="1400" b="1">
                <a:solidFill>
                  <a:schemeClr val="dk1"/>
                </a:solidFill>
              </a:rPr>
              <a:t>psychological underpinnings</a:t>
            </a:r>
            <a:r>
              <a:rPr lang="en" sz="1400">
                <a:solidFill>
                  <a:schemeClr val="dk1"/>
                </a:solidFill>
              </a:rPr>
              <a:t> that predominantly characterize a conspiracy theorist, it becomes important to familiarize ourselves with the </a:t>
            </a:r>
            <a:r>
              <a:rPr lang="en" sz="1400" b="1">
                <a:solidFill>
                  <a:schemeClr val="dk1"/>
                </a:solidFill>
              </a:rPr>
              <a:t>processes</a:t>
            </a:r>
            <a:r>
              <a:rPr lang="en" sz="1400">
                <a:solidFill>
                  <a:schemeClr val="dk1"/>
                </a:solidFill>
              </a:rPr>
              <a:t> through which conspiracy theories have exploded over </a:t>
            </a:r>
            <a:r>
              <a:rPr lang="en" sz="1400" b="1">
                <a:solidFill>
                  <a:schemeClr val="dk1"/>
                </a:solidFill>
              </a:rPr>
              <a:t>the last 20 years</a:t>
            </a:r>
            <a:r>
              <a:rPr lang="en" sz="1400">
                <a:solidFill>
                  <a:schemeClr val="dk1"/>
                </a:solidFill>
              </a:rPr>
              <a:t> or so. Generally speaking, we will consider </a:t>
            </a:r>
            <a:r>
              <a:rPr lang="en" sz="1400" b="1">
                <a:solidFill>
                  <a:schemeClr val="dk1"/>
                </a:solidFill>
              </a:rPr>
              <a:t>two central historical events</a:t>
            </a:r>
            <a:r>
              <a:rPr lang="en" sz="1400">
                <a:solidFill>
                  <a:schemeClr val="dk1"/>
                </a:solidFill>
              </a:rPr>
              <a:t> that generated </a:t>
            </a:r>
            <a:r>
              <a:rPr lang="en" sz="1400" b="1">
                <a:solidFill>
                  <a:schemeClr val="dk1"/>
                </a:solidFill>
              </a:rPr>
              <a:t>diametrically opposing processes</a:t>
            </a:r>
            <a:r>
              <a:rPr lang="en" sz="1400">
                <a:solidFill>
                  <a:schemeClr val="dk1"/>
                </a:solidFill>
              </a:rPr>
              <a:t> which created a perfect environment for conspiracy theorists to spread information and join like-minded communities. The two processes involved </a:t>
            </a:r>
            <a:r>
              <a:rPr lang="en" sz="1400" b="1">
                <a:solidFill>
                  <a:schemeClr val="dk1"/>
                </a:solidFill>
              </a:rPr>
              <a:t>the demise of journalism since the 1990s</a:t>
            </a:r>
            <a:r>
              <a:rPr lang="en" sz="1400">
                <a:solidFill>
                  <a:schemeClr val="dk1"/>
                </a:solidFill>
              </a:rPr>
              <a:t> and the simultaneous </a:t>
            </a:r>
            <a:r>
              <a:rPr lang="en" sz="1400" b="1">
                <a:solidFill>
                  <a:schemeClr val="dk1"/>
                </a:solidFill>
              </a:rPr>
              <a:t>increase of social media presence on the World Wide Web</a:t>
            </a:r>
            <a:r>
              <a:rPr lang="en" sz="1400">
                <a:solidFill>
                  <a:schemeClr val="dk1"/>
                </a:solidFill>
              </a:rPr>
              <a:t>. As we shall see, these two processes fed off of one another and, in so doing, reduced the rigour of journalistic integrity while simultaneously allowing popular forms for anyone with an opinion to be able to reach millions of people. This was </a:t>
            </a:r>
            <a:r>
              <a:rPr lang="en" sz="1400" b="1">
                <a:solidFill>
                  <a:schemeClr val="dk1"/>
                </a:solidFill>
              </a:rPr>
              <a:t>a perfect recipe</a:t>
            </a:r>
            <a:r>
              <a:rPr lang="en" sz="1400">
                <a:solidFill>
                  <a:schemeClr val="dk1"/>
                </a:solidFill>
              </a:rPr>
              <a:t> for the proliferation of conspiracy theories in the 21st century.</a:t>
            </a:r>
            <a:endParaRPr sz="14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a83691f88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a83691f8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[[File:Leveraged Buyout Diagram.png|Leveraged_Buyout_Diagram]]</a:t>
            </a:r>
            <a:endParaRPr>
              <a:solidFill>
                <a:srgbClr val="FF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cf6e53800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cf6e5380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a83691f88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da83691f8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457200" lvl="0" indent="0" algn="l" rtl="0">
              <a:lnSpc>
                <a:spcPct val="115000"/>
              </a:lnSpc>
              <a:spcBef>
                <a:spcPts val="0"/>
              </a:spcBef>
              <a:spcAft>
                <a:spcPts val="0"/>
              </a:spcAft>
              <a:buClr>
                <a:schemeClr val="dk1"/>
              </a:buClr>
              <a:buSzPts val="1100"/>
              <a:buFont typeface="Arial"/>
              <a:buNone/>
            </a:pPr>
            <a:r>
              <a:rPr lang="en" sz="1400">
                <a:solidFill>
                  <a:schemeClr val="dk1"/>
                </a:solidFill>
              </a:rPr>
              <a:t>If the newspaper goes bankrupt, the hedge fund company is </a:t>
            </a:r>
            <a:r>
              <a:rPr lang="en" sz="1400" b="1">
                <a:solidFill>
                  <a:schemeClr val="dk1"/>
                </a:solidFill>
              </a:rPr>
              <a:t>‘off the hook’</a:t>
            </a:r>
            <a:r>
              <a:rPr lang="en" sz="1400">
                <a:solidFill>
                  <a:schemeClr val="dk1"/>
                </a:solidFill>
              </a:rPr>
              <a:t>. Large companies who conduct LBO’s are </a:t>
            </a:r>
            <a:r>
              <a:rPr lang="en" sz="1400" b="1">
                <a:solidFill>
                  <a:schemeClr val="dk1"/>
                </a:solidFill>
              </a:rPr>
              <a:t>ten times more likely to claim bankruptcy</a:t>
            </a:r>
            <a:r>
              <a:rPr lang="en" sz="1400">
                <a:solidFill>
                  <a:schemeClr val="dk1"/>
                </a:solidFill>
              </a:rPr>
              <a:t>.</a:t>
            </a:r>
            <a:endParaRPr sz="1400">
              <a:solidFill>
                <a:schemeClr val="dk1"/>
              </a:solidFill>
            </a:endParaRPr>
          </a:p>
          <a:p>
            <a:pPr marL="0" lvl="0" indent="0" algn="l" rtl="0">
              <a:spcBef>
                <a:spcPts val="1000"/>
              </a:spcBef>
              <a:spcAft>
                <a:spcPts val="0"/>
              </a:spcAft>
              <a:buNone/>
            </a:pPr>
            <a:r>
              <a:rPr lang="en" sz="1400">
                <a:solidFill>
                  <a:schemeClr val="dk1"/>
                </a:solidFill>
                <a:latin typeface="Calibri"/>
                <a:ea typeface="Calibri"/>
                <a:cs typeface="Calibri"/>
                <a:sym typeface="Calibri"/>
              </a:rPr>
              <a:t>For the record, the name given to such private equity companies who go after failing newspapers is </a:t>
            </a:r>
            <a:r>
              <a:rPr lang="en" sz="1400" b="1">
                <a:solidFill>
                  <a:schemeClr val="dk1"/>
                </a:solidFill>
                <a:latin typeface="Calibri"/>
                <a:ea typeface="Calibri"/>
                <a:cs typeface="Calibri"/>
                <a:sym typeface="Calibri"/>
              </a:rPr>
              <a:t>‘vulture funds’</a:t>
            </a:r>
            <a:r>
              <a:rPr lang="en" sz="1400">
                <a:solidFill>
                  <a:schemeClr val="dk1"/>
                </a:solidFill>
                <a:latin typeface="Calibri"/>
                <a:ea typeface="Calibri"/>
                <a:cs typeface="Calibri"/>
                <a:sym typeface="Calibri"/>
              </a:rPr>
              <a:t>. According to Minhaj, today, about </a:t>
            </a:r>
            <a:r>
              <a:rPr lang="en" sz="1400" b="1">
                <a:solidFill>
                  <a:schemeClr val="dk1"/>
                </a:solidFill>
                <a:latin typeface="Calibri"/>
                <a:ea typeface="Calibri"/>
                <a:cs typeface="Calibri"/>
                <a:sym typeface="Calibri"/>
              </a:rPr>
              <a:t>30% of all newspapers in the US are controlled by two such vulture funds: Fortress Investment Group and Alden Global Capital</a:t>
            </a:r>
            <a:r>
              <a:rPr lang="en" sz="1400">
                <a:solidFill>
                  <a:schemeClr val="dk1"/>
                </a:solidFill>
                <a:latin typeface="Calibri"/>
                <a:ea typeface="Calibri"/>
                <a:cs typeface="Calibri"/>
                <a:sym typeface="Calibri"/>
              </a:rPr>
              <a:t>. Their method for ‘acquiring’ such businesses has been called </a:t>
            </a:r>
            <a:r>
              <a:rPr lang="en" sz="1400" b="1">
                <a:solidFill>
                  <a:schemeClr val="dk1"/>
                </a:solidFill>
                <a:latin typeface="Calibri"/>
                <a:ea typeface="Calibri"/>
                <a:cs typeface="Calibri"/>
                <a:sym typeface="Calibri"/>
              </a:rPr>
              <a:t>a ‘rape and pillage’ strategy</a:t>
            </a:r>
            <a:r>
              <a:rPr lang="en" sz="1400">
                <a:solidFill>
                  <a:schemeClr val="dk1"/>
                </a:solidFill>
                <a:latin typeface="Calibri"/>
                <a:ea typeface="Calibri"/>
                <a:cs typeface="Calibri"/>
                <a:sym typeface="Calibri"/>
              </a:rPr>
              <a:t>.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https://www.crunchbase.com/organization/alden-global-capital/signals_and_news</a:t>
            </a:r>
            <a:r>
              <a:rPr lang="en">
                <a:solidFill>
                  <a:srgbClr val="FF0000"/>
                </a:solidFill>
              </a:rPr>
              <a:t> </a:t>
            </a:r>
            <a:endParaRPr>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a83691f88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a83691f8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Alden has been called “…the grim reaper of American newspapers…” and “the hedge fund vampire that bleeds newspapers dry…” </a:t>
            </a:r>
            <a:r>
              <a:rPr lang="en" sz="1400" b="1" dirty="0">
                <a:solidFill>
                  <a:schemeClr val="dk1"/>
                </a:solidFill>
              </a:rPr>
              <a:t>Alden is owned by billionaire, Randall Smith</a:t>
            </a:r>
            <a:r>
              <a:rPr lang="en" sz="1400" dirty="0">
                <a:solidFill>
                  <a:schemeClr val="dk1"/>
                </a:solidFill>
              </a:rPr>
              <a:t>. Currently, there is only one available photograph of Smith online and it is unlicensed - which means if you post it publicly, you can be sued. </a:t>
            </a:r>
            <a:r>
              <a:rPr lang="en" sz="1400" b="1" dirty="0">
                <a:solidFill>
                  <a:schemeClr val="dk1"/>
                </a:solidFill>
              </a:rPr>
              <a:t>It’s this picture</a:t>
            </a:r>
            <a:r>
              <a:rPr lang="en" sz="1400" dirty="0">
                <a:solidFill>
                  <a:schemeClr val="dk1"/>
                </a:solidFill>
              </a:rPr>
              <a: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But if we can’t show this picture, fuck Randal Smith; </a:t>
            </a:r>
            <a:r>
              <a:rPr lang="en" sz="1400" b="1" dirty="0">
                <a:solidFill>
                  <a:schemeClr val="dk1"/>
                </a:solidFill>
              </a:rPr>
              <a:t>let’s go to a caricature</a:t>
            </a:r>
            <a:r>
              <a:rPr lang="en" sz="1400" dirty="0">
                <a:solidFill>
                  <a:schemeClr val="dk1"/>
                </a:solidFill>
              </a:rPr>
              <a:t>: </a:t>
            </a:r>
            <a:endParaRPr sz="1400" dirty="0">
              <a:solidFill>
                <a:schemeClr val="dk1"/>
              </a:solidFill>
            </a:endParaRPr>
          </a:p>
          <a:p>
            <a:pPr marL="0" lvl="0" indent="0" algn="l" rtl="0">
              <a:spcBef>
                <a:spcPts val="1200"/>
              </a:spcBef>
              <a:spcAft>
                <a:spcPts val="0"/>
              </a:spcAft>
              <a:buNone/>
            </a:pP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Images: </a:t>
            </a:r>
            <a:endParaRPr dirty="0">
              <a:solidFill>
                <a:srgbClr val="FF0000"/>
              </a:solidFill>
            </a:endParaRPr>
          </a:p>
          <a:p>
            <a:pPr marL="0" lvl="0" indent="0" algn="l" rtl="0">
              <a:spcBef>
                <a:spcPts val="0"/>
              </a:spcBef>
              <a:spcAft>
                <a:spcPts val="0"/>
              </a:spcAft>
              <a:buNone/>
            </a:pPr>
            <a:r>
              <a:rPr lang="en" u="sng" dirty="0">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https://www.thenation.com/article/archive/how-many-palm-beach-mansions-does-a-wall-street-tycoon-need/</a:t>
            </a:r>
            <a:r>
              <a:rPr lang="en" dirty="0">
                <a:solidFill>
                  <a:srgbClr val="FF0000"/>
                </a:solidFill>
              </a:rPr>
              <a:t> </a:t>
            </a:r>
            <a:endParaRPr dirty="0">
              <a:solidFill>
                <a:srgbClr val="FF0000"/>
              </a:solidFill>
            </a:endParaRPr>
          </a:p>
          <a:p>
            <a:pPr marL="0" lvl="0" indent="0" algn="l" rtl="0">
              <a:spcBef>
                <a:spcPts val="0"/>
              </a:spcBef>
              <a:spcAft>
                <a:spcPts val="0"/>
              </a:spcAft>
              <a:buNone/>
            </a:pPr>
            <a:r>
              <a:rPr lang="en" u="sng" dirty="0">
                <a:solidFill>
                  <a:srgbClr val="FF0000"/>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https://nypost.com/2012/07/26/vulture-in-distress/</a:t>
            </a:r>
            <a:r>
              <a:rPr lang="en" dirty="0">
                <a:solidFill>
                  <a:srgbClr val="FF0000"/>
                </a:solidFill>
              </a:rPr>
              <a:t> </a:t>
            </a:r>
            <a:endParaRPr dirty="0">
              <a:solidFill>
                <a:srgbClr val="FF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a83691f88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a83691f88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Smith’s company aggressively buys newspapers and then fires staff and sells assets to make more money for himself while ending the careers of plenty of journalists. For example, </a:t>
            </a:r>
            <a:r>
              <a:rPr lang="en" sz="1400" b="1">
                <a:solidFill>
                  <a:schemeClr val="dk1"/>
                </a:solidFill>
              </a:rPr>
              <a:t>between the years 2012 to 2018, papers on average lost 32% of their entire workforce</a:t>
            </a:r>
            <a:r>
              <a:rPr lang="en" sz="1400">
                <a:solidFill>
                  <a:schemeClr val="dk1"/>
                </a:solidFill>
              </a:rPr>
              <a:t>.  However, during that same time period, </a:t>
            </a:r>
            <a:r>
              <a:rPr lang="en" sz="1400" b="1">
                <a:solidFill>
                  <a:schemeClr val="dk1"/>
                </a:solidFill>
              </a:rPr>
              <a:t>Alden newspapers laid off 72% of their staff</a:t>
            </a:r>
            <a:r>
              <a:rPr lang="en" sz="1400">
                <a:solidFill>
                  <a:schemeClr val="dk1"/>
                </a:solidFill>
              </a:rPr>
              <a:t> and that was regardless of whether or not unions were involved.</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So journalists were laid off or fired. Papers closed - as they have, without notice, in my own home town and many others. For those journalists lucky enough to still have a job, they now had to learn how to write, and blog, and compete for clicks online.</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Extra digital demands placed on journalists is now common throughout the industry. They have to do their reporting, participate in social media, produce a wire service that's available 24 hours a day, they have to be responsible for video, you name it...It's a lot to ask.</a:t>
            </a:r>
            <a:endParaRPr sz="1400">
              <a:solidFill>
                <a:schemeClr val="dk1"/>
              </a:solidFill>
            </a:endParaRPr>
          </a:p>
          <a:p>
            <a:pPr marL="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To demonstrate just how absurd the demands on journalists became after the flood of layoffs, consider another example from Alden after they acquired </a:t>
            </a:r>
            <a:r>
              <a:rPr lang="en" sz="1400" b="1">
                <a:solidFill>
                  <a:schemeClr val="dk1"/>
                </a:solidFill>
              </a:rPr>
              <a:t>The Mercury newspaper from Potsdown, PA</a:t>
            </a:r>
            <a:r>
              <a:rPr lang="en" sz="1400">
                <a:solidFill>
                  <a:schemeClr val="dk1"/>
                </a:solidFill>
              </a:rPr>
              <a:t>. In 2012, the paper had 73 journalists; by 2020, they had 8. They also didn’t have an actual building in which to work because Alden sold that too. With 65 fewer journalists, different sections or ‘beats’ of the newspaper have to be divided amongst the remaining eight. </a:t>
            </a:r>
            <a:r>
              <a:rPr lang="en" sz="1400" b="1">
                <a:solidFill>
                  <a:schemeClr val="dk1"/>
                </a:solidFill>
              </a:rPr>
              <a:t>One particular journalist, Evan Brant, was asked to cover 25 different beats</a:t>
            </a:r>
            <a:r>
              <a:rPr lang="en" sz="1400">
                <a:solidFill>
                  <a:schemeClr val="dk1"/>
                </a:solidFill>
              </a:rPr>
              <a:t>. That is simply not possible for any singular journalist - not even Clark fucking Kent - to cover. Alden has made huge profits at the cost of hundreds of lives of journalists and their families and at an even greater cost to the public for lacking in good, reliable, investigative journalism. </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https://www.pottsmerc.com/news/the-mercury-moving-offices-from-pottstown-to-exton/article_84491bb3-71e3-5186-a2bd-1a7420de0c51.html</a:t>
            </a:r>
            <a:r>
              <a:rPr lang="en">
                <a:solidFill>
                  <a:srgbClr val="FF0000"/>
                </a:solidFill>
              </a:rPr>
              <a:t> </a:t>
            </a:r>
            <a:endParaRPr>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a83691f88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a83691f88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One of the worst fears in journalism has already occurred: news services are letting the public dictate what information should be covered. We were warned about this by Lou Grant on the Mary Tyler Moore show back in 1972. And now, it has arrived. Consider a recent billionaire, </a:t>
            </a:r>
            <a:r>
              <a:rPr lang="en" sz="1400" b="1" dirty="0">
                <a:solidFill>
                  <a:schemeClr val="dk1"/>
                </a:solidFill>
              </a:rPr>
              <a:t>Sam Zell, who in 2007</a:t>
            </a:r>
            <a:r>
              <a:rPr lang="en" sz="1400" dirty="0">
                <a:solidFill>
                  <a:schemeClr val="dk1"/>
                </a:solidFill>
              </a:rPr>
              <a:t>, purchased </a:t>
            </a:r>
            <a:r>
              <a:rPr lang="en" sz="1400" b="1" dirty="0">
                <a:solidFill>
                  <a:schemeClr val="dk1"/>
                </a:solidFill>
              </a:rPr>
              <a:t>the Tribune Company which owns the LA Times, the Orlando Sentinel, and the Chicago Tribune.</a:t>
            </a:r>
            <a:r>
              <a:rPr lang="en" sz="1400" dirty="0">
                <a:solidFill>
                  <a:schemeClr val="dk1"/>
                </a:solidFill>
              </a:rPr>
              <a:t> From a clip of John Oliver’s Last Week Tonight, here is what Zell once told a room full of his new journalist employees [</a:t>
            </a:r>
            <a:r>
              <a:rPr lang="en" sz="1400" u="sng" dirty="0">
                <a:solidFill>
                  <a:schemeClr val="hlink"/>
                </a:solidFill>
                <a:hlinkClick r:id="rId3"/>
              </a:rPr>
              <a:t>https://www.youtube.com/watch?v=bq2_wSsDwkQ</a:t>
            </a:r>
            <a:r>
              <a:rPr lang="en" sz="1400" dirty="0">
                <a:solidFill>
                  <a:schemeClr val="dk1"/>
                </a:solidFill>
              </a:rPr>
              <a:t>] (8:10 – 9:37) :</a:t>
            </a:r>
            <a:endParaRPr sz="1400" dirty="0">
              <a:solidFill>
                <a:schemeClr val="dk1"/>
              </a:solidFill>
            </a:endParaRPr>
          </a:p>
          <a:p>
            <a:pPr marL="914400" lvl="0" indent="0" algn="l" rtl="0">
              <a:lnSpc>
                <a:spcPct val="115000"/>
              </a:lnSpc>
              <a:spcBef>
                <a:spcPts val="1200"/>
              </a:spcBef>
              <a:spcAft>
                <a:spcPts val="0"/>
              </a:spcAft>
              <a:buClr>
                <a:schemeClr val="dk1"/>
              </a:buClr>
              <a:buSzPts val="1100"/>
              <a:buFont typeface="Arial"/>
              <a:buNone/>
            </a:pPr>
            <a:r>
              <a:rPr lang="en" sz="1400" dirty="0">
                <a:solidFill>
                  <a:schemeClr val="dk1"/>
                </a:solidFill>
              </a:rPr>
              <a:t>Sam Zell:   	My attitude on journalism is very simple. I want to make enough money so I can afford you. It's really that simple. Okay? You need to help me, by being a journalist that focuses on what our readers want. And generates more revenue.</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Journalist: 	But what readers want are puppy dogs, and we also need to inform the community…</a:t>
            </a:r>
            <a:endParaRPr sz="1400" dirty="0">
              <a:solidFill>
                <a:schemeClr val="dk1"/>
              </a:solidFill>
            </a:endParaRPr>
          </a:p>
          <a:p>
            <a:pPr marL="914400" lvl="0" indent="0" algn="l" rtl="0">
              <a:lnSpc>
                <a:spcPct val="115000"/>
              </a:lnSpc>
              <a:spcBef>
                <a:spcPts val="1200"/>
              </a:spcBef>
              <a:spcAft>
                <a:spcPts val="0"/>
              </a:spcAft>
              <a:buClr>
                <a:schemeClr val="dk1"/>
              </a:buClr>
              <a:buSzPts val="1100"/>
              <a:buFont typeface="Arial"/>
              <a:buNone/>
            </a:pPr>
            <a:r>
              <a:rPr lang="en" sz="1400" dirty="0">
                <a:solidFill>
                  <a:schemeClr val="dk1"/>
                </a:solidFill>
              </a:rPr>
              <a:t>Sam Zell:   	I'm sorry, I can't...You're giving me the classic what I would call ‘journalistic arrogance’, of deciding that puppies don't count. Hopefully we get to the point where our revenue is so significant that we can do puppies and Iraq, okay? Fuck you.</a:t>
            </a:r>
            <a:endParaRPr sz="1400" dirty="0">
              <a:solidFill>
                <a:schemeClr val="dk1"/>
              </a:solidFill>
            </a:endParaRPr>
          </a:p>
          <a:p>
            <a:pPr marL="0" lvl="0" indent="0" algn="l" rtl="0">
              <a:spcBef>
                <a:spcPts val="1200"/>
              </a:spcBef>
              <a:spcAft>
                <a:spcPts val="0"/>
              </a:spcAft>
              <a:buNone/>
            </a:pP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 </a:t>
            </a:r>
            <a:r>
              <a:rPr lang="en" u="sng" dirty="0">
                <a:solidFill>
                  <a:srgbClr val="FF0000"/>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https://www.forbes.com/sites/christopherhelman/2020/11/17/billionaire-sam-zell-talks-trump-spacs-and-interest-rates-in-forbes-qa/?sh=14bbc8504cb0</a:t>
            </a:r>
            <a:r>
              <a:rPr lang="en" dirty="0">
                <a:solidFill>
                  <a:srgbClr val="FF0000"/>
                </a:solidFill>
              </a:rPr>
              <a:t> </a:t>
            </a:r>
            <a:endParaRPr dirty="0">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cf6e53800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cf6e5380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Calibri"/>
                <a:ea typeface="Calibri"/>
                <a:cs typeface="Calibri"/>
                <a:sym typeface="Calibri"/>
              </a:rPr>
              <a:t>Despite Zell’s uncouth brashness, that exchange was very clear in how new owners can control what ‘news’ gets covered, and what doesn’t. And if it’s all revenue-based: whatever gets the most hits, the most clicks, the most tweets, makes it to the ‘front page’ of the website because those stories are what will generate the most revenue. </a:t>
            </a:r>
            <a:r>
              <a:rPr lang="en" sz="1400" b="1">
                <a:solidFill>
                  <a:schemeClr val="dk1"/>
                </a:solidFill>
                <a:latin typeface="Calibri"/>
                <a:ea typeface="Calibri"/>
                <a:cs typeface="Calibri"/>
                <a:sym typeface="Calibri"/>
              </a:rPr>
              <a:t>The system is completely backwards</a:t>
            </a:r>
            <a:r>
              <a:rPr lang="en" sz="1400">
                <a:solidFill>
                  <a:schemeClr val="dk1"/>
                </a:solidFill>
                <a:latin typeface="Calibri"/>
                <a:ea typeface="Calibri"/>
                <a:cs typeface="Calibri"/>
                <a:sym typeface="Calibri"/>
              </a:rPr>
              <a:t>; instead of </a:t>
            </a:r>
            <a:r>
              <a:rPr lang="en" sz="1400" b="1">
                <a:solidFill>
                  <a:schemeClr val="dk1"/>
                </a:solidFill>
                <a:latin typeface="Calibri"/>
                <a:ea typeface="Calibri"/>
                <a:cs typeface="Calibri"/>
                <a:sym typeface="Calibri"/>
              </a:rPr>
              <a:t>news agencies, reporters, editors, etc., determining the coverage and presentation of information that the public should know about, the news agencies are letting the public determine what they want to see</a:t>
            </a:r>
            <a:r>
              <a:rPr lang="en" sz="1400">
                <a:solidFill>
                  <a:schemeClr val="dk1"/>
                </a:solidFill>
                <a:latin typeface="Calibri"/>
                <a:ea typeface="Calibri"/>
                <a:cs typeface="Calibri"/>
                <a:sym typeface="Calibri"/>
              </a:rPr>
              <a:t>.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[[File:More than 70% of all internet traffic goes through sites owned or operated by Google or Facebook.png|More_than_70%_of_all_internet_traffic_goes_through_sites_owned_or_operated_by_Google_or_Facebook]]</a:t>
            </a:r>
            <a:endParaRPr>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cf6e53800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dcf6e5380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0000"/>
                </a:solidFill>
              </a:rPr>
              <a:t>Image: [[File:More than 70% of all internet traffic goes through sites owned or operated by Google or Facebook.png|More_than_70%_of_all_internet_traffic_goes_through_sites_owned_or_operated_by_Google_or_Facebook]]</a:t>
            </a:r>
            <a:endParaRPr dirty="0">
              <a:solidFill>
                <a:srgbClr val="FF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a83691f88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da83691f88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Calibri"/>
                <a:ea typeface="Calibri"/>
                <a:cs typeface="Calibri"/>
                <a:sym typeface="Calibri"/>
              </a:rPr>
              <a:t>Fortunately, Zell no longer owns and operates Tribune Company. In 2018, it was purchased by billionaire, </a:t>
            </a:r>
            <a:r>
              <a:rPr lang="en" sz="1400" b="1">
                <a:solidFill>
                  <a:schemeClr val="dk1"/>
                </a:solidFill>
                <a:latin typeface="Calibri"/>
                <a:ea typeface="Calibri"/>
                <a:cs typeface="Calibri"/>
                <a:sym typeface="Calibri"/>
              </a:rPr>
              <a:t>Dr. Patrick Soon-Shiong</a:t>
            </a:r>
            <a:r>
              <a:rPr lang="en" sz="1400">
                <a:solidFill>
                  <a:schemeClr val="dk1"/>
                </a:solidFill>
                <a:latin typeface="Calibri"/>
                <a:ea typeface="Calibri"/>
                <a:cs typeface="Calibri"/>
                <a:sym typeface="Calibri"/>
              </a:rPr>
              <a:t>, who has been an investor in the company since 2016. Perhaps there is some hope yet for print journalism. When Soon-Shiong made the purchase, he told The LA Times he wanted to “save the integrity” of the publication. </a:t>
            </a:r>
            <a:r>
              <a:rPr lang="en" sz="1400" b="1">
                <a:solidFill>
                  <a:schemeClr val="dk1"/>
                </a:solidFill>
                <a:latin typeface="Calibri"/>
                <a:ea typeface="Calibri"/>
                <a:cs typeface="Calibri"/>
                <a:sym typeface="Calibri"/>
              </a:rPr>
              <a:t>“We need newspapers,” he said. “We need this intellectual integrity. We need writers and editors who are passionate about this work.”</a:t>
            </a:r>
            <a:r>
              <a:rPr lang="en" sz="1400">
                <a:solidFill>
                  <a:schemeClr val="dk1"/>
                </a:solidFill>
                <a:latin typeface="Calibri"/>
                <a:ea typeface="Calibri"/>
                <a:cs typeface="Calibri"/>
                <a:sym typeface="Calibri"/>
              </a:rPr>
              <a:t> But there is another problem with private ownership of news agencies.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[[File:Dr Patrick Soon-Shiong (14212355607) cropped.jpg|Dr_Patrick_Soon-Shiong_(14212355607)_cropped]] </a:t>
            </a:r>
            <a:endParaRPr>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a83691f88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da83691f88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Because so many news affiliates are run by people or agencies with political biases, the audiences are simply fed confirming information. In the US, if you politically lean right, you can watch Fox News to find out what a great job President Donald Trump is doing. If you politically lean left, then you can have your biases confirmed on either CNN or MSNBC. In fact, the news has gotten so attuned to audience bias, that news systems have been put in place which no longer require human input at all. For example, Tribune Publishing has been modified and rebranded as </a:t>
            </a:r>
            <a:r>
              <a:rPr lang="en" sz="1400" b="1">
                <a:solidFill>
                  <a:schemeClr val="dk1"/>
                </a:solidFill>
              </a:rPr>
              <a:t>TRONC - which stands for Tribune Online Content</a:t>
            </a:r>
            <a:r>
              <a:rPr lang="en" sz="1400">
                <a:solidFill>
                  <a:schemeClr val="dk1"/>
                </a:solidFill>
              </a:rPr>
              <a:t>.</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We're going to harness the power of our journalism by having an optimization group. This Tronc team. Will work with all the local markets to harness our local journalism, feed it into a funnel, and then optimize it so that we reach the biggest global audience possible...Artificial intelligence is going to allow journalists to do their jobs more efficiently, finding the right photos, the videos, the things that you will package your stories with.  With artificial intelligence, you can create a system that automatically is doing that.</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Unfortunately, several of my journalist colleagues have confirmed that such systems - or similar ones to it - are already up and operating to determine the likelihood of positive audience response. If an editor cannot determine whether or not a story should be covered, the algorithms of the automated system will do it for her.</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What happens when we lose local news.</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We will be ‘dumber’ or less-informed about what is going on in our communities, cities, and countries.</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We’re going to know less and less about each other, our neighbours, our communities, and the information that means the most to us locally.</a:t>
            </a:r>
            <a:endParaRPr sz="1400" b="1">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https://deadline.com/2016/06/tribune-publishing-tronc-words-corporate-brand-name-ever-1201767840/</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aaaf5888d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aaaf5888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a83691f88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da83691f88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So </a:t>
            </a:r>
            <a:r>
              <a:rPr lang="en" sz="1400" b="1">
                <a:solidFill>
                  <a:schemeClr val="dk1"/>
                </a:solidFill>
              </a:rPr>
              <a:t>who or what is to blame</a:t>
            </a:r>
            <a:r>
              <a:rPr lang="en" sz="1400">
                <a:solidFill>
                  <a:schemeClr val="dk1"/>
                </a:solidFill>
              </a:rPr>
              <a:t> </a:t>
            </a:r>
            <a:r>
              <a:rPr lang="en" sz="1400" b="1">
                <a:solidFill>
                  <a:schemeClr val="dk1"/>
                </a:solidFill>
              </a:rPr>
              <a:t>for the demise of journalism?</a:t>
            </a:r>
            <a:r>
              <a:rPr lang="en" sz="1400">
                <a:solidFill>
                  <a:schemeClr val="dk1"/>
                </a:solidFill>
              </a:rPr>
              <a:t> Is it simply </a:t>
            </a:r>
            <a:r>
              <a:rPr lang="en" sz="1400" b="1">
                <a:solidFill>
                  <a:schemeClr val="dk1"/>
                </a:solidFill>
              </a:rPr>
              <a:t>a cultural evolutionary process</a:t>
            </a:r>
            <a:r>
              <a:rPr lang="en" sz="1400">
                <a:solidFill>
                  <a:schemeClr val="dk1"/>
                </a:solidFill>
              </a:rPr>
              <a:t> whereby new forms of media and technology are preferred by the market and so it simply becomes a matter of supply and demand? For the most part, yes. People who want news and information and have been receiving it online for free, don’t want to subscribe to or pay for it elsewhere. Why would they? They have become accustomed to receiving their daily dose of news juice without charge and have lost the need or interest in supporting reliably-attained, investigative reporting. But this can change. If people care about responsible news journalism, they can support in many ways, from voting for politicians who would support their existence through </a:t>
            </a:r>
            <a:r>
              <a:rPr lang="en" sz="1400" b="1">
                <a:solidFill>
                  <a:schemeClr val="dk1"/>
                </a:solidFill>
              </a:rPr>
              <a:t>tax revenues</a:t>
            </a:r>
            <a:r>
              <a:rPr lang="en" sz="1400">
                <a:solidFill>
                  <a:schemeClr val="dk1"/>
                </a:solidFill>
              </a:rPr>
              <a:t> as we do in Canada and the UK, to </a:t>
            </a:r>
            <a:r>
              <a:rPr lang="en" sz="1400" b="1">
                <a:solidFill>
                  <a:schemeClr val="dk1"/>
                </a:solidFill>
              </a:rPr>
              <a:t>paid subscriptions</a:t>
            </a:r>
            <a:r>
              <a:rPr lang="en" sz="1400">
                <a:solidFill>
                  <a:schemeClr val="dk1"/>
                </a:solidFill>
              </a:rPr>
              <a:t> which goes directly to the paper itself, to allowing them to change their status to not-for-profits, to sugar daddies or sugar mommas who have enough cake and balls or Thatchers to take a loss for the sake of journalistic integrity. Until then, </a:t>
            </a:r>
            <a:r>
              <a:rPr lang="en" sz="1400" b="1">
                <a:solidFill>
                  <a:schemeClr val="dk1"/>
                </a:solidFill>
              </a:rPr>
              <a:t>we are living through a very bad time in journalism history</a:t>
            </a:r>
            <a:r>
              <a:rPr lang="en" sz="1400">
                <a:solidFill>
                  <a:schemeClr val="dk1"/>
                </a:solidFill>
              </a:rPr>
              <a:t>. </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[[File:Evolving citizen journalism.jpg|Evolving_citizen_journalism]]</a:t>
            </a:r>
            <a:endParaRPr>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a83691f88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a83691f88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u="sng">
                <a:solidFill>
                  <a:schemeClr val="dk1"/>
                </a:solidFill>
              </a:rPr>
              <a:t>The Rise of Social Media</a:t>
            </a:r>
            <a:endParaRPr sz="1400" b="1" u="sng">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 At the same time the influence and integrity of standard news journalism was dying, the onslaught of information available online was growing exponentially. </a:t>
            </a:r>
            <a:r>
              <a:rPr lang="en" sz="1400" b="1">
                <a:solidFill>
                  <a:schemeClr val="dk1"/>
                </a:solidFill>
              </a:rPr>
              <a:t>By the end of the 20th century, around 4% of the world’s population was online. Today, in 2021, approximately 65% of the world is online</a:t>
            </a:r>
            <a:r>
              <a:rPr lang="en" sz="1400">
                <a:solidFill>
                  <a:schemeClr val="dk1"/>
                </a:solidFill>
              </a:rPr>
              <a:t>. We can view the World Wide Web as one of the greatest advancements and liberators in communication history. Aside from the development of sophisticated human languages, and the advent of the printing press, the Internet has provided information to more people throughout the world than any other medium in the history of our existence. Think about that. In the last several decades, it has become possible for practically anyone, anywhere in the world, to connect to people and information sources which immediately provides results. </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[[File:World Wide Web logo.png|World_Wide_Web_logo]]</a:t>
            </a:r>
            <a:endParaRPr>
              <a:solidFill>
                <a:srgbClr val="FF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da83691f88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da83691f88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Calibri"/>
                <a:ea typeface="Calibri"/>
                <a:cs typeface="Calibri"/>
                <a:sym typeface="Calibri"/>
              </a:rPr>
              <a:t>This phenomenon has created </a:t>
            </a:r>
            <a:r>
              <a:rPr lang="en" sz="1400" b="1" dirty="0">
                <a:solidFill>
                  <a:schemeClr val="dk1"/>
                </a:solidFill>
                <a:latin typeface="Calibri"/>
                <a:ea typeface="Calibri"/>
                <a:cs typeface="Calibri"/>
                <a:sym typeface="Calibri"/>
              </a:rPr>
              <a:t>‘News Deserts’</a:t>
            </a:r>
            <a:r>
              <a:rPr lang="en" sz="1400" dirty="0">
                <a:solidFill>
                  <a:schemeClr val="dk1"/>
                </a:solidFill>
                <a:latin typeface="Calibri"/>
                <a:ea typeface="Calibri"/>
                <a:cs typeface="Calibri"/>
                <a:sym typeface="Calibri"/>
              </a:rPr>
              <a:t> i.e. places throughout the world with only one or no local newspapers. This makes it much easier for people in positions of power to commit crimes without being caught. </a:t>
            </a: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 </a:t>
            </a:r>
            <a:r>
              <a:rPr lang="en" u="sng" dirty="0">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https://www.brinknews.com/quick-take/news-deserts-are-a-major-loss-for-communities-across-the-us/</a:t>
            </a:r>
            <a:r>
              <a:rPr lang="en" dirty="0">
                <a:solidFill>
                  <a:srgbClr val="FF0000"/>
                </a:solidFill>
              </a:rPr>
              <a:t> </a:t>
            </a:r>
            <a:endParaRPr dirty="0">
              <a:solidFill>
                <a:srgbClr val="FF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a83691f88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a83691f88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It also means that </a:t>
            </a:r>
            <a:r>
              <a:rPr lang="en" sz="1400" b="1">
                <a:solidFill>
                  <a:schemeClr val="dk1"/>
                </a:solidFill>
              </a:rPr>
              <a:t>anything that ‘looks’ like the news can pass for news</a:t>
            </a:r>
            <a:r>
              <a:rPr lang="en" sz="1400">
                <a:solidFill>
                  <a:schemeClr val="dk1"/>
                </a:solidFill>
              </a:rPr>
              <a:t>. And that’s </a:t>
            </a:r>
            <a:r>
              <a:rPr lang="en" sz="1400" b="1">
                <a:solidFill>
                  <a:schemeClr val="dk1"/>
                </a:solidFill>
              </a:rPr>
              <a:t>dangerous</a:t>
            </a:r>
            <a:r>
              <a:rPr lang="en" sz="1400">
                <a:solidFill>
                  <a:schemeClr val="dk1"/>
                </a:solidFill>
              </a:rPr>
              <a:t>. Because it gives people with little to no authority or experience the capacity to say whatever the fuck they want. Filling the void of a journalistic wasteland with privately run and deeply opinionated websites is </a:t>
            </a:r>
            <a:r>
              <a:rPr lang="en" sz="1400" b="1">
                <a:solidFill>
                  <a:schemeClr val="dk1"/>
                </a:solidFill>
              </a:rPr>
              <a:t>a dangerous path to misinformation and worse, disinformation</a:t>
            </a:r>
            <a:r>
              <a:rPr lang="en" sz="1400">
                <a:solidFill>
                  <a:schemeClr val="dk1"/>
                </a:solidFill>
              </a:rPr>
              <a:t>. The rise of such sites has contributed significantly to the barrage of misinformation and conspiracy theories now flourishing around the world. </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[[File:Disinformation vs Misinformation.svg|Disinformation_vs_Misinformation]]</a:t>
            </a:r>
            <a:endParaRPr>
              <a:solidFill>
                <a:srgbClr val="FF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a83691f88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a83691f88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Arguably the most famous of these in recent history would include the documentary: </a:t>
            </a:r>
            <a:r>
              <a:rPr lang="en" sz="1400" b="1" dirty="0">
                <a:solidFill>
                  <a:schemeClr val="dk1"/>
                </a:solidFill>
              </a:rPr>
              <a:t>Plandemic</a:t>
            </a:r>
            <a:r>
              <a:rPr lang="en" sz="1400" dirty="0">
                <a:solidFill>
                  <a:schemeClr val="dk1"/>
                </a:solidFill>
              </a:rPr>
              <a: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The so-called ‘documentary’ that is Plandemic, is a hodge-podge account of falsehoods and misinformation regarding the origin and spread of Covid-19.</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Plandemic (a portmanteau of "plan" + "pandemic")[α] refers to a pair of conspiracy theory videos, the first posted to several social media platforms, on May 4, 2020, and the longer one posted August 18, 2020. Both, produced by conspiracist Mikki Willis, promotes falsehoods and misinformation about the COVID-19 pandemic. They feature </a:t>
            </a:r>
            <a:r>
              <a:rPr lang="en" sz="1400" b="1" dirty="0">
                <a:solidFill>
                  <a:schemeClr val="dk1"/>
                </a:solidFill>
              </a:rPr>
              <a:t>Judy Mikovits</a:t>
            </a:r>
            <a:r>
              <a:rPr lang="en" sz="1400" dirty="0">
                <a:solidFill>
                  <a:schemeClr val="dk1"/>
                </a:solidFill>
              </a:rPr>
              <a:t>, a discredited former researcher. Mikovits has been described as an anti-vaccine activist, which she denies. The first video became viral, making it one of the most widespread pieces of COVID-19 misinformation. It was removed by multiple platforms, because of its misleading content and promotion of false medical information. Meanwhile, the second video, </a:t>
            </a:r>
            <a:r>
              <a:rPr lang="en" sz="1400" b="1" dirty="0">
                <a:solidFill>
                  <a:schemeClr val="dk1"/>
                </a:solidFill>
              </a:rPr>
              <a:t>Plandemic: Indoctornation</a:t>
            </a:r>
            <a:r>
              <a:rPr lang="en" sz="1400" dirty="0">
                <a:solidFill>
                  <a:schemeClr val="dk1"/>
                </a:solidFill>
              </a:rPr>
              <a:t>, did not get as much attention. The videos were criticized by scientists and health professionals as promoting misinformation and conspiracy theories. Willis's response varies, from being silent to being supportive of Plandemic.</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By early May, 2020, reactions from the scientific community were being heard around the world. One science journalist found that the video was pure propaganda and "has been extremely successful at promoting misinformation for three reasons":</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It "taps into people's uncertainty, anxiety and need for answers".</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It "is packaged very professionally and uses common conventions people already associate with factual documentaries".</a:t>
            </a:r>
            <a:endParaRPr sz="1400" b="1" dirty="0">
              <a:solidFill>
                <a:schemeClr val="dk1"/>
              </a:solidFill>
            </a:endParaRPr>
          </a:p>
          <a:p>
            <a:pPr marL="0" lvl="0" indent="0" algn="l" rtl="0">
              <a:spcBef>
                <a:spcPts val="1200"/>
              </a:spcBef>
              <a:spcAft>
                <a:spcPts val="0"/>
              </a:spcAft>
              <a:buNone/>
            </a:pP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 [[File:Plandemic-Indoc.png|Plandemic-Indoc]]</a:t>
            </a:r>
            <a:endParaRPr dirty="0">
              <a:solidFill>
                <a:srgbClr val="FF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a83691f88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da83691f88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It effectively exploits various methods of persuasion, including the use of a seemingly trustworthy and sympathetic narrator, appeals to emotion, the Gish gallop, and "sciencey" images.</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If you’re wondering what the ‘Gish gallop’ is, it involves the use of a fallacious form of debating in which one moves so rapidly from subject to subject with as many arguments as possible, that the respondents are overwhelmed. </a:t>
            </a:r>
            <a:endParaRPr sz="1400" dirty="0">
              <a:solidFill>
                <a:schemeClr val="dk1"/>
              </a:solidFill>
            </a:endParaRPr>
          </a:p>
          <a:p>
            <a:pPr marL="0" lvl="0" indent="0" algn="l" rtl="0">
              <a:spcBef>
                <a:spcPts val="1200"/>
              </a:spcBef>
              <a:spcAft>
                <a:spcPts val="0"/>
              </a:spcAft>
              <a:buNone/>
            </a:pP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 </a:t>
            </a:r>
            <a:endParaRPr dirty="0">
              <a:solidFill>
                <a:srgbClr val="FF0000"/>
              </a:solidFill>
            </a:endParaRPr>
          </a:p>
          <a:p>
            <a:pPr marL="0" lvl="0" indent="0" algn="l" rtl="0">
              <a:spcBef>
                <a:spcPts val="0"/>
              </a:spcBef>
              <a:spcAft>
                <a:spcPts val="0"/>
              </a:spcAft>
              <a:buNone/>
            </a:pPr>
            <a:r>
              <a:rPr lang="en" dirty="0">
                <a:solidFill>
                  <a:srgbClr val="FF0000"/>
                </a:solidFill>
              </a:rPr>
              <a:t>[[File:A laboratory.jpg|A_laboratory]]</a:t>
            </a:r>
            <a:endParaRPr dirty="0">
              <a:solidFill>
                <a:srgbClr val="FF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a83691f88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da83691f8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Others, such as Zarine Kharazian, assistant editor of the Atlantic Council's Digital Forensic Research Lab, believes the response to the removal of the video from Facebook and YouTube may have caused a </a:t>
            </a:r>
            <a:r>
              <a:rPr lang="en" sz="1400" b="1">
                <a:solidFill>
                  <a:schemeClr val="dk1"/>
                </a:solidFill>
              </a:rPr>
              <a:t>“censorship backfire”</a:t>
            </a:r>
            <a:r>
              <a:rPr lang="en" sz="1400">
                <a:solidFill>
                  <a:schemeClr val="dk1"/>
                </a:solidFill>
              </a:rPr>
              <a:t>, invoking </a:t>
            </a:r>
            <a:r>
              <a:rPr lang="en" sz="1400" b="1">
                <a:solidFill>
                  <a:schemeClr val="dk1"/>
                </a:solidFill>
              </a:rPr>
              <a:t>the Streisand Effect</a:t>
            </a:r>
            <a:r>
              <a:rPr lang="en" sz="1400">
                <a:solidFill>
                  <a:schemeClr val="dk1"/>
                </a:solidFill>
              </a:rPr>
              <a:t>. The Streisand effect is an example of psychological reactance, wherein once people are aware that some information is being kept from them, they are significantly more motivated to access and spread that information. Sometimes, in trying to rid the internet of misinformation, it actually creates greater interest. It’s sort of like </a:t>
            </a:r>
            <a:r>
              <a:rPr lang="en" sz="1400" b="1">
                <a:solidFill>
                  <a:schemeClr val="dk1"/>
                </a:solidFill>
              </a:rPr>
              <a:t>the unriging of a bell</a:t>
            </a:r>
            <a:r>
              <a:rPr lang="en" sz="1400">
                <a:solidFill>
                  <a:schemeClr val="dk1"/>
                </a:solidFill>
              </a:rPr>
              <a:t> or, as is often attributed to </a:t>
            </a:r>
            <a:r>
              <a:rPr lang="en" sz="1400" b="1">
                <a:solidFill>
                  <a:schemeClr val="dk1"/>
                </a:solidFill>
              </a:rPr>
              <a:t>Mark Twain: “A lie can travel halfway around the world before the truth can get its boots on.”</a:t>
            </a:r>
            <a:endParaRPr sz="1400" b="1">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[[File:Streisand effect.svg|Streisand_effect]]</a:t>
            </a:r>
            <a:endParaRPr>
              <a:solidFill>
                <a:srgbClr val="FF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a83691f88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da83691f88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u="sng">
                <a:solidFill>
                  <a:schemeClr val="dk1"/>
                </a:solidFill>
              </a:rPr>
              <a:t>The Omniscient Algorithms</a:t>
            </a:r>
            <a:endParaRPr sz="1400" b="1" u="sng">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As the integrity of journalistic reporting was waning and social media sites were booming, another incredible phenomenon was occurring which aided the process of conspiracists: computerized algorithms.</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But what is an algorithm?</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In essence, algorithms are simply a series of instructions that are followed, step by step, to do something useful or solve a problem. You could consider </a:t>
            </a:r>
            <a:r>
              <a:rPr lang="en" sz="1400" b="1">
                <a:solidFill>
                  <a:schemeClr val="dk1"/>
                </a:solidFill>
              </a:rPr>
              <a:t>a cake recipe</a:t>
            </a:r>
            <a:r>
              <a:rPr lang="en" sz="1400">
                <a:solidFill>
                  <a:schemeClr val="dk1"/>
                </a:solidFill>
              </a:rPr>
              <a:t> an algorithm for making a cake, for example. In computing, algorithms provide computers with a successive guide to completing actions. They’re comprised of </a:t>
            </a:r>
            <a:r>
              <a:rPr lang="en" sz="1400" b="1">
                <a:solidFill>
                  <a:schemeClr val="dk1"/>
                </a:solidFill>
              </a:rPr>
              <a:t>a precise step-by-step list of instructions that outline exactly how to complete a task</a:t>
            </a:r>
            <a:r>
              <a:rPr lang="en" sz="1400">
                <a:solidFill>
                  <a:schemeClr val="dk1"/>
                </a:solidFill>
              </a:rPr>
              <a:t>. So, what is an algorithm? A good way to think of them is as mini instruction manuals telling computers how to complete a given task or manipulate given data.</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You might have first experienced the effects of algorithms if you have ever ordered anything online. If you once made an Amazon purchase for a product - say, </a:t>
            </a:r>
            <a:r>
              <a:rPr lang="en" sz="1400" b="1">
                <a:solidFill>
                  <a:schemeClr val="dk1"/>
                </a:solidFill>
              </a:rPr>
              <a:t>toothbrushes</a:t>
            </a:r>
            <a:r>
              <a:rPr lang="en" sz="1400">
                <a:solidFill>
                  <a:schemeClr val="dk1"/>
                </a:solidFill>
              </a:rPr>
              <a:t>, you might eventually notice ads appearing on some of your browser pages suggesting various brands of </a:t>
            </a:r>
            <a:r>
              <a:rPr lang="en" sz="1400" b="1">
                <a:solidFill>
                  <a:schemeClr val="dk1"/>
                </a:solidFill>
              </a:rPr>
              <a:t>toothpaste, or dental floss, or other products related to dental hygiene</a:t>
            </a:r>
            <a:r>
              <a:rPr lang="en" sz="1400">
                <a:solidFill>
                  <a:schemeClr val="dk1"/>
                </a:solidFill>
              </a:rPr>
              <a:t>. You can thank algorithms for that. The computer programs use sophisticated learning software which generate algorithms to detect and then determine buying trends and behaviour in an effort to provide consumers with other available information and buying options. This all seems fairly harmless. For, what’s wrong with extending the potential for consumer purchases based on past buying trends, right? Well, what has happened is that similar algorithms can also be found on social media sites. If you happen to be interested in a particular conspiracy theory like the moon landing, or 9/11, or the Kennedy assassination, the algorithms will pick up on your browsing history and make suggestions for other similar sites with different conspiracy theorists. How is this possible?</a:t>
            </a:r>
            <a:endParaRPr sz="1400">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[[File:Kruskal Algorithm 7a.svg|Kruskal_Algorithm_7a]]</a:t>
            </a:r>
            <a:endParaRPr>
              <a:solidFill>
                <a:srgbClr val="FF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a83691f88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a83691f88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Here’s how it works: algorithms with the capacity to recognize </a:t>
            </a:r>
            <a:r>
              <a:rPr lang="en" sz="1400" b="1">
                <a:solidFill>
                  <a:schemeClr val="dk1"/>
                </a:solidFill>
              </a:rPr>
              <a:t>patterns of behaviour</a:t>
            </a:r>
            <a:r>
              <a:rPr lang="en" sz="1400">
                <a:solidFill>
                  <a:schemeClr val="dk1"/>
                </a:solidFill>
              </a:rPr>
              <a:t> were incorporated into the internet for the purpose of </a:t>
            </a:r>
            <a:r>
              <a:rPr lang="en" sz="1400" b="1">
                <a:solidFill>
                  <a:schemeClr val="dk1"/>
                </a:solidFill>
              </a:rPr>
              <a:t>generating revenue</a:t>
            </a:r>
            <a:r>
              <a:rPr lang="en" sz="1400">
                <a:solidFill>
                  <a:schemeClr val="dk1"/>
                </a:solidFill>
              </a:rPr>
              <a:t>. The more information you provide on the Internet, the greater the algorithms’ capacities to make predictions related to your current chosen interests. In other words, the algorithms learn and evolve over time. Your </a:t>
            </a:r>
            <a:r>
              <a:rPr lang="en" sz="1400" b="1">
                <a:solidFill>
                  <a:schemeClr val="dk1"/>
                </a:solidFill>
              </a:rPr>
              <a:t>information is worth money</a:t>
            </a:r>
            <a:r>
              <a:rPr lang="en" sz="1400">
                <a:solidFill>
                  <a:schemeClr val="dk1"/>
                </a:solidFill>
              </a:rPr>
              <a:t> because it - along with billions of others - becomes data that can be used to influence more people. In recent years, Facebook has launched massive scale contagion experiments:</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Over time, the algorithms can develop models that predict our behaviour.</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On the other side of the screen, it’s almost as if they had this avatar voodoo doll-like model of us</a:t>
            </a:r>
            <a:r>
              <a:rPr lang="en" sz="1400">
                <a:solidFill>
                  <a:schemeClr val="dk1"/>
                </a:solidFill>
              </a:rPr>
              <a:t>. All of the things we’ve ever done, all the clicks we’ve ever made, all the videos we’ve watched, all the likes, that all gets brought back into building a more and </a:t>
            </a:r>
            <a:r>
              <a:rPr lang="en" sz="1400" b="1">
                <a:solidFill>
                  <a:schemeClr val="dk1"/>
                </a:solidFill>
              </a:rPr>
              <a:t>more accurate model</a:t>
            </a:r>
            <a:r>
              <a:rPr lang="en" sz="1400">
                <a:solidFill>
                  <a:schemeClr val="dk1"/>
                </a:solidFill>
              </a:rPr>
              <a:t>. The model, once you have it, you can predict the kinds of things that person does.</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Through engagement activities like positive intermittent reinforcement, our phones, much like slot machines, get us to behave in predictable ways because we’re always anticipating what might happen next - in other words, what </a:t>
            </a:r>
            <a:r>
              <a:rPr lang="en" sz="1400" b="1">
                <a:solidFill>
                  <a:schemeClr val="dk1"/>
                </a:solidFill>
              </a:rPr>
              <a:t>reward or positive reinforcement</a:t>
            </a:r>
            <a:r>
              <a:rPr lang="en" sz="1400">
                <a:solidFill>
                  <a:schemeClr val="dk1"/>
                </a:solidFill>
              </a:rPr>
              <a:t> awaits us? The former VP of Growth at Facebook, Chamath Palihapitiya, has stated that:</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...we want to psychologically figure out how to manipulate you as fast as possible and then give you back that dopamine hit. We did that brilliantly at Facebook. Instagram has done it. WhatsApp has done it. You know, Snapchat has done it. Twitter has done it.</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By exploiting human needs, wants, and desires in this fashion, the major social media platforms have been manipulating our online habits for years. As Tristan Harris, president of The Center for Humane Technology has said: “Social media isn’t a tool that’s just waiting to be used; it has its own goals, and it has its own means of pursuing them by using your psychology against you.”</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According to Sandy Parakilas, former Operations and Product Manager at Uber and Facebook:</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“The algorithm has a mind of its own, so even though a person writes it, it’s written in a way that you kind of build the machine, and then the machine changes itself. There’s only a handful of people at these companies, at Facebook and Twitter and other companies. There’s only a few people who understand how those systems work, and even they don’t necessarily fully understand what’s gonna happen with a particular piece of content. So, as humans, we’ve almost lost control over these systems. Because they’re controlling, you know, the information that we see, </a:t>
            </a:r>
            <a:r>
              <a:rPr lang="en" sz="1400" b="1">
                <a:solidFill>
                  <a:schemeClr val="dk1"/>
                </a:solidFill>
              </a:rPr>
              <a:t>they’re controlling us more than we’re controlling them</a:t>
            </a:r>
            <a:r>
              <a:rPr lang="en" sz="1400">
                <a:solidFill>
                  <a:schemeClr val="dk1"/>
                </a:solidFill>
              </a:rPr>
              <a:t>.”</a:t>
            </a:r>
            <a:endParaRPr sz="1400">
              <a:solidFill>
                <a:schemeClr val="dk1"/>
              </a:solidFill>
            </a:endParaRPr>
          </a:p>
          <a:p>
            <a:pPr marL="0" lvl="0" indent="0" algn="l" rtl="0">
              <a:spcBef>
                <a:spcPts val="10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endParaRPr>
              <a:solidFill>
                <a:srgbClr val="FF0000"/>
              </a:solidFill>
            </a:endParaRPr>
          </a:p>
          <a:p>
            <a:pPr marL="0" lvl="0" indent="0" algn="l" rtl="0">
              <a:spcBef>
                <a:spcPts val="0"/>
              </a:spcBef>
              <a:spcAft>
                <a:spcPts val="0"/>
              </a:spcAft>
              <a:buNone/>
            </a:pPr>
            <a:r>
              <a:rPr lang="en">
                <a:solidFill>
                  <a:srgbClr val="FF0000"/>
                </a:solidFill>
              </a:rPr>
              <a:t>[[File:Difference between Data-Driven Companies and Data Bounty Hunter Companies.png|Difference_between_Data-Driven_Companies_and_Data_Bounty_Hunter_Companies]]</a:t>
            </a:r>
            <a:endParaRPr>
              <a:solidFill>
                <a:srgbClr val="FF0000"/>
              </a:solidFill>
            </a:endParaRPr>
          </a:p>
          <a:p>
            <a:pPr marL="0" lvl="0" indent="0" algn="l" rtl="0">
              <a:spcBef>
                <a:spcPts val="0"/>
              </a:spcBef>
              <a:spcAft>
                <a:spcPts val="0"/>
              </a:spcAft>
              <a:buNone/>
            </a:pPr>
            <a:r>
              <a:rPr lang="en">
                <a:solidFill>
                  <a:srgbClr val="FF0000"/>
                </a:solidFill>
              </a:rPr>
              <a:t>Image: [[File:Money in hands.jpg|Money_in_hands]]</a:t>
            </a:r>
            <a:endParaRPr>
              <a:solidFill>
                <a:srgbClr val="FF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dcf6e53800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dcf6e5380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aaaf5888d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aaaf5888d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From the Golden Days of Journalism to its Eventual Decline</a:t>
            </a:r>
            <a:endParaRPr sz="1400" b="1">
              <a:solidFill>
                <a:schemeClr val="dk1"/>
              </a:solidFill>
            </a:endParaRPr>
          </a:p>
          <a:p>
            <a:pPr marL="0" lvl="0" indent="0" algn="l" rtl="0">
              <a:spcBef>
                <a:spcPts val="1200"/>
              </a:spcBef>
              <a:spcAft>
                <a:spcPts val="0"/>
              </a:spcAft>
              <a:buClr>
                <a:schemeClr val="dk1"/>
              </a:buClr>
              <a:buSzPts val="1100"/>
              <a:buFont typeface="Arial"/>
              <a:buNone/>
            </a:pPr>
            <a:r>
              <a:rPr lang="en" sz="1400">
                <a:solidFill>
                  <a:schemeClr val="dk1"/>
                </a:solidFill>
                <a:latin typeface="Calibri"/>
                <a:ea typeface="Calibri"/>
                <a:cs typeface="Calibri"/>
                <a:sym typeface="Calibri"/>
              </a:rPr>
              <a:t>Keep in mind, that as long as there has been news reporting, there have been biases and vested interests. There is simply </a:t>
            </a:r>
            <a:r>
              <a:rPr lang="en" sz="1400" b="1">
                <a:solidFill>
                  <a:schemeClr val="dk1"/>
                </a:solidFill>
                <a:latin typeface="Calibri"/>
                <a:ea typeface="Calibri"/>
                <a:cs typeface="Calibri"/>
                <a:sym typeface="Calibri"/>
              </a:rPr>
              <a:t>no such thing as bias-free journalism</a:t>
            </a:r>
            <a:r>
              <a:rPr lang="en" sz="1400">
                <a:solidFill>
                  <a:schemeClr val="dk1"/>
                </a:solidFill>
                <a:latin typeface="Calibri"/>
                <a:ea typeface="Calibri"/>
                <a:cs typeface="Calibri"/>
                <a:sym typeface="Calibri"/>
              </a:rPr>
              <a:t>. However, there was a time, not too long ago, soon </a:t>
            </a:r>
            <a:r>
              <a:rPr lang="en" sz="1400" b="1">
                <a:solidFill>
                  <a:schemeClr val="dk1"/>
                </a:solidFill>
                <a:latin typeface="Calibri"/>
                <a:ea typeface="Calibri"/>
                <a:cs typeface="Calibri"/>
                <a:sym typeface="Calibri"/>
              </a:rPr>
              <a:t>after World War II, </a:t>
            </a:r>
            <a:r>
              <a:rPr lang="en" sz="1400">
                <a:solidFill>
                  <a:schemeClr val="dk1"/>
                </a:solidFill>
                <a:latin typeface="Calibri"/>
                <a:ea typeface="Calibri"/>
                <a:cs typeface="Calibri"/>
                <a:sym typeface="Calibri"/>
              </a:rPr>
              <a:t>when</a:t>
            </a:r>
            <a:r>
              <a:rPr lang="en" sz="1400" b="1">
                <a:solidFill>
                  <a:schemeClr val="dk1"/>
                </a:solidFill>
                <a:latin typeface="Calibri"/>
                <a:ea typeface="Calibri"/>
                <a:cs typeface="Calibri"/>
                <a:sym typeface="Calibri"/>
              </a:rPr>
              <a:t> the field of journalism was revered and well-respected</a:t>
            </a:r>
            <a:r>
              <a:rPr lang="en" sz="1400">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FF0000"/>
                </a:solidFill>
              </a:rPr>
              <a:t>Image: </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[[File:Globe and Mail staff wait for news.jpg|Globe_and_Mail_staff_wait_for_news]] </a:t>
            </a:r>
            <a:endParaRPr>
              <a:solidFill>
                <a:srgbClr val="FF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a83691f88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da83691f8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And so we have entered a digital information age in which we are being controlled by our own doing. I refer to this elsewhere as </a:t>
            </a:r>
            <a:r>
              <a:rPr lang="en" sz="1400" b="1">
                <a:solidFill>
                  <a:schemeClr val="dk1"/>
                </a:solidFill>
              </a:rPr>
              <a:t>the ‘Frankenstein Effect’</a:t>
            </a:r>
            <a:r>
              <a:rPr lang="en" sz="1400">
                <a:solidFill>
                  <a:schemeClr val="dk1"/>
                </a:solidFill>
              </a:rPr>
              <a:t>. This occurs when any human technology produces unforeseen bad consequences against humans. But in particular, with this form of AI, we should have had </a:t>
            </a:r>
            <a:r>
              <a:rPr lang="en" sz="1400" b="1">
                <a:solidFill>
                  <a:schemeClr val="dk1"/>
                </a:solidFill>
              </a:rPr>
              <a:t>a lysine contingency</a:t>
            </a:r>
            <a:r>
              <a:rPr lang="en" sz="1400">
                <a:solidFill>
                  <a:schemeClr val="dk1"/>
                </a:solidFill>
              </a:rPr>
              <a:t> built in and ready to activate in case it evolved beyond a level of central control.</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So how does this contribute to </a:t>
            </a:r>
            <a:r>
              <a:rPr lang="en" sz="1400" b="1">
                <a:solidFill>
                  <a:schemeClr val="dk1"/>
                </a:solidFill>
              </a:rPr>
              <a:t>the making of more conspiracy theorists</a:t>
            </a:r>
            <a:r>
              <a:rPr lang="en" sz="1400">
                <a:solidFill>
                  <a:schemeClr val="dk1"/>
                </a:solidFill>
              </a:rPr>
              <a:t>? By </a:t>
            </a:r>
            <a:r>
              <a:rPr lang="en" sz="1400" b="1">
                <a:solidFill>
                  <a:schemeClr val="dk1"/>
                </a:solidFill>
              </a:rPr>
              <a:t>feeding us information that continuously confirms our biases and connecting us with other like-minded individuals and groups</a:t>
            </a:r>
            <a:r>
              <a:rPr lang="en" sz="1400">
                <a:solidFill>
                  <a:schemeClr val="dk1"/>
                </a:solidFill>
              </a:rPr>
              <a:t>. And this type of digital manipulation happens not just to a select few, but to everyone. Justin Rosenstein, former engineer at both Google and Facebook and co-founder of Asana, says it best:</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When you go to Google and type in “Climate change is,” you’re going to see different results depending on where you live. In certain cities, you’re gonna see it autocomplete with “climate change is a hoax.” In other cases, you’re going to see “climate change is causing the destruction of nature.” And that’s a function not of what the truth is about climate change, but about where you happen to be Googling from and the particular things Google knows about your interests.</a:t>
            </a:r>
            <a:endParaRPr sz="1400">
              <a:solidFill>
                <a:schemeClr val="dk1"/>
              </a:solidFill>
            </a:endParaRPr>
          </a:p>
          <a:p>
            <a:pPr marL="0" lvl="0" indent="0" algn="l" rtl="0">
              <a:spcBef>
                <a:spcPts val="1000"/>
              </a:spcBef>
              <a:spcAft>
                <a:spcPts val="0"/>
              </a:spcAft>
              <a:buNone/>
            </a:pPr>
            <a:r>
              <a:rPr lang="en" sz="1400">
                <a:solidFill>
                  <a:schemeClr val="dk1"/>
                </a:solidFill>
                <a:latin typeface="Calibri"/>
                <a:ea typeface="Calibri"/>
                <a:cs typeface="Calibri"/>
                <a:sym typeface="Calibri"/>
              </a:rPr>
              <a:t>The </a:t>
            </a:r>
            <a:r>
              <a:rPr lang="en" sz="1400" b="1">
                <a:solidFill>
                  <a:schemeClr val="dk1"/>
                </a:solidFill>
                <a:latin typeface="Calibri"/>
                <a:ea typeface="Calibri"/>
                <a:cs typeface="Calibri"/>
                <a:sym typeface="Calibri"/>
              </a:rPr>
              <a:t>power of machine learning has enabled the algorithms to nudge you</a:t>
            </a:r>
            <a:r>
              <a:rPr lang="en" sz="1400">
                <a:solidFill>
                  <a:schemeClr val="dk1"/>
                </a:solidFill>
                <a:latin typeface="Calibri"/>
                <a:ea typeface="Calibri"/>
                <a:cs typeface="Calibri"/>
                <a:sym typeface="Calibri"/>
              </a:rPr>
              <a:t> in specific directions according to what your profile’s interests have revealed about you.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[[File:Frankenstein1931KarloffCrop.jpg|Frankenstein1931KarloffCrop]]</a:t>
            </a:r>
            <a:endParaRPr>
              <a:solidFill>
                <a:srgbClr val="FF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a83691f88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da83691f88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Tristan Harris goes so far as to say:</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Even two friends who are so close to each other, who have almost the exact same set of friends, they think, you know, “I’m going to news feeds on Facebook. I’ll see the exact same set of updates.” But it’s not like that at all. They see completely different worlds because they’re based on these computers calculating what’s perfect for each of them.</a:t>
            </a:r>
            <a:endParaRPr sz="1400">
              <a:solidFill>
                <a:schemeClr val="dk1"/>
              </a:solidFill>
            </a:endParaRPr>
          </a:p>
          <a:p>
            <a:pPr marL="0" lvl="0" indent="0" algn="l" rtl="0">
              <a:spcBef>
                <a:spcPts val="1200"/>
              </a:spcBef>
              <a:spcAft>
                <a:spcPts val="0"/>
              </a:spcAft>
              <a:buNone/>
            </a:pPr>
            <a:r>
              <a:rPr lang="en" sz="1400">
                <a:solidFill>
                  <a:schemeClr val="dk1"/>
                </a:solidFill>
                <a:latin typeface="Calibri"/>
                <a:ea typeface="Calibri"/>
                <a:cs typeface="Calibri"/>
                <a:sym typeface="Calibri"/>
              </a:rPr>
              <a:t>This is how the process of the Internet further influences the proliferation of misleading information online. </a:t>
            </a:r>
            <a:r>
              <a:rPr lang="en" sz="1400" b="1">
                <a:solidFill>
                  <a:schemeClr val="dk1"/>
                </a:solidFill>
                <a:latin typeface="Calibri"/>
                <a:ea typeface="Calibri"/>
                <a:cs typeface="Calibri"/>
                <a:sym typeface="Calibri"/>
              </a:rPr>
              <a:t>These self-learning algorithms have created the perfect environment for conspiracy theorists to meet and further network with like-minded individuals</a:t>
            </a:r>
            <a:r>
              <a:rPr lang="en" sz="1400">
                <a:solidFill>
                  <a:schemeClr val="dk1"/>
                </a:solidFill>
                <a:latin typeface="Calibri"/>
                <a:ea typeface="Calibri"/>
                <a:cs typeface="Calibri"/>
                <a:sym typeface="Calibri"/>
              </a:rPr>
              <a:t>.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[[File:Paily, M.U. Graphics on Artificial intelligence and Education.jpg|Paily,_M.U._Graphics_on_Artificial_intelligence_and_Education]]</a:t>
            </a:r>
            <a:endParaRPr>
              <a:solidFill>
                <a:srgbClr val="FF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a83691f88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da83691f88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It is not by coincidence that at anti-mask rallies, you will also see anti-vaxxers, flat-earthers, and more than a few Christians who believe in God’s love over supposed science. This has led all of us to believe that our digital lives online are roughly the same as everyone else’s. But it is quite the opposite:</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The way to think about it is it’s 2.7 billion Truman Shows. Each person has their own reality, with their own… facts. Why do you think that, uh, Truman has never come close to discovering the true nature of his world until now? We accept the reality of the world with which we’re presented. It’s as simple as that. Over time, you have the false sense that everyone agrees with you, because </a:t>
            </a:r>
            <a:r>
              <a:rPr lang="en" sz="1400" b="1" dirty="0">
                <a:solidFill>
                  <a:schemeClr val="dk1"/>
                </a:solidFill>
              </a:rPr>
              <a:t>everyone in your news feed sounds just like you</a:t>
            </a:r>
            <a:r>
              <a:rPr lang="en" sz="1400" dirty="0">
                <a:solidFill>
                  <a:schemeClr val="dk1"/>
                </a:solidFill>
              </a:rPr>
              <a:t>. And that once you’re in that state, it turns out you’re easily manipulated, the same way you would be manipulated by a magician.</a:t>
            </a:r>
            <a:endParaRPr sz="1400" dirty="0">
              <a:solidFill>
                <a:schemeClr val="dk1"/>
              </a:solidFill>
            </a:endParaRPr>
          </a:p>
          <a:p>
            <a:pPr marL="0" lvl="0" indent="0" algn="l" rtl="0">
              <a:spcBef>
                <a:spcPts val="1200"/>
              </a:spcBef>
              <a:spcAft>
                <a:spcPts val="0"/>
              </a:spcAft>
              <a:buNone/>
            </a:pPr>
            <a:r>
              <a:rPr lang="en" sz="1400" dirty="0">
                <a:solidFill>
                  <a:schemeClr val="dk1"/>
                </a:solidFill>
                <a:latin typeface="Calibri"/>
                <a:ea typeface="Calibri"/>
                <a:cs typeface="Calibri"/>
                <a:sym typeface="Calibri"/>
              </a:rPr>
              <a:t>This also helps to contribute to a blinding and misunderstanding of how other people are seeing the world. If all we’re receiving in our news feeds is information that continuously confirms our biases, then we are </a:t>
            </a:r>
            <a:r>
              <a:rPr lang="en" sz="1400" b="1" dirty="0">
                <a:solidFill>
                  <a:schemeClr val="dk1"/>
                </a:solidFill>
                <a:latin typeface="Calibri"/>
                <a:ea typeface="Calibri"/>
                <a:cs typeface="Calibri"/>
                <a:sym typeface="Calibri"/>
              </a:rPr>
              <a:t>trapped</a:t>
            </a:r>
            <a:r>
              <a:rPr lang="en" sz="1400" dirty="0">
                <a:solidFill>
                  <a:schemeClr val="dk1"/>
                </a:solidFill>
                <a:latin typeface="Calibri"/>
                <a:ea typeface="Calibri"/>
                <a:cs typeface="Calibri"/>
                <a:sym typeface="Calibri"/>
              </a:rPr>
              <a:t>, as it were, </a:t>
            </a:r>
            <a:r>
              <a:rPr lang="en" sz="1400" b="1" dirty="0">
                <a:solidFill>
                  <a:schemeClr val="dk1"/>
                </a:solidFill>
                <a:latin typeface="Calibri"/>
                <a:ea typeface="Calibri"/>
                <a:cs typeface="Calibri"/>
                <a:sym typeface="Calibri"/>
              </a:rPr>
              <a:t>inside a silo</a:t>
            </a:r>
            <a:r>
              <a:rPr lang="en" sz="1400" dirty="0">
                <a:solidFill>
                  <a:schemeClr val="dk1"/>
                </a:solidFill>
                <a:latin typeface="Calibri"/>
                <a:ea typeface="Calibri"/>
                <a:cs typeface="Calibri"/>
                <a:sym typeface="Calibri"/>
              </a:rPr>
              <a:t>, and </a:t>
            </a:r>
            <a:r>
              <a:rPr lang="en" sz="1400" b="1" dirty="0">
                <a:solidFill>
                  <a:schemeClr val="dk1"/>
                </a:solidFill>
                <a:latin typeface="Calibri"/>
                <a:ea typeface="Calibri"/>
                <a:cs typeface="Calibri"/>
                <a:sym typeface="Calibri"/>
              </a:rPr>
              <a:t>well-insulated</a:t>
            </a:r>
            <a:r>
              <a:rPr lang="en" sz="1400" dirty="0">
                <a:solidFill>
                  <a:schemeClr val="dk1"/>
                </a:solidFill>
                <a:latin typeface="Calibri"/>
                <a:ea typeface="Calibri"/>
                <a:cs typeface="Calibri"/>
                <a:sym typeface="Calibri"/>
              </a:rPr>
              <a:t> from any outside influence that may penetrate our </a:t>
            </a:r>
            <a:r>
              <a:rPr lang="en" sz="1400" b="1" dirty="0">
                <a:solidFill>
                  <a:schemeClr val="dk1"/>
                </a:solidFill>
                <a:latin typeface="Calibri"/>
                <a:ea typeface="Calibri"/>
                <a:cs typeface="Calibri"/>
                <a:sym typeface="Calibri"/>
              </a:rPr>
              <a:t>echo chamber of biased beliefs</a:t>
            </a:r>
            <a:r>
              <a:rPr lang="en" sz="1400" dirty="0">
                <a:solidFill>
                  <a:schemeClr val="dk1"/>
                </a:solidFill>
                <a:latin typeface="Calibri"/>
                <a:ea typeface="Calibri"/>
                <a:cs typeface="Calibri"/>
                <a:sym typeface="Calibri"/>
              </a:rPr>
              <a:t>. </a:t>
            </a: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 [[File:Katsunai Silos in Otaru city, Hokkaido(7982530299).jpg|Katsunai_Silos_in_Otaru_city,_Hokkaido(7982530299)]]</a:t>
            </a:r>
            <a:endParaRPr dirty="0">
              <a:solidFill>
                <a:srgbClr val="FF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a83691f88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a83691f88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Rashida Richardson</a:t>
            </a:r>
            <a:r>
              <a:rPr lang="en" sz="1400">
                <a:solidFill>
                  <a:schemeClr val="dk1"/>
                </a:solidFill>
              </a:rPr>
              <a:t>, Adjunct Professor (NYU School of Law) and Director of Policy Research at AI Now Institute maintains that:</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Facebook is in charge of your news feed. We all simply are operating on a different set of facts. When that happens at scale, </a:t>
            </a:r>
            <a:r>
              <a:rPr lang="en" sz="1400" b="1">
                <a:solidFill>
                  <a:schemeClr val="dk1"/>
                </a:solidFill>
              </a:rPr>
              <a:t>you’re no longer able to reckon with or even consume information that contradicts with that worldview that you’ve created</a:t>
            </a:r>
            <a:r>
              <a:rPr lang="en" sz="1400">
                <a:solidFill>
                  <a:schemeClr val="dk1"/>
                </a:solidFill>
              </a:rPr>
              <a:t>. That means </a:t>
            </a:r>
            <a:r>
              <a:rPr lang="en" sz="1400" b="1">
                <a:solidFill>
                  <a:schemeClr val="dk1"/>
                </a:solidFill>
              </a:rPr>
              <a:t>we aren’t actually being objective, constructive individuals</a:t>
            </a:r>
            <a:r>
              <a:rPr lang="en" sz="1400">
                <a:solidFill>
                  <a:schemeClr val="dk1"/>
                </a:solidFill>
              </a:rPr>
              <a:t>.</a:t>
            </a:r>
            <a:endParaRPr sz="1400">
              <a:solidFill>
                <a:schemeClr val="dk1"/>
              </a:solidFill>
            </a:endParaRPr>
          </a:p>
          <a:p>
            <a:pPr marL="0" lvl="0" indent="0" algn="l" rtl="0">
              <a:spcBef>
                <a:spcPts val="10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[[File:Rashida Richardson 2018.jpg|Rashida_Richardson_2018]]</a:t>
            </a:r>
            <a:endParaRPr>
              <a:solidFill>
                <a:srgbClr val="FF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a83691f88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a83691f88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And it even goes a bit deeper. In regards to those who might oppose our views, </a:t>
            </a:r>
            <a:r>
              <a:rPr lang="en" sz="1400" b="1">
                <a:solidFill>
                  <a:schemeClr val="dk1"/>
                </a:solidFill>
              </a:rPr>
              <a:t>Justin Rosenstein</a:t>
            </a:r>
            <a:r>
              <a:rPr lang="en" sz="1400">
                <a:solidFill>
                  <a:schemeClr val="dk1"/>
                </a:solidFill>
              </a:rPr>
              <a:t> believes states:</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And then you look over at the other side, and you start to think, </a:t>
            </a:r>
            <a:r>
              <a:rPr lang="en" sz="1400" b="1">
                <a:solidFill>
                  <a:schemeClr val="dk1"/>
                </a:solidFill>
              </a:rPr>
              <a:t>“How can those people be so stupid? Look at all of this information that I’m constantly seeing. How are they not seeing that same information?” </a:t>
            </a:r>
            <a:r>
              <a:rPr lang="en" sz="1400">
                <a:solidFill>
                  <a:schemeClr val="dk1"/>
                </a:solidFill>
              </a:rPr>
              <a:t>And the answer is, </a:t>
            </a:r>
            <a:r>
              <a:rPr lang="en" sz="1400" b="1">
                <a:solidFill>
                  <a:schemeClr val="dk1"/>
                </a:solidFill>
              </a:rPr>
              <a:t>“They’re not seeing that same information.”</a:t>
            </a:r>
            <a:endParaRPr sz="1400" b="1">
              <a:solidFill>
                <a:schemeClr val="dk1"/>
              </a:solidFill>
            </a:endParaRPr>
          </a:p>
          <a:p>
            <a:pPr marL="0" lvl="0" indent="0" algn="l" rtl="0">
              <a:spcBef>
                <a:spcPts val="10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[[File:Stupidly Is as Stupidly Does (3914146886).jpg|Stupidly_Is_as_Stupidly_Does_(3914146886)]]</a:t>
            </a:r>
            <a:endParaRPr>
              <a:solidFill>
                <a:srgbClr val="FF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a83691f88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a83691f88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Calibri"/>
                <a:ea typeface="Calibri"/>
                <a:cs typeface="Calibri"/>
                <a:sym typeface="Calibri"/>
              </a:rPr>
              <a:t>In case you’ve wondered, this is one more reason why, for example, there has been such a rise in people claiming to be ‘flat earthers’. And this is where things get really interesting. Arguably, the most famous </a:t>
            </a:r>
            <a:r>
              <a:rPr lang="en" sz="1400" b="1" dirty="0">
                <a:solidFill>
                  <a:schemeClr val="dk1"/>
                </a:solidFill>
                <a:latin typeface="Calibri"/>
                <a:ea typeface="Calibri"/>
                <a:cs typeface="Calibri"/>
                <a:sym typeface="Calibri"/>
              </a:rPr>
              <a:t>‘flat-earther’</a:t>
            </a:r>
            <a:r>
              <a:rPr lang="en" sz="1400" dirty="0">
                <a:solidFill>
                  <a:schemeClr val="dk1"/>
                </a:solidFill>
                <a:latin typeface="Calibri"/>
                <a:ea typeface="Calibri"/>
                <a:cs typeface="Calibri"/>
                <a:sym typeface="Calibri"/>
              </a:rPr>
              <a:t> in recent times was the great </a:t>
            </a:r>
            <a:r>
              <a:rPr lang="en" sz="1400" b="1" dirty="0">
                <a:solidFill>
                  <a:schemeClr val="dk1"/>
                </a:solidFill>
                <a:latin typeface="Calibri"/>
                <a:ea typeface="Calibri"/>
                <a:cs typeface="Calibri"/>
                <a:sym typeface="Calibri"/>
              </a:rPr>
              <a:t>NBA basketball star, Kyrie Irving</a:t>
            </a:r>
            <a:r>
              <a:rPr lang="en" sz="1400" dirty="0">
                <a:solidFill>
                  <a:schemeClr val="dk1"/>
                </a:solidFill>
                <a:latin typeface="Calibri"/>
                <a:ea typeface="Calibri"/>
                <a:cs typeface="Calibri"/>
                <a:sym typeface="Calibri"/>
              </a:rPr>
              <a:t>. Although no longer a flat-earther, Irving admitted that it was due to a cycling of </a:t>
            </a:r>
            <a:r>
              <a:rPr lang="en" sz="1400" b="1" dirty="0">
                <a:solidFill>
                  <a:schemeClr val="dk1"/>
                </a:solidFill>
                <a:latin typeface="Calibri"/>
                <a:ea typeface="Calibri"/>
                <a:cs typeface="Calibri"/>
                <a:sym typeface="Calibri"/>
              </a:rPr>
              <a:t>YouTube videos</a:t>
            </a:r>
            <a:r>
              <a:rPr lang="en" sz="1400" dirty="0">
                <a:solidFill>
                  <a:schemeClr val="dk1"/>
                </a:solidFill>
                <a:latin typeface="Calibri"/>
                <a:ea typeface="Calibri"/>
                <a:cs typeface="Calibri"/>
                <a:sym typeface="Calibri"/>
              </a:rPr>
              <a:t> that got him hooked into crawling further and further into </a:t>
            </a:r>
            <a:r>
              <a:rPr lang="en" sz="1400" b="1" dirty="0">
                <a:solidFill>
                  <a:schemeClr val="dk1"/>
                </a:solidFill>
                <a:latin typeface="Calibri"/>
                <a:ea typeface="Calibri"/>
                <a:cs typeface="Calibri"/>
                <a:sym typeface="Calibri"/>
              </a:rPr>
              <a:t>a rabbit hole of misinformation</a:t>
            </a:r>
            <a:r>
              <a:rPr lang="en" sz="1400" dirty="0">
                <a:solidFill>
                  <a:schemeClr val="dk1"/>
                </a:solidFill>
                <a:latin typeface="Calibri"/>
                <a:ea typeface="Calibri"/>
                <a:cs typeface="Calibri"/>
                <a:sym typeface="Calibri"/>
              </a:rPr>
              <a:t>. </a:t>
            </a:r>
            <a:endParaRPr dirty="0">
              <a:solidFill>
                <a:srgbClr val="FF0000"/>
              </a:solidFill>
            </a:endParaRPr>
          </a:p>
          <a:p>
            <a:pPr marL="0" lvl="0" indent="0" algn="l" rtl="0">
              <a:spcBef>
                <a:spcPts val="0"/>
              </a:spcBef>
              <a:spcAft>
                <a:spcPts val="0"/>
              </a:spcAft>
              <a:buNone/>
            </a:pPr>
            <a:endParaRPr dirty="0">
              <a:solidFill>
                <a:srgbClr val="FF0000"/>
              </a:solidFill>
            </a:endParaRPr>
          </a:p>
          <a:p>
            <a:pPr marL="0" lvl="0" indent="0" algn="l" rtl="0">
              <a:spcBef>
                <a:spcPts val="0"/>
              </a:spcBef>
              <a:spcAft>
                <a:spcPts val="0"/>
              </a:spcAft>
              <a:buNone/>
            </a:pPr>
            <a:r>
              <a:rPr lang="en" dirty="0">
                <a:solidFill>
                  <a:srgbClr val="FF0000"/>
                </a:solidFill>
              </a:rPr>
              <a:t>Image: [[File:Kyrie Irving (10355627426).jpg|Kyrie_Irving_(10355627426)]]</a:t>
            </a:r>
            <a:endParaRPr dirty="0">
              <a:solidFill>
                <a:srgbClr val="FF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a83691f88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a83691f8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Tristan Harris states that:</a:t>
            </a:r>
            <a:endParaRPr sz="140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a:solidFill>
                  <a:schemeClr val="dk1"/>
                </a:solidFill>
              </a:rPr>
              <a:t>People think the algorithm is designed to give them what they really want, only it’s not. The algorithm is actually trying to find a few rabbit holes that are very powerful, trying to find which rabbit hole is the closest to your interest. And then if you start watching one of those videos, then it will recommend it over and over again. It’s not like anybody wants this to happen. It’s just that this is what the recommendation system is doing. So much so that </a:t>
            </a:r>
            <a:r>
              <a:rPr lang="en" sz="1400" b="1">
                <a:solidFill>
                  <a:schemeClr val="dk1"/>
                </a:solidFill>
              </a:rPr>
              <a:t>Kyrie Irving</a:t>
            </a:r>
            <a:r>
              <a:rPr lang="en" sz="1400">
                <a:solidFill>
                  <a:schemeClr val="dk1"/>
                </a:solidFill>
              </a:rPr>
              <a:t>, the famous basketball player, uh, said he believed the Earth was flat, and he apologized later because he </a:t>
            </a:r>
            <a:r>
              <a:rPr lang="en" sz="1400" b="1">
                <a:solidFill>
                  <a:schemeClr val="dk1"/>
                </a:solidFill>
              </a:rPr>
              <a:t>blamed it on a YouTube rabbit hole</a:t>
            </a:r>
            <a:r>
              <a:rPr lang="en" sz="1400">
                <a:solidFill>
                  <a:schemeClr val="dk1"/>
                </a:solidFill>
              </a:rPr>
              <a:t>...When he later came on to NPR to say, “I’m sorry for believing this; I didn’t want to mislead people,” a bunch of students in a classroom were interviewed saying, </a:t>
            </a:r>
            <a:r>
              <a:rPr lang="en" sz="1400" b="1">
                <a:solidFill>
                  <a:schemeClr val="dk1"/>
                </a:solidFill>
              </a:rPr>
              <a:t>“The round-Earthers got to him.”</a:t>
            </a:r>
            <a:endParaRPr sz="1400" b="1">
              <a:solidFill>
                <a:schemeClr val="dk1"/>
              </a:solidFill>
            </a:endParaRPr>
          </a:p>
          <a:p>
            <a:pPr marL="0" lvl="0" indent="0" algn="l" rtl="0">
              <a:spcBef>
                <a:spcPts val="10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https://commons.wikimedia.org/wiki/File:Orlando-Ferguson-flat-earth-map_edit.jpg</a:t>
            </a:r>
            <a:r>
              <a:rPr lang="en">
                <a:solidFill>
                  <a:srgbClr val="FF0000"/>
                </a:solidFill>
              </a:rPr>
              <a:t> </a:t>
            </a:r>
            <a:endParaRPr>
              <a:solidFill>
                <a:srgbClr val="FF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cf6e53800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dcf6e5380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cf6e53800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dcf6e53800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This is how </a:t>
            </a:r>
            <a:r>
              <a:rPr lang="en" sz="1400" b="1" dirty="0">
                <a:solidFill>
                  <a:schemeClr val="dk1"/>
                </a:solidFill>
              </a:rPr>
              <a:t>conspiracy theorists can insulate themselves from dissenting opinions and cognitive dissonance</a:t>
            </a:r>
            <a:r>
              <a:rPr lang="en" sz="1400" dirty="0">
                <a:solidFill>
                  <a:schemeClr val="dk1"/>
                </a:solidFill>
              </a:rPr>
              <a:t>. Instead of realizing that members of their own in-group can evolve to a point of seeing things differently, they must preserve their </a:t>
            </a:r>
            <a:r>
              <a:rPr lang="en" sz="1400" b="1" dirty="0">
                <a:solidFill>
                  <a:schemeClr val="dk1"/>
                </a:solidFill>
              </a:rPr>
              <a:t>memetic equilibrium</a:t>
            </a:r>
            <a:r>
              <a:rPr lang="en" sz="1400" dirty="0">
                <a:solidFill>
                  <a:schemeClr val="dk1"/>
                </a:solidFill>
              </a:rPr>
              <a:t> by using the ‘conversion’ as further proof that none of them are safe from the influences of the out-group ‘round-earthers’. Guillaume Chaslot, YouTube former engineer, CEO at Intuitive AI, and Founder of AIgo Transparency, stated the central cause of the proliferation of the flat-Earth conspiracy theory:</a:t>
            </a:r>
            <a:endParaRPr sz="1400" dirty="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The flat-Earth conspiracy theory was recommended hundreds of millions of times by the algorithm. It’s easy to think that it’s just a few stupid people who get convinced, but the algorithm is getting smarter and smarter every day. So, today, they are convincing the people that the Earth is flat, but tomorrow, they will be convincing you of something else that’s false.</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Sandy Parakilas believes that some of the larger online social media platforms are allowing for the dissemination of misinformation simply because it makes them more money:</a:t>
            </a:r>
            <a:endParaRPr sz="1400" dirty="0">
              <a:solidFill>
                <a:schemeClr val="dk1"/>
              </a:solidFill>
            </a:endParaRPr>
          </a:p>
          <a:p>
            <a:pPr marL="0" lvl="0" indent="0" algn="l" rtl="0">
              <a:spcBef>
                <a:spcPts val="1200"/>
              </a:spcBef>
              <a:spcAft>
                <a:spcPts val="0"/>
              </a:spcAft>
              <a:buNone/>
            </a:pPr>
            <a:r>
              <a:rPr lang="en" sz="1400" b="1" dirty="0">
                <a:solidFill>
                  <a:schemeClr val="dk1"/>
                </a:solidFill>
                <a:latin typeface="Calibri"/>
                <a:ea typeface="Calibri"/>
                <a:cs typeface="Calibri"/>
                <a:sym typeface="Calibri"/>
              </a:rPr>
              <a:t>We’ve created a system that biases towards false information</a:t>
            </a:r>
            <a:r>
              <a:rPr lang="en" sz="1400" dirty="0">
                <a:solidFill>
                  <a:schemeClr val="dk1"/>
                </a:solidFill>
                <a:latin typeface="Calibri"/>
                <a:ea typeface="Calibri"/>
                <a:cs typeface="Calibri"/>
                <a:sym typeface="Calibri"/>
              </a:rPr>
              <a:t>...</a:t>
            </a:r>
            <a:endParaRPr dirty="0">
              <a:solidFill>
                <a:srgbClr val="FF0000"/>
              </a:solidFill>
            </a:endParaRPr>
          </a:p>
          <a:p>
            <a:pPr marL="0" lvl="0" indent="0" algn="l" rtl="0">
              <a:spcBef>
                <a:spcPts val="0"/>
              </a:spcBef>
              <a:spcAft>
                <a:spcPts val="0"/>
              </a:spcAft>
              <a:buNone/>
            </a:pPr>
            <a:r>
              <a:rPr lang="en" dirty="0">
                <a:solidFill>
                  <a:srgbClr val="FF0000"/>
                </a:solidFill>
              </a:rPr>
              <a:t>Image: [[File:CognitiveDissonanceDiagram.jpg|CognitiveDissonanceDiagram]]</a:t>
            </a:r>
            <a:endParaRPr dirty="0">
              <a:solidFill>
                <a:srgbClr val="FF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a83691f88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a83691f88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457200" lvl="0" indent="0" algn="l" rtl="0">
              <a:lnSpc>
                <a:spcPct val="115000"/>
              </a:lnSpc>
              <a:spcBef>
                <a:spcPts val="0"/>
              </a:spcBef>
              <a:spcAft>
                <a:spcPts val="0"/>
              </a:spcAft>
              <a:buNone/>
            </a:pPr>
            <a:r>
              <a:rPr lang="en" sz="1400">
                <a:solidFill>
                  <a:schemeClr val="dk1"/>
                </a:solidFill>
              </a:rPr>
              <a:t>Not because we want to, but because </a:t>
            </a:r>
            <a:r>
              <a:rPr lang="en" sz="1400" b="1">
                <a:solidFill>
                  <a:schemeClr val="dk1"/>
                </a:solidFill>
              </a:rPr>
              <a:t>false information makes the companies more money than the truth</a:t>
            </a:r>
            <a:r>
              <a:rPr lang="en" sz="1400">
                <a:solidFill>
                  <a:schemeClr val="dk1"/>
                </a:solidFill>
              </a:rPr>
              <a:t>. The </a:t>
            </a:r>
            <a:r>
              <a:rPr lang="en" sz="1400" b="1">
                <a:solidFill>
                  <a:schemeClr val="dk1"/>
                </a:solidFill>
              </a:rPr>
              <a:t>truth is boring</a:t>
            </a:r>
            <a:r>
              <a:rPr lang="en" sz="1400">
                <a:solidFill>
                  <a:schemeClr val="dk1"/>
                </a:solidFill>
              </a:rPr>
              <a:t>. It’s </a:t>
            </a:r>
            <a:r>
              <a:rPr lang="en" sz="1400" b="1">
                <a:solidFill>
                  <a:schemeClr val="dk1"/>
                </a:solidFill>
              </a:rPr>
              <a:t>a disinformation-for-profit business model</a:t>
            </a:r>
            <a:r>
              <a:rPr lang="en" sz="1400">
                <a:solidFill>
                  <a:schemeClr val="dk1"/>
                </a:solidFill>
              </a:rPr>
              <a:t>. You make money the more you allow unregulated messages to reach anyone for the best price.The truth may be boring; but when it loses out to entertainment and feelings trump facts, we are living in very dangerous times. When we can longer discern accurately and quickly what information is true and what is false, we lose our sense of security in the world. </a:t>
            </a:r>
            <a:endParaRPr sz="1400">
              <a:solidFill>
                <a:schemeClr val="dk1"/>
              </a:solidFill>
            </a:endParaRPr>
          </a:p>
          <a:p>
            <a:pPr marL="457200" marR="457200" lvl="0" indent="0" algn="l" rtl="0">
              <a:lnSpc>
                <a:spcPct val="115000"/>
              </a:lnSpc>
              <a:spcBef>
                <a:spcPts val="1000"/>
              </a:spcBef>
              <a:spcAft>
                <a:spcPts val="0"/>
              </a:spcAft>
              <a:buClr>
                <a:schemeClr val="dk1"/>
              </a:buClr>
              <a:buSzPts val="1100"/>
              <a:buFont typeface="Arial"/>
              <a:buNone/>
            </a:pPr>
            <a:endParaRPr sz="1400">
              <a:solidFill>
                <a:schemeClr val="dk1"/>
              </a:solidFill>
            </a:endParaRPr>
          </a:p>
          <a:p>
            <a:pPr marL="0" lvl="0" indent="0" algn="l" rtl="0">
              <a:spcBef>
                <a:spcPts val="10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[[File:CognitiveDissonanceDiagram.jpg|CognitiveDissonanceDiagram]]</a:t>
            </a:r>
            <a:endParaRPr>
              <a:solidFill>
                <a:srgbClr val="FF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aaaf5888d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aaaf5888d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Calibri"/>
                <a:ea typeface="Calibri"/>
                <a:cs typeface="Calibri"/>
                <a:sym typeface="Calibri"/>
              </a:rPr>
              <a:t>...precisely because </a:t>
            </a:r>
            <a:r>
              <a:rPr lang="en" sz="1400" b="1">
                <a:solidFill>
                  <a:schemeClr val="dk1"/>
                </a:solidFill>
                <a:latin typeface="Calibri"/>
                <a:ea typeface="Calibri"/>
                <a:cs typeface="Calibri"/>
                <a:sym typeface="Calibri"/>
              </a:rPr>
              <a:t>journalists were driven by duty and integrity to report information honestly and truthfully</a:t>
            </a:r>
            <a:r>
              <a:rPr lang="en" sz="1400">
                <a:solidFill>
                  <a:schemeClr val="dk1"/>
                </a:solidFill>
                <a:latin typeface="Calibri"/>
                <a:ea typeface="Calibri"/>
                <a:cs typeface="Calibri"/>
                <a:sym typeface="Calibri"/>
              </a:rPr>
              <a:t> while </a:t>
            </a:r>
            <a:r>
              <a:rPr lang="en" sz="1400" b="1">
                <a:solidFill>
                  <a:schemeClr val="dk1"/>
                </a:solidFill>
                <a:latin typeface="Calibri"/>
                <a:ea typeface="Calibri"/>
                <a:cs typeface="Calibri"/>
                <a:sym typeface="Calibri"/>
              </a:rPr>
              <a:t>keeping their personal biases in check</a:t>
            </a:r>
            <a:r>
              <a:rPr lang="en" sz="1400">
                <a:solidFill>
                  <a:schemeClr val="dk1"/>
                </a:solidFill>
                <a:latin typeface="Calibri"/>
                <a:ea typeface="Calibri"/>
                <a:cs typeface="Calibri"/>
                <a:sym typeface="Calibri"/>
              </a:rPr>
              <a:t>. By the </a:t>
            </a:r>
            <a:r>
              <a:rPr lang="en" sz="1400" b="1">
                <a:solidFill>
                  <a:schemeClr val="dk1"/>
                </a:solidFill>
                <a:latin typeface="Calibri"/>
                <a:ea typeface="Calibri"/>
                <a:cs typeface="Calibri"/>
                <a:sym typeface="Calibri"/>
              </a:rPr>
              <a:t>mid-20th century</a:t>
            </a:r>
            <a:r>
              <a:rPr lang="en" sz="1400">
                <a:solidFill>
                  <a:schemeClr val="dk1"/>
                </a:solidFill>
                <a:latin typeface="Calibri"/>
                <a:ea typeface="Calibri"/>
                <a:cs typeface="Calibri"/>
                <a:sym typeface="Calibri"/>
              </a:rPr>
              <a:t>, journalists, writers, and reporters, were given an elevated status in society because they endeavored to present news and information in the most relevant and honest manner. The concepts of </a:t>
            </a:r>
            <a:r>
              <a:rPr lang="en" sz="1400" b="1">
                <a:solidFill>
                  <a:schemeClr val="dk1"/>
                </a:solidFill>
                <a:latin typeface="Calibri"/>
                <a:ea typeface="Calibri"/>
                <a:cs typeface="Calibri"/>
                <a:sym typeface="Calibri"/>
              </a:rPr>
              <a:t>reliability and trustworthiness</a:t>
            </a:r>
            <a:r>
              <a:rPr lang="en" sz="1400">
                <a:solidFill>
                  <a:schemeClr val="dk1"/>
                </a:solidFill>
                <a:latin typeface="Calibri"/>
                <a:ea typeface="Calibri"/>
                <a:cs typeface="Calibri"/>
                <a:sym typeface="Calibri"/>
              </a:rPr>
              <a:t> were embedded in the creed of all journalists who considered it not just an injustice, but a betrayal of their integrity to report false or overly biased information.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a:t>
            </a:r>
            <a:endParaRPr>
              <a:solidFill>
                <a:schemeClr val="dk1"/>
              </a:solidFill>
            </a:endParaRPr>
          </a:p>
          <a:p>
            <a:pPr marL="0" lvl="0" indent="0" algn="l" rtl="0">
              <a:spcBef>
                <a:spcPts val="0"/>
              </a:spcBef>
              <a:spcAft>
                <a:spcPts val="0"/>
              </a:spcAft>
              <a:buNone/>
            </a:pPr>
            <a:r>
              <a:rPr lang="en">
                <a:solidFill>
                  <a:schemeClr val="dk1"/>
                </a:solidFill>
              </a:rPr>
              <a:t>[[File:Globe and Mail staff wait for news.jpg|Globe_and_Mail_staff_wait_for_news]]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dcf6e53800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cf6e5380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So What Are We Going to Do About It?</a:t>
            </a:r>
            <a:endParaRPr sz="1400" b="1">
              <a:solidFill>
                <a:schemeClr val="dk1"/>
              </a:solidFill>
            </a:endParaRPr>
          </a:p>
          <a:p>
            <a:pPr marL="0" lvl="0" indent="0" algn="l" rtl="0">
              <a:spcBef>
                <a:spcPts val="1200"/>
              </a:spcBef>
              <a:spcAft>
                <a:spcPts val="0"/>
              </a:spcAft>
              <a:buNone/>
            </a:pPr>
            <a:r>
              <a:rPr lang="en" sz="1400">
                <a:solidFill>
                  <a:schemeClr val="dk1"/>
                </a:solidFill>
                <a:latin typeface="Calibri"/>
                <a:ea typeface="Calibri"/>
                <a:cs typeface="Calibri"/>
                <a:sym typeface="Calibri"/>
              </a:rPr>
              <a:t>I believe the first question we should consider is: </a:t>
            </a:r>
            <a:r>
              <a:rPr lang="en" sz="1400" b="1">
                <a:solidFill>
                  <a:schemeClr val="dk1"/>
                </a:solidFill>
                <a:latin typeface="Calibri"/>
                <a:ea typeface="Calibri"/>
                <a:cs typeface="Calibri"/>
                <a:sym typeface="Calibri"/>
              </a:rPr>
              <a:t>are we really digitally-manipulated to this extent?</a:t>
            </a:r>
            <a:r>
              <a:rPr lang="en" sz="1400">
                <a:solidFill>
                  <a:schemeClr val="dk1"/>
                </a:solidFill>
                <a:latin typeface="Calibri"/>
                <a:ea typeface="Calibri"/>
                <a:cs typeface="Calibri"/>
                <a:sym typeface="Calibri"/>
              </a:rPr>
              <a:t> Are there </a:t>
            </a:r>
            <a:r>
              <a:rPr lang="en" sz="1400" b="1">
                <a:solidFill>
                  <a:schemeClr val="dk1"/>
                </a:solidFill>
                <a:latin typeface="Calibri"/>
                <a:ea typeface="Calibri"/>
                <a:cs typeface="Calibri"/>
                <a:sym typeface="Calibri"/>
              </a:rPr>
              <a:t>no independent reliable news sources to which we can turn to find out actual facts regarding important issues?</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[[File:CognitiveDissonanceDiagram.jpg|CognitiveDissonanceDiagram]]</a:t>
            </a:r>
            <a:endParaRPr>
              <a:solidFill>
                <a:srgbClr val="FF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da7cf37a6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da7cf37a6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Of course there are. As bleak as this picture seems to be painted, we can forearm ourselves with some of the most </a:t>
            </a:r>
            <a:r>
              <a:rPr lang="en" sz="1400" b="1">
                <a:solidFill>
                  <a:schemeClr val="dk1"/>
                </a:solidFill>
              </a:rPr>
              <a:t>reliable sources of information</a:t>
            </a:r>
            <a:r>
              <a:rPr lang="en" sz="1400">
                <a:solidFill>
                  <a:schemeClr val="dk1"/>
                </a:solidFill>
              </a:rPr>
              <a:t> available online. These include sites such as: </a:t>
            </a:r>
            <a:r>
              <a:rPr lang="en" sz="1400" b="1">
                <a:solidFill>
                  <a:schemeClr val="dk1"/>
                </a:solidFill>
              </a:rPr>
              <a:t>Snopes, Pressbook: Web Literacy, Politifact, Factcheck.org Washington Post Fact Checker, Truth be Told, NPR Fact-Check, Lie Detector (Univision, Spanish language), Hoax Slayer, Climate Feedback, SciCheck, Quote Investigator, FactsCan (Canada), TrudeauMetre (Canada), El Polígrafo (Mexico), The Hound (Mexico), Guardian Reality Check (UK), BBC Reality Check (UK), Full Fact (UK).</a:t>
            </a:r>
            <a:r>
              <a:rPr lang="en" sz="1400">
                <a:solidFill>
                  <a:schemeClr val="dk1"/>
                </a:solidFill>
              </a:rPr>
              <a:t> Now, it might be argued that the algorithms of the Internet are pushing or nudging us in this direction, but I believe it is still possible to attain more reliable information from a variety of sources. </a:t>
            </a:r>
            <a:endParaRPr sz="1400">
              <a:solidFill>
                <a:schemeClr val="dk1"/>
              </a:solidFill>
            </a:endParaRPr>
          </a:p>
          <a:p>
            <a:pPr marL="0" lvl="0" indent="0" algn="l" rtl="0">
              <a:spcBef>
                <a:spcPts val="120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Image: [[File:Reliable Sources or bust.jpg|Reliable_Sources_or_bust]]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a7cf37a6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a7cf37a6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In our research, we have discovered an </a:t>
            </a:r>
            <a:r>
              <a:rPr lang="en" sz="1400" b="1">
                <a:solidFill>
                  <a:schemeClr val="dk1"/>
                </a:solidFill>
              </a:rPr>
              <a:t>inverse proportional relationship between the rise of the Internet and the decline of responsible journalism</a:t>
            </a:r>
            <a:r>
              <a:rPr lang="en" sz="1400">
                <a:solidFill>
                  <a:schemeClr val="dk1"/>
                </a:solidFill>
              </a:rPr>
              <a:t>. </a:t>
            </a:r>
            <a:endParaRPr sz="14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cf6e53800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dcf6e53800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dcf6e53800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dcf6e5380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aaaf5888d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daaaf5888d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In 1914, the </a:t>
            </a:r>
            <a:r>
              <a:rPr lang="en" sz="1400" b="1">
                <a:solidFill>
                  <a:schemeClr val="dk1"/>
                </a:solidFill>
              </a:rPr>
              <a:t>American journalist, Walter Williams</a:t>
            </a:r>
            <a:r>
              <a:rPr lang="en" sz="1400">
                <a:solidFill>
                  <a:schemeClr val="dk1"/>
                </a:solidFill>
              </a:rPr>
              <a:t>, wrote a code of journalistic ethics called </a:t>
            </a:r>
            <a:r>
              <a:rPr lang="en" sz="1400" b="1">
                <a:solidFill>
                  <a:schemeClr val="dk1"/>
                </a:solidFill>
              </a:rPr>
              <a:t>The Journalist's Creed</a:t>
            </a:r>
            <a:r>
              <a:rPr lang="en" sz="1400">
                <a:solidFill>
                  <a:schemeClr val="dk1"/>
                </a:solidFill>
              </a:rPr>
              <a:t> which states the following:</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in the profession of journalism.</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the public journal is a public trust; that all connected with it are, to the full measure of their responsibility, trustees for the public; that acceptance of a lesser service than the public service is betrayal of this trust.</a:t>
            </a:r>
            <a:endParaRPr sz="1400" b="1">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https://longversion.wordpress.com/2012/09/23/the-journalists-creed/</a:t>
            </a:r>
            <a:r>
              <a:rPr lang="en">
                <a:solidFill>
                  <a:srgbClr val="FF0000"/>
                </a:solidFil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aaaf5888d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aaaf5888d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clear thinking and clear statement, accuracy and fairness are fundamental to good journalism.</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a journalist should write only what he holds in his heart to be true.</a:t>
            </a:r>
            <a:endParaRPr sz="1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suppression of the news, for any consideration other than the welfare of society, is indefensible.</a:t>
            </a:r>
            <a:endParaRPr sz="1400" b="1">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https://longversion.wordpress.com/2012/09/23/the-journalists-creed/</a:t>
            </a:r>
            <a:r>
              <a:rPr lang="en">
                <a:solidFill>
                  <a:srgbClr val="FF0000"/>
                </a:solidFill>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daaaf5888d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daaaf5888d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no one should write as a journalist what he would not say as a gentleman; that bribery by one’s own pocketbook is as much to be avoided as bribery by the pocketbook of another; that individual responsibility may not be escaped by pleading another’s instructions or another’s dividends.</a:t>
            </a:r>
            <a:endParaRPr sz="1400" b="1">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https://longversion.wordpress.com/2012/09/23/the-journalists-creed/</a:t>
            </a:r>
            <a:r>
              <a:rPr lang="en">
                <a:solidFill>
                  <a:srgbClr val="FF0000"/>
                </a:solidFil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aaaf5888d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aaaf5888d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rPr>
              <a:t>I believe that advertising, news and editorial columns should alike serve the best interests of readers; that a single standard of helpful truth and cleanness should prevail for all; that the supreme test of good journalism is the measure of its public service.</a:t>
            </a:r>
            <a:endParaRPr sz="1400" b="1">
              <a:solidFill>
                <a:schemeClr val="dk1"/>
              </a:solidFill>
            </a:endParaRPr>
          </a:p>
          <a:p>
            <a:pPr marL="0" lvl="0" indent="0" algn="l" rtl="0">
              <a:spcBef>
                <a:spcPts val="120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a:t>
            </a:r>
            <a:r>
              <a:rPr lang="en"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https://longversion.wordpress.com/2012/09/23/the-journalists-creed/</a:t>
            </a:r>
            <a:r>
              <a:rPr lang="en">
                <a:solidFill>
                  <a:srgbClr val="FF0000"/>
                </a:solidFill>
              </a:rPr>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 Cover">
  <p:cSld name="TITLE_1">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2. Introduction - A">
  <p:cSld name="SECTION_HEADER_4">
    <p:spTree>
      <p:nvGrpSpPr>
        <p:cNvPr id="1" name="Shape 52"/>
        <p:cNvGrpSpPr/>
        <p:nvPr/>
      </p:nvGrpSpPr>
      <p:grpSpPr>
        <a:xfrm>
          <a:off x="0" y="0"/>
          <a:ext cx="0" cy="0"/>
          <a:chOff x="0" y="0"/>
          <a:chExt cx="0" cy="0"/>
        </a:xfrm>
      </p:grpSpPr>
      <p:sp>
        <p:nvSpPr>
          <p:cNvPr id="53" name="Google Shape;53;p15"/>
          <p:cNvSpPr/>
          <p:nvPr/>
        </p:nvSpPr>
        <p:spPr>
          <a:xfrm flipH="1">
            <a:off x="2510416" y="-19776"/>
            <a:ext cx="896700" cy="51435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5"/>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5"/>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56" name="Google Shape;56;p15"/>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3. Distinction">
  <p:cSld name="SECTION_HEADER_2">
    <p:spTree>
      <p:nvGrpSpPr>
        <p:cNvPr id="1" name="Shape 57"/>
        <p:cNvGrpSpPr/>
        <p:nvPr/>
      </p:nvGrpSpPr>
      <p:grpSpPr>
        <a:xfrm>
          <a:off x="0" y="0"/>
          <a:ext cx="0" cy="0"/>
          <a:chOff x="0" y="0"/>
          <a:chExt cx="0" cy="0"/>
        </a:xfrm>
      </p:grpSpPr>
      <p:sp>
        <p:nvSpPr>
          <p:cNvPr id="58" name="Google Shape;58;p16"/>
          <p:cNvSpPr/>
          <p:nvPr/>
        </p:nvSpPr>
        <p:spPr>
          <a:xfrm>
            <a:off x="-12375" y="-9900"/>
            <a:ext cx="33951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6"/>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6"/>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1" name="Google Shape;61;p16"/>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5. Blank with footer">
  <p:cSld name="SECTION_HEADER_1">
    <p:spTree>
      <p:nvGrpSpPr>
        <p:cNvPr id="1" name="Shape 62"/>
        <p:cNvGrpSpPr/>
        <p:nvPr/>
      </p:nvGrpSpPr>
      <p:grpSpPr>
        <a:xfrm>
          <a:off x="0" y="0"/>
          <a:ext cx="0" cy="0"/>
          <a:chOff x="0" y="0"/>
          <a:chExt cx="0" cy="0"/>
        </a:xfrm>
      </p:grpSpPr>
      <p:sp>
        <p:nvSpPr>
          <p:cNvPr id="63" name="Google Shape;63;p17"/>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4" name="Google Shape;64;p17"/>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History - A">
  <p:cSld name="SECTION_HEADER_2_1">
    <p:spTree>
      <p:nvGrpSpPr>
        <p:cNvPr id="1" name="Shape 65"/>
        <p:cNvGrpSpPr/>
        <p:nvPr/>
      </p:nvGrpSpPr>
      <p:grpSpPr>
        <a:xfrm>
          <a:off x="0" y="0"/>
          <a:ext cx="0" cy="0"/>
          <a:chOff x="0" y="0"/>
          <a:chExt cx="0" cy="0"/>
        </a:xfrm>
      </p:grpSpPr>
      <p:sp>
        <p:nvSpPr>
          <p:cNvPr id="66" name="Google Shape;66;p18"/>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8"/>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8" name="Google Shape;68;p18"/>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4. Societal Characteristics">
  <p:cSld name="SECTION_HEADER_2_2">
    <p:spTree>
      <p:nvGrpSpPr>
        <p:cNvPr id="1" name="Shape 69"/>
        <p:cNvGrpSpPr/>
        <p:nvPr/>
      </p:nvGrpSpPr>
      <p:grpSpPr>
        <a:xfrm>
          <a:off x="0" y="0"/>
          <a:ext cx="0" cy="0"/>
          <a:chOff x="0" y="0"/>
          <a:chExt cx="0" cy="0"/>
        </a:xfrm>
      </p:grpSpPr>
      <p:sp>
        <p:nvSpPr>
          <p:cNvPr id="70" name="Google Shape;70;p19"/>
          <p:cNvSpPr/>
          <p:nvPr/>
        </p:nvSpPr>
        <p:spPr>
          <a:xfrm>
            <a:off x="3392616" y="-9900"/>
            <a:ext cx="57612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9"/>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9"/>
          <p:cNvSpPr txBox="1"/>
          <p:nvPr/>
        </p:nvSpPr>
        <p:spPr>
          <a:xfrm>
            <a:off x="311700" y="4853025"/>
            <a:ext cx="88422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73" name="Google Shape;73;p19"/>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2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RvHN6xvQJqU"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bq2_wSsDwkQ"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hyperlink" Target="http://www.youtube.com/watch?v=bq2_wSsDwkQ"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
        <p:cNvGrpSpPr/>
        <p:nvPr/>
      </p:nvGrpSpPr>
      <p:grpSpPr>
        <a:xfrm>
          <a:off x="0" y="0"/>
          <a:ext cx="0" cy="0"/>
          <a:chOff x="0" y="0"/>
          <a:chExt cx="0" cy="0"/>
        </a:xfrm>
      </p:grpSpPr>
      <p:pic>
        <p:nvPicPr>
          <p:cNvPr id="78" name="Google Shape;78;p20"/>
          <p:cNvPicPr preferRelativeResize="0"/>
          <p:nvPr/>
        </p:nvPicPr>
        <p:blipFill rotWithShape="1">
          <a:blip r:embed="rId3">
            <a:alphaModFix/>
          </a:blip>
          <a:srcRect l="18354" t="1802" r="-699" b="1802"/>
          <a:stretch/>
        </p:blipFill>
        <p:spPr>
          <a:xfrm>
            <a:off x="-185175" y="0"/>
            <a:ext cx="9062849" cy="5143500"/>
          </a:xfrm>
          <a:prstGeom prst="rect">
            <a:avLst/>
          </a:prstGeom>
          <a:noFill/>
          <a:ln>
            <a:noFill/>
          </a:ln>
        </p:spPr>
      </p:pic>
      <p:sp>
        <p:nvSpPr>
          <p:cNvPr id="79" name="Google Shape;79;p20"/>
          <p:cNvSpPr txBox="1"/>
          <p:nvPr/>
        </p:nvSpPr>
        <p:spPr>
          <a:xfrm>
            <a:off x="617650" y="1140300"/>
            <a:ext cx="5347800" cy="286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600" b="1">
                <a:solidFill>
                  <a:schemeClr val="lt1"/>
                </a:solidFill>
                <a:latin typeface="Helvetica Neue"/>
                <a:ea typeface="Helvetica Neue"/>
                <a:cs typeface="Helvetica Neue"/>
                <a:sym typeface="Helvetica Neue"/>
              </a:rPr>
              <a:t>How to Talk to a Conspiracy Theorist</a:t>
            </a:r>
            <a:endParaRPr sz="23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000">
                <a:solidFill>
                  <a:schemeClr val="accent6"/>
                </a:solidFill>
                <a:latin typeface="Helvetica Neue"/>
                <a:ea typeface="Helvetica Neue"/>
                <a:cs typeface="Helvetica Neue"/>
                <a:sym typeface="Helvetica Neue"/>
              </a:rPr>
              <a:t>Lecture 03:</a:t>
            </a:r>
            <a:endParaRPr sz="1000">
              <a:solidFill>
                <a:schemeClr val="accent6"/>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300" b="1">
                <a:solidFill>
                  <a:schemeClr val="accent6"/>
                </a:solidFill>
                <a:latin typeface="Helvetica Neue"/>
                <a:ea typeface="Helvetica Neue"/>
                <a:cs typeface="Helvetica Neue"/>
                <a:sym typeface="Helvetica Neue"/>
              </a:rPr>
              <a:t>The Demise of Journalism and the Rise of Social Media</a:t>
            </a:r>
            <a:endParaRPr sz="1200" b="1">
              <a:solidFill>
                <a:schemeClr val="accent6"/>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300">
                <a:solidFill>
                  <a:schemeClr val="lt1"/>
                </a:solidFill>
                <a:latin typeface="Helvetica Neue"/>
                <a:ea typeface="Helvetica Neue"/>
                <a:cs typeface="Helvetica Neue"/>
                <a:sym typeface="Helvetica Neue"/>
              </a:rPr>
              <a:t>---</a:t>
            </a: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800">
                <a:solidFill>
                  <a:schemeClr val="lt1"/>
                </a:solidFill>
                <a:latin typeface="Helvetica Neue"/>
                <a:ea typeface="Helvetica Neue"/>
                <a:cs typeface="Helvetica Neue"/>
                <a:sym typeface="Helvetica Neue"/>
              </a:rPr>
              <a:t>DR CHRISTOPHER D</a:t>
            </a:r>
            <a:r>
              <a:rPr lang="en">
                <a:solidFill>
                  <a:schemeClr val="lt1"/>
                </a:solidFill>
                <a:latin typeface="Helvetica Neue"/>
                <a:ea typeface="Helvetica Neue"/>
                <a:cs typeface="Helvetica Neue"/>
                <a:sym typeface="Helvetica Neue"/>
              </a:rPr>
              <a:t>I</a:t>
            </a:r>
            <a:r>
              <a:rPr lang="en" sz="1800">
                <a:solidFill>
                  <a:schemeClr val="lt1"/>
                </a:solidFill>
                <a:latin typeface="Helvetica Neue"/>
                <a:ea typeface="Helvetica Neue"/>
                <a:cs typeface="Helvetica Neue"/>
                <a:sym typeface="Helvetica Neue"/>
              </a:rPr>
              <a:t>CARLO</a:t>
            </a:r>
            <a:endParaRPr sz="900">
              <a:solidFill>
                <a:srgbClr val="FFFFFF"/>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900" b="1">
              <a:solidFill>
                <a:srgbClr val="FFFFFF"/>
              </a:solidFill>
              <a:latin typeface="Helvetica Neue"/>
              <a:ea typeface="Helvetica Neue"/>
              <a:cs typeface="Helvetica Neue"/>
              <a:sym typeface="Helvetica Neue"/>
            </a:endParaRPr>
          </a:p>
        </p:txBody>
      </p:sp>
      <p:sp>
        <p:nvSpPr>
          <p:cNvPr id="80" name="Google Shape;80;p20"/>
          <p:cNvSpPr/>
          <p:nvPr/>
        </p:nvSpPr>
        <p:spPr>
          <a:xfrm flipH="1">
            <a:off x="5849547" y="0"/>
            <a:ext cx="980700" cy="51435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0"/>
          <p:cNvSpPr/>
          <p:nvPr/>
        </p:nvSpPr>
        <p:spPr>
          <a:xfrm rot="10800000" flipH="1">
            <a:off x="6826719" y="0"/>
            <a:ext cx="34725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0"/>
          <p:cNvPicPr preferRelativeResize="0"/>
          <p:nvPr/>
        </p:nvPicPr>
        <p:blipFill rotWithShape="1">
          <a:blip r:embed="rId3">
            <a:alphaModFix/>
          </a:blip>
          <a:srcRect l="9314" r="7890" b="2657"/>
          <a:stretch/>
        </p:blipFill>
        <p:spPr>
          <a:xfrm>
            <a:off x="50" y="0"/>
            <a:ext cx="3474350" cy="4851625"/>
          </a:xfrm>
          <a:prstGeom prst="rect">
            <a:avLst/>
          </a:prstGeom>
          <a:noFill/>
          <a:ln>
            <a:noFill/>
          </a:ln>
        </p:spPr>
      </p:pic>
      <p:sp>
        <p:nvSpPr>
          <p:cNvPr id="146" name="Google Shape;146;p30"/>
          <p:cNvSpPr txBox="1"/>
          <p:nvPr/>
        </p:nvSpPr>
        <p:spPr>
          <a:xfrm>
            <a:off x="4205460" y="900150"/>
            <a:ext cx="4004400" cy="33432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 believe that the journalism which succeeds best — and best deserves success — fears God and honors Man; is stoutly independent, unmoved by pride of opinion or greed of power, constructive, tolerant but never careless, self-controlled, patient, always respectful of its readers but always unafraid, is quickly indignant at injustice; is unswayed by the appeal of privilege or the clamor of the mob; seeks to give every man a chance and, as far as law and honest wage and recognition of human brotherhood can make it so, an equal chance; is profoundly patriotic while sincerely promoting international good will and cementing world-comradeship; is a journalism of humanity, of and for today’s world</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1"/>
          <p:cNvPicPr preferRelativeResize="0"/>
          <p:nvPr/>
        </p:nvPicPr>
        <p:blipFill rotWithShape="1">
          <a:blip r:embed="rId3">
            <a:alphaModFix/>
          </a:blip>
          <a:srcRect l="14029" r="10378"/>
          <a:stretch/>
        </p:blipFill>
        <p:spPr>
          <a:xfrm>
            <a:off x="0" y="0"/>
            <a:ext cx="3403301" cy="4868151"/>
          </a:xfrm>
          <a:prstGeom prst="rect">
            <a:avLst/>
          </a:prstGeom>
          <a:noFill/>
          <a:ln>
            <a:noFill/>
          </a:ln>
        </p:spPr>
      </p:pic>
      <p:sp>
        <p:nvSpPr>
          <p:cNvPr id="152" name="Google Shape;152;p31"/>
          <p:cNvSpPr txBox="1"/>
          <p:nvPr/>
        </p:nvSpPr>
        <p:spPr>
          <a:xfrm>
            <a:off x="4431850" y="1585875"/>
            <a:ext cx="3567300" cy="9243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Reporting the facts in as least-biased a manner as possible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sacred trust between journalists and the general public</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dirty="0">
              <a:solidFill>
                <a:srgbClr val="000000"/>
              </a:solidFill>
              <a:latin typeface="Helvetica Neue"/>
              <a:ea typeface="Helvetica Neue"/>
              <a:cs typeface="Helvetica Neue"/>
              <a:sym typeface="Helvetica Neue"/>
            </a:endParaRPr>
          </a:p>
        </p:txBody>
      </p:sp>
      <p:sp>
        <p:nvSpPr>
          <p:cNvPr id="153" name="Google Shape;153;p31"/>
          <p:cNvSpPr txBox="1"/>
          <p:nvPr/>
        </p:nvSpPr>
        <p:spPr>
          <a:xfrm>
            <a:off x="4804825" y="2495625"/>
            <a:ext cx="3803400" cy="1062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 sz="1500" b="1" i="1">
                <a:solidFill>
                  <a:schemeClr val="dk1"/>
                </a:solidFill>
                <a:latin typeface="Helvetica Neue"/>
                <a:ea typeface="Helvetica Neue"/>
                <a:cs typeface="Helvetica Neue"/>
                <a:sym typeface="Helvetica Neue"/>
              </a:rPr>
              <a:t>‘The golden days of journalism’</a:t>
            </a:r>
            <a:endParaRPr sz="1500" b="1" i="1">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1100"/>
              <a:buFont typeface="Arial"/>
              <a:buNone/>
            </a:pPr>
            <a:r>
              <a:rPr lang="en" sz="1500" b="1" i="1">
                <a:solidFill>
                  <a:schemeClr val="dk1"/>
                </a:solidFill>
                <a:latin typeface="Helvetica Neue"/>
                <a:ea typeface="Helvetica Neue"/>
                <a:cs typeface="Helvetica Neue"/>
                <a:sym typeface="Helvetica Neue"/>
              </a:rPr>
              <a:t>‘The Golden Age of Nonsense’</a:t>
            </a:r>
            <a:endParaRPr sz="1500" b="1"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                                   - Hasan Minhaj</a:t>
            </a:r>
            <a:endParaRPr sz="1200" b="1">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10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xEl>
                                              <p:pRg st="1" end="1"/>
                                            </p:txEl>
                                          </p:spTgt>
                                        </p:tgtEl>
                                        <p:attrNameLst>
                                          <p:attrName>style.visibility</p:attrName>
                                        </p:attrNameLst>
                                      </p:cBhvr>
                                      <p:to>
                                        <p:strVal val="visible"/>
                                      </p:to>
                                    </p:set>
                                    <p:animEffect transition="in" filter="fade">
                                      <p:cBhvr>
                                        <p:cTn id="12" dur="1000"/>
                                        <p:tgtEl>
                                          <p:spTgt spid="1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xEl>
                                              <p:pRg st="2" end="2"/>
                                            </p:txEl>
                                          </p:spTgt>
                                        </p:tgtEl>
                                        <p:attrNameLst>
                                          <p:attrName>style.visibility</p:attrName>
                                        </p:attrNameLst>
                                      </p:cBhvr>
                                      <p:to>
                                        <p:strVal val="visible"/>
                                      </p:to>
                                    </p:set>
                                    <p:animEffect transition="in" filter="fade">
                                      <p:cBhvr>
                                        <p:cTn id="17" dur="1000"/>
                                        <p:tgtEl>
                                          <p:spTgt spid="1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
                                            <p:txEl>
                                              <p:pRg st="0" end="0"/>
                                            </p:txEl>
                                          </p:spTgt>
                                        </p:tgtEl>
                                        <p:attrNameLst>
                                          <p:attrName>style.visibility</p:attrName>
                                        </p:attrNameLst>
                                      </p:cBhvr>
                                      <p:to>
                                        <p:strVal val="visible"/>
                                      </p:to>
                                    </p:set>
                                    <p:animEffect transition="in" filter="fade">
                                      <p:cBhvr>
                                        <p:cTn id="22" dur="1000"/>
                                        <p:tgtEl>
                                          <p:spTgt spid="15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xEl>
                                              <p:pRg st="1" end="1"/>
                                            </p:txEl>
                                          </p:spTgt>
                                        </p:tgtEl>
                                        <p:attrNameLst>
                                          <p:attrName>style.visibility</p:attrName>
                                        </p:attrNameLst>
                                      </p:cBhvr>
                                      <p:to>
                                        <p:strVal val="visible"/>
                                      </p:to>
                                    </p:set>
                                    <p:animEffect transition="in" filter="fade">
                                      <p:cBhvr>
                                        <p:cTn id="27" dur="1000"/>
                                        <p:tgtEl>
                                          <p:spTgt spid="15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3">
                                            <p:txEl>
                                              <p:pRg st="2" end="2"/>
                                            </p:txEl>
                                          </p:spTgt>
                                        </p:tgtEl>
                                        <p:attrNameLst>
                                          <p:attrName>style.visibility</p:attrName>
                                        </p:attrNameLst>
                                      </p:cBhvr>
                                      <p:to>
                                        <p:strVal val="visible"/>
                                      </p:to>
                                    </p:set>
                                    <p:animEffect transition="in" filter="fade">
                                      <p:cBhvr>
                                        <p:cTn id="32" dur="1000"/>
                                        <p:tgtEl>
                                          <p:spTgt spid="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2"/>
          <p:cNvSpPr txBox="1"/>
          <p:nvPr/>
        </p:nvSpPr>
        <p:spPr>
          <a:xfrm>
            <a:off x="282825" y="2187000"/>
            <a:ext cx="3000000" cy="81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900" b="1">
                <a:solidFill>
                  <a:schemeClr val="dk1"/>
                </a:solidFill>
                <a:latin typeface="Helvetica Neue"/>
                <a:ea typeface="Helvetica Neue"/>
                <a:cs typeface="Helvetica Neue"/>
                <a:sym typeface="Helvetica Neue"/>
              </a:rPr>
              <a:t>The Gradual Decline of Journalistic Integrity</a:t>
            </a:r>
            <a:endParaRPr sz="1700" b="1"/>
          </a:p>
        </p:txBody>
      </p:sp>
      <p:sp>
        <p:nvSpPr>
          <p:cNvPr id="159" name="Google Shape;159;p32"/>
          <p:cNvSpPr txBox="1"/>
          <p:nvPr/>
        </p:nvSpPr>
        <p:spPr>
          <a:xfrm>
            <a:off x="4220199" y="992610"/>
            <a:ext cx="3473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Helvetica Neue"/>
                <a:ea typeface="Helvetica Neue"/>
                <a:cs typeface="Helvetica Neue"/>
                <a:sym typeface="Helvetica Neue"/>
              </a:rPr>
              <a:t>The Mary Tyler Moore Show</a:t>
            </a:r>
            <a:endParaRPr sz="1200" b="1">
              <a:solidFill>
                <a:schemeClr val="lt1"/>
              </a:solidFill>
              <a:latin typeface="Helvetica Neue"/>
              <a:ea typeface="Helvetica Neue"/>
              <a:cs typeface="Helvetica Neue"/>
              <a:sym typeface="Helvetica Neue"/>
            </a:endParaRPr>
          </a:p>
        </p:txBody>
      </p:sp>
      <p:sp>
        <p:nvSpPr>
          <p:cNvPr id="160" name="Google Shape;160;p32"/>
          <p:cNvSpPr txBox="1"/>
          <p:nvPr/>
        </p:nvSpPr>
        <p:spPr>
          <a:xfrm>
            <a:off x="4315650" y="3564690"/>
            <a:ext cx="3473400" cy="5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chemeClr val="accent6"/>
                </a:solidFill>
                <a:latin typeface="Helvetica Neue"/>
                <a:ea typeface="Helvetica Neue"/>
                <a:cs typeface="Helvetica Neue"/>
                <a:sym typeface="Helvetica Neue"/>
              </a:rPr>
              <a:t>“News is truth, Jack! And I'm not going to </a:t>
            </a:r>
            <a:br>
              <a:rPr lang="en" sz="1200" b="1" i="1">
                <a:solidFill>
                  <a:schemeClr val="accent6"/>
                </a:solidFill>
                <a:latin typeface="Helvetica Neue"/>
                <a:ea typeface="Helvetica Neue"/>
                <a:cs typeface="Helvetica Neue"/>
                <a:sym typeface="Helvetica Neue"/>
              </a:rPr>
            </a:br>
            <a:r>
              <a:rPr lang="en" sz="1200" b="1" i="1">
                <a:solidFill>
                  <a:schemeClr val="accent6"/>
                </a:solidFill>
                <a:latin typeface="Helvetica Neue"/>
                <a:ea typeface="Helvetica Neue"/>
                <a:cs typeface="Helvetica Neue"/>
                <a:sym typeface="Helvetica Neue"/>
              </a:rPr>
              <a:t>make it into something fake!”</a:t>
            </a:r>
            <a:endParaRPr sz="1200" b="1" i="1">
              <a:solidFill>
                <a:schemeClr val="accent6"/>
              </a:solidFill>
              <a:latin typeface="Helvetica Neue"/>
              <a:ea typeface="Helvetica Neue"/>
              <a:cs typeface="Helvetica Neue"/>
              <a:sym typeface="Helvetica Neue"/>
            </a:endParaRPr>
          </a:p>
        </p:txBody>
      </p:sp>
      <p:pic>
        <p:nvPicPr>
          <p:cNvPr id="161" name="Google Shape;161;p32" descr="The Fat 45 did not &quot;invent&quot; the term Fake News, Lou Grant did! &#10;&quot;News Is Truth, Jack!&quot;" title="News Is Truth, Jack!">
            <a:hlinkClick r:id="rId3"/>
          </p:cNvPr>
          <p:cNvPicPr preferRelativeResize="0"/>
          <p:nvPr/>
        </p:nvPicPr>
        <p:blipFill>
          <a:blip r:embed="rId4">
            <a:alphaModFix/>
          </a:blip>
          <a:stretch>
            <a:fillRect/>
          </a:stretch>
        </p:blipFill>
        <p:spPr>
          <a:xfrm>
            <a:off x="4315650" y="1383947"/>
            <a:ext cx="2878300" cy="2158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3"/>
          <p:cNvPicPr preferRelativeResize="0"/>
          <p:nvPr/>
        </p:nvPicPr>
        <p:blipFill>
          <a:blip r:embed="rId3">
            <a:alphaModFix/>
          </a:blip>
          <a:stretch>
            <a:fillRect/>
          </a:stretch>
        </p:blipFill>
        <p:spPr>
          <a:xfrm>
            <a:off x="786925" y="1092175"/>
            <a:ext cx="1743000" cy="1337236"/>
          </a:xfrm>
          <a:prstGeom prst="rect">
            <a:avLst/>
          </a:prstGeom>
          <a:noFill/>
          <a:ln>
            <a:noFill/>
          </a:ln>
        </p:spPr>
      </p:pic>
      <p:pic>
        <p:nvPicPr>
          <p:cNvPr id="167" name="Google Shape;167;p33"/>
          <p:cNvPicPr preferRelativeResize="0"/>
          <p:nvPr/>
        </p:nvPicPr>
        <p:blipFill>
          <a:blip r:embed="rId4">
            <a:alphaModFix/>
          </a:blip>
          <a:stretch>
            <a:fillRect/>
          </a:stretch>
        </p:blipFill>
        <p:spPr>
          <a:xfrm>
            <a:off x="800928" y="3003309"/>
            <a:ext cx="1714984" cy="873591"/>
          </a:xfrm>
          <a:prstGeom prst="rect">
            <a:avLst/>
          </a:prstGeom>
          <a:noFill/>
          <a:ln>
            <a:noFill/>
          </a:ln>
        </p:spPr>
      </p:pic>
      <p:sp>
        <p:nvSpPr>
          <p:cNvPr id="168" name="Google Shape;168;p33"/>
          <p:cNvSpPr txBox="1"/>
          <p:nvPr/>
        </p:nvSpPr>
        <p:spPr>
          <a:xfrm>
            <a:off x="4205460" y="1962300"/>
            <a:ext cx="40044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Dual Anchors</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1980’s</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MTV</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Big Hair</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CNN</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1000"/>
                                        <p:tgtEl>
                                          <p:spTgt spid="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xEl>
                                              <p:pRg st="1" end="1"/>
                                            </p:txEl>
                                          </p:spTgt>
                                        </p:tgtEl>
                                        <p:attrNameLst>
                                          <p:attrName>style.visibility</p:attrName>
                                        </p:attrNameLst>
                                      </p:cBhvr>
                                      <p:to>
                                        <p:strVal val="visible"/>
                                      </p:to>
                                    </p:set>
                                    <p:animEffect transition="in" filter="fade">
                                      <p:cBhvr>
                                        <p:cTn id="12" dur="1000"/>
                                        <p:tgtEl>
                                          <p:spTgt spid="1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xEl>
                                              <p:pRg st="2" end="2"/>
                                            </p:txEl>
                                          </p:spTgt>
                                        </p:tgtEl>
                                        <p:attrNameLst>
                                          <p:attrName>style.visibility</p:attrName>
                                        </p:attrNameLst>
                                      </p:cBhvr>
                                      <p:to>
                                        <p:strVal val="visible"/>
                                      </p:to>
                                    </p:set>
                                    <p:animEffect transition="in" filter="fade">
                                      <p:cBhvr>
                                        <p:cTn id="17" dur="1000"/>
                                        <p:tgtEl>
                                          <p:spTgt spid="1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xEl>
                                              <p:pRg st="3" end="3"/>
                                            </p:txEl>
                                          </p:spTgt>
                                        </p:tgtEl>
                                        <p:attrNameLst>
                                          <p:attrName>style.visibility</p:attrName>
                                        </p:attrNameLst>
                                      </p:cBhvr>
                                      <p:to>
                                        <p:strVal val="visible"/>
                                      </p:to>
                                    </p:set>
                                    <p:animEffect transition="in" filter="fade">
                                      <p:cBhvr>
                                        <p:cTn id="22" dur="1000"/>
                                        <p:tgtEl>
                                          <p:spTgt spid="1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
                                            <p:txEl>
                                              <p:pRg st="4" end="4"/>
                                            </p:txEl>
                                          </p:spTgt>
                                        </p:tgtEl>
                                        <p:attrNameLst>
                                          <p:attrName>style.visibility</p:attrName>
                                        </p:attrNameLst>
                                      </p:cBhvr>
                                      <p:to>
                                        <p:strVal val="visible"/>
                                      </p:to>
                                    </p:set>
                                    <p:animEffect transition="in" filter="fade">
                                      <p:cBhvr>
                                        <p:cTn id="27" dur="1000"/>
                                        <p:tgtEl>
                                          <p:spTgt spid="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p:nvPr/>
        </p:nvSpPr>
        <p:spPr>
          <a:xfrm>
            <a:off x="-415425" y="-9900"/>
            <a:ext cx="99945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34"/>
          <p:cNvPicPr preferRelativeResize="0"/>
          <p:nvPr/>
        </p:nvPicPr>
        <p:blipFill>
          <a:blip r:embed="rId3">
            <a:alphaModFix/>
          </a:blip>
          <a:stretch>
            <a:fillRect/>
          </a:stretch>
        </p:blipFill>
        <p:spPr>
          <a:xfrm>
            <a:off x="4667450" y="232825"/>
            <a:ext cx="2587125" cy="4381148"/>
          </a:xfrm>
          <a:prstGeom prst="rect">
            <a:avLst/>
          </a:prstGeom>
          <a:noFill/>
          <a:ln>
            <a:noFill/>
          </a:ln>
        </p:spPr>
      </p:pic>
      <p:sp>
        <p:nvSpPr>
          <p:cNvPr id="175" name="Google Shape;175;p34"/>
          <p:cNvSpPr txBox="1"/>
          <p:nvPr/>
        </p:nvSpPr>
        <p:spPr>
          <a:xfrm>
            <a:off x="550275" y="1617175"/>
            <a:ext cx="3223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lt1"/>
                </a:solidFill>
                <a:latin typeface="Helvetica Neue"/>
                <a:ea typeface="Helvetica Neue"/>
                <a:cs typeface="Helvetica Neue"/>
                <a:sym typeface="Helvetica Neue"/>
              </a:rPr>
              <a:t>15 billionaires and six corporations</a:t>
            </a:r>
            <a:endParaRPr sz="2000" b="1">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1100"/>
                                        <p:tgtEl>
                                          <p:spTgt spid="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5"/>
          <p:cNvPicPr preferRelativeResize="0"/>
          <p:nvPr/>
        </p:nvPicPr>
        <p:blipFill>
          <a:blip r:embed="rId3">
            <a:alphaModFix/>
          </a:blip>
          <a:stretch>
            <a:fillRect/>
          </a:stretch>
        </p:blipFill>
        <p:spPr>
          <a:xfrm>
            <a:off x="1389600" y="0"/>
            <a:ext cx="2015800" cy="2620525"/>
          </a:xfrm>
          <a:prstGeom prst="rect">
            <a:avLst/>
          </a:prstGeom>
          <a:noFill/>
          <a:ln>
            <a:noFill/>
          </a:ln>
        </p:spPr>
      </p:pic>
      <p:pic>
        <p:nvPicPr>
          <p:cNvPr id="181" name="Google Shape;181;p35"/>
          <p:cNvPicPr preferRelativeResize="0"/>
          <p:nvPr/>
        </p:nvPicPr>
        <p:blipFill rotWithShape="1">
          <a:blip r:embed="rId4">
            <a:alphaModFix/>
          </a:blip>
          <a:srcRect r="3846"/>
          <a:stretch/>
        </p:blipFill>
        <p:spPr>
          <a:xfrm>
            <a:off x="0" y="0"/>
            <a:ext cx="1677950" cy="2620524"/>
          </a:xfrm>
          <a:prstGeom prst="rect">
            <a:avLst/>
          </a:prstGeom>
          <a:noFill/>
          <a:ln>
            <a:noFill/>
          </a:ln>
        </p:spPr>
      </p:pic>
      <p:pic>
        <p:nvPicPr>
          <p:cNvPr id="182" name="Google Shape;182;p35"/>
          <p:cNvPicPr preferRelativeResize="0"/>
          <p:nvPr/>
        </p:nvPicPr>
        <p:blipFill rotWithShape="1">
          <a:blip r:embed="rId5">
            <a:alphaModFix/>
          </a:blip>
          <a:srcRect b="3558"/>
          <a:stretch/>
        </p:blipFill>
        <p:spPr>
          <a:xfrm>
            <a:off x="0" y="2620525"/>
            <a:ext cx="3405400" cy="2232350"/>
          </a:xfrm>
          <a:prstGeom prst="rect">
            <a:avLst/>
          </a:prstGeom>
          <a:noFill/>
          <a:ln>
            <a:noFill/>
          </a:ln>
        </p:spPr>
      </p:pic>
      <p:sp>
        <p:nvSpPr>
          <p:cNvPr id="183" name="Google Shape;183;p35"/>
          <p:cNvSpPr txBox="1"/>
          <p:nvPr/>
        </p:nvSpPr>
        <p:spPr>
          <a:xfrm>
            <a:off x="4229992" y="1969875"/>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300" b="1">
                <a:solidFill>
                  <a:srgbClr val="EEFF41"/>
                </a:solidFill>
                <a:latin typeface="Helvetica Neue"/>
                <a:ea typeface="Helvetica Neue"/>
                <a:cs typeface="Helvetica Neue"/>
                <a:sym typeface="Helvetica Neue"/>
              </a:rPr>
              <a:t>Fox and CNN</a:t>
            </a:r>
            <a:endParaRPr sz="1200" b="1">
              <a:solidFill>
                <a:srgbClr val="EEFF41"/>
              </a:solidFill>
              <a:latin typeface="Helvetica Neue"/>
              <a:ea typeface="Helvetica Neue"/>
              <a:cs typeface="Helvetica Neue"/>
              <a:sym typeface="Helvetica Neue"/>
            </a:endParaRPr>
          </a:p>
        </p:txBody>
      </p:sp>
      <p:sp>
        <p:nvSpPr>
          <p:cNvPr id="184" name="Google Shape;184;p35"/>
          <p:cNvSpPr txBox="1"/>
          <p:nvPr/>
        </p:nvSpPr>
        <p:spPr>
          <a:xfrm>
            <a:off x="4355650" y="2250225"/>
            <a:ext cx="3330000" cy="923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The Murdoch family owns Fox News </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Amazon's Jeff Bezos owns the Washington Post</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The Koch brothers own Time</a:t>
            </a:r>
            <a:endParaRPr sz="1200" dirty="0">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xEl>
                                              <p:pRg st="0" end="0"/>
                                            </p:txEl>
                                          </p:spTgt>
                                        </p:tgtEl>
                                        <p:attrNameLst>
                                          <p:attrName>style.visibility</p:attrName>
                                        </p:attrNameLst>
                                      </p:cBhvr>
                                      <p:to>
                                        <p:strVal val="visible"/>
                                      </p:to>
                                    </p:set>
                                    <p:animEffect transition="in" filter="fade">
                                      <p:cBhvr>
                                        <p:cTn id="12" dur="1000"/>
                                        <p:tgtEl>
                                          <p:spTgt spid="1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
                                            <p:txEl>
                                              <p:pRg st="1" end="1"/>
                                            </p:txEl>
                                          </p:spTgt>
                                        </p:tgtEl>
                                        <p:attrNameLst>
                                          <p:attrName>style.visibility</p:attrName>
                                        </p:attrNameLst>
                                      </p:cBhvr>
                                      <p:to>
                                        <p:strVal val="visible"/>
                                      </p:to>
                                    </p:set>
                                    <p:animEffect transition="in" filter="fade">
                                      <p:cBhvr>
                                        <p:cTn id="17" dur="1000"/>
                                        <p:tgtEl>
                                          <p:spTgt spid="1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xEl>
                                              <p:pRg st="2" end="2"/>
                                            </p:txEl>
                                          </p:spTgt>
                                        </p:tgtEl>
                                        <p:attrNameLst>
                                          <p:attrName>style.visibility</p:attrName>
                                        </p:attrNameLst>
                                      </p:cBhvr>
                                      <p:to>
                                        <p:strVal val="visible"/>
                                      </p:to>
                                    </p:set>
                                    <p:animEffect transition="in" filter="fade">
                                      <p:cBhvr>
                                        <p:cTn id="22" dur="1000"/>
                                        <p:tgtEl>
                                          <p:spTgt spid="1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6"/>
          <p:cNvPicPr preferRelativeResize="0"/>
          <p:nvPr/>
        </p:nvPicPr>
        <p:blipFill rotWithShape="1">
          <a:blip r:embed="rId3">
            <a:alphaModFix/>
          </a:blip>
          <a:srcRect r="2210"/>
          <a:stretch/>
        </p:blipFill>
        <p:spPr>
          <a:xfrm>
            <a:off x="0" y="0"/>
            <a:ext cx="3399750" cy="4867126"/>
          </a:xfrm>
          <a:prstGeom prst="rect">
            <a:avLst/>
          </a:prstGeom>
          <a:noFill/>
          <a:ln>
            <a:noFill/>
          </a:ln>
        </p:spPr>
      </p:pic>
      <p:sp>
        <p:nvSpPr>
          <p:cNvPr id="190" name="Google Shape;190;p36"/>
          <p:cNvSpPr txBox="1"/>
          <p:nvPr/>
        </p:nvSpPr>
        <p:spPr>
          <a:xfrm>
            <a:off x="4355650" y="1977757"/>
            <a:ext cx="33300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Many media owners are hands-off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in terms of content</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Some are quite invasive</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The Las Vegas Review-Journal</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Sheldon Adelson</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Adelson doesn’t practice the ‘hands-off’ approach to journalism</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Effect transition="in" filter="fade">
                                      <p:cBhvr>
                                        <p:cTn id="7" dur="1000"/>
                                        <p:tgtEl>
                                          <p:spTgt spid="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xEl>
                                              <p:pRg st="1" end="1"/>
                                            </p:txEl>
                                          </p:spTgt>
                                        </p:tgtEl>
                                        <p:attrNameLst>
                                          <p:attrName>style.visibility</p:attrName>
                                        </p:attrNameLst>
                                      </p:cBhvr>
                                      <p:to>
                                        <p:strVal val="visible"/>
                                      </p:to>
                                    </p:set>
                                    <p:animEffect transition="in" filter="fade">
                                      <p:cBhvr>
                                        <p:cTn id="12" dur="1000"/>
                                        <p:tgtEl>
                                          <p:spTgt spid="1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
                                            <p:txEl>
                                              <p:pRg st="2" end="2"/>
                                            </p:txEl>
                                          </p:spTgt>
                                        </p:tgtEl>
                                        <p:attrNameLst>
                                          <p:attrName>style.visibility</p:attrName>
                                        </p:attrNameLst>
                                      </p:cBhvr>
                                      <p:to>
                                        <p:strVal val="visible"/>
                                      </p:to>
                                    </p:set>
                                    <p:animEffect transition="in" filter="fade">
                                      <p:cBhvr>
                                        <p:cTn id="17" dur="1000"/>
                                        <p:tgtEl>
                                          <p:spTgt spid="1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
                                            <p:txEl>
                                              <p:pRg st="3" end="3"/>
                                            </p:txEl>
                                          </p:spTgt>
                                        </p:tgtEl>
                                        <p:attrNameLst>
                                          <p:attrName>style.visibility</p:attrName>
                                        </p:attrNameLst>
                                      </p:cBhvr>
                                      <p:to>
                                        <p:strVal val="visible"/>
                                      </p:to>
                                    </p:set>
                                    <p:animEffect transition="in" filter="fade">
                                      <p:cBhvr>
                                        <p:cTn id="22" dur="1000"/>
                                        <p:tgtEl>
                                          <p:spTgt spid="1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
                                            <p:txEl>
                                              <p:pRg st="4" end="4"/>
                                            </p:txEl>
                                          </p:spTgt>
                                        </p:tgtEl>
                                        <p:attrNameLst>
                                          <p:attrName>style.visibility</p:attrName>
                                        </p:attrNameLst>
                                      </p:cBhvr>
                                      <p:to>
                                        <p:strVal val="visible"/>
                                      </p:to>
                                    </p:set>
                                    <p:animEffect transition="in" filter="fade">
                                      <p:cBhvr>
                                        <p:cTn id="27" dur="1000"/>
                                        <p:tgtEl>
                                          <p:spTgt spid="1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7"/>
          <p:cNvSpPr txBox="1"/>
          <p:nvPr/>
        </p:nvSpPr>
        <p:spPr>
          <a:xfrm>
            <a:off x="4229992" y="1672914"/>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Print Media</a:t>
            </a:r>
            <a:endParaRPr sz="1200" b="1">
              <a:solidFill>
                <a:srgbClr val="666666"/>
              </a:solidFill>
              <a:latin typeface="Helvetica Neue"/>
              <a:ea typeface="Helvetica Neue"/>
              <a:cs typeface="Helvetica Neue"/>
              <a:sym typeface="Helvetica Neue"/>
            </a:endParaRPr>
          </a:p>
        </p:txBody>
      </p:sp>
      <p:sp>
        <p:nvSpPr>
          <p:cNvPr id="196" name="Google Shape;196;p37"/>
          <p:cNvSpPr txBox="1"/>
          <p:nvPr/>
        </p:nvSpPr>
        <p:spPr>
          <a:xfrm>
            <a:off x="4431850" y="1909374"/>
            <a:ext cx="3567300" cy="17292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Print media</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Local newspapers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73% of US citizens trust their local newspapers as opposed to 55% who </a:t>
            </a:r>
            <a:br>
              <a:rPr lang="en" sz="1200" dirty="0">
                <a:solidFill>
                  <a:schemeClr val="dk1"/>
                </a:solidFill>
                <a:latin typeface="Helvetica Neue"/>
                <a:ea typeface="Helvetica Neue"/>
                <a:cs typeface="Helvetica Neue"/>
                <a:sym typeface="Helvetica Neue"/>
              </a:rPr>
            </a:br>
            <a:r>
              <a:rPr lang="en" sz="1200" dirty="0">
                <a:solidFill>
                  <a:schemeClr val="dk1"/>
                </a:solidFill>
                <a:latin typeface="Helvetica Neue"/>
                <a:ea typeface="Helvetica Neue"/>
                <a:cs typeface="Helvetica Neue"/>
                <a:sym typeface="Helvetica Neue"/>
              </a:rPr>
              <a:t>trust national news services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2004: approximately 2,000 newspapers have shut down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drop of 57% of all newspapers in the US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In all major cities throughout the world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dirty="0">
              <a:solidFill>
                <a:schemeClr val="dk1"/>
              </a:solidFill>
              <a:latin typeface="Helvetica Neue"/>
              <a:ea typeface="Helvetica Neue"/>
              <a:cs typeface="Helvetica Neue"/>
              <a:sym typeface="Helvetica Neue"/>
            </a:endParaRPr>
          </a:p>
        </p:txBody>
      </p:sp>
      <p:pic>
        <p:nvPicPr>
          <p:cNvPr id="197" name="Google Shape;197;p37"/>
          <p:cNvPicPr preferRelativeResize="0"/>
          <p:nvPr/>
        </p:nvPicPr>
        <p:blipFill rotWithShape="1">
          <a:blip r:embed="rId3">
            <a:alphaModFix/>
          </a:blip>
          <a:srcRect l="16114" r="37256"/>
          <a:stretch/>
        </p:blipFill>
        <p:spPr>
          <a:xfrm>
            <a:off x="-10977" y="0"/>
            <a:ext cx="3399775" cy="4858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xEl>
                                              <p:pRg st="0" end="0"/>
                                            </p:txEl>
                                          </p:spTgt>
                                        </p:tgtEl>
                                        <p:attrNameLst>
                                          <p:attrName>style.visibility</p:attrName>
                                        </p:attrNameLst>
                                      </p:cBhvr>
                                      <p:to>
                                        <p:strVal val="visible"/>
                                      </p:to>
                                    </p:set>
                                    <p:animEffect transition="in" filter="fade">
                                      <p:cBhvr>
                                        <p:cTn id="12" dur="1000"/>
                                        <p:tgtEl>
                                          <p:spTgt spid="1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xEl>
                                              <p:pRg st="1" end="1"/>
                                            </p:txEl>
                                          </p:spTgt>
                                        </p:tgtEl>
                                        <p:attrNameLst>
                                          <p:attrName>style.visibility</p:attrName>
                                        </p:attrNameLst>
                                      </p:cBhvr>
                                      <p:to>
                                        <p:strVal val="visible"/>
                                      </p:to>
                                    </p:set>
                                    <p:animEffect transition="in" filter="fade">
                                      <p:cBhvr>
                                        <p:cTn id="17" dur="1000"/>
                                        <p:tgtEl>
                                          <p:spTgt spid="19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6">
                                            <p:txEl>
                                              <p:pRg st="2" end="2"/>
                                            </p:txEl>
                                          </p:spTgt>
                                        </p:tgtEl>
                                        <p:attrNameLst>
                                          <p:attrName>style.visibility</p:attrName>
                                        </p:attrNameLst>
                                      </p:cBhvr>
                                      <p:to>
                                        <p:strVal val="visible"/>
                                      </p:to>
                                    </p:set>
                                    <p:animEffect transition="in" filter="fade">
                                      <p:cBhvr>
                                        <p:cTn id="22" dur="1000"/>
                                        <p:tgtEl>
                                          <p:spTgt spid="19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6">
                                            <p:txEl>
                                              <p:pRg st="3" end="3"/>
                                            </p:txEl>
                                          </p:spTgt>
                                        </p:tgtEl>
                                        <p:attrNameLst>
                                          <p:attrName>style.visibility</p:attrName>
                                        </p:attrNameLst>
                                      </p:cBhvr>
                                      <p:to>
                                        <p:strVal val="visible"/>
                                      </p:to>
                                    </p:set>
                                    <p:animEffect transition="in" filter="fade">
                                      <p:cBhvr>
                                        <p:cTn id="27" dur="1000"/>
                                        <p:tgtEl>
                                          <p:spTgt spid="19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xEl>
                                              <p:pRg st="4" end="4"/>
                                            </p:txEl>
                                          </p:spTgt>
                                        </p:tgtEl>
                                        <p:attrNameLst>
                                          <p:attrName>style.visibility</p:attrName>
                                        </p:attrNameLst>
                                      </p:cBhvr>
                                      <p:to>
                                        <p:strVal val="visible"/>
                                      </p:to>
                                    </p:set>
                                    <p:animEffect transition="in" filter="fade">
                                      <p:cBhvr>
                                        <p:cTn id="32" dur="1000"/>
                                        <p:tgtEl>
                                          <p:spTgt spid="19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6">
                                            <p:txEl>
                                              <p:pRg st="5" end="5"/>
                                            </p:txEl>
                                          </p:spTgt>
                                        </p:tgtEl>
                                        <p:attrNameLst>
                                          <p:attrName>style.visibility</p:attrName>
                                        </p:attrNameLst>
                                      </p:cBhvr>
                                      <p:to>
                                        <p:strVal val="visible"/>
                                      </p:to>
                                    </p:set>
                                    <p:animEffect transition="in" filter="fade">
                                      <p:cBhvr>
                                        <p:cTn id="37" dur="1000"/>
                                        <p:tgtEl>
                                          <p:spTgt spid="19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6">
                                            <p:txEl>
                                              <p:pRg st="6" end="6"/>
                                            </p:txEl>
                                          </p:spTgt>
                                        </p:tgtEl>
                                        <p:attrNameLst>
                                          <p:attrName>style.visibility</p:attrName>
                                        </p:attrNameLst>
                                      </p:cBhvr>
                                      <p:to>
                                        <p:strVal val="visible"/>
                                      </p:to>
                                    </p:set>
                                    <p:animEffect transition="in" filter="fade">
                                      <p:cBhvr>
                                        <p:cTn id="42" dur="1000"/>
                                        <p:tgtEl>
                                          <p:spTgt spid="1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8"/>
          <p:cNvSpPr txBox="1"/>
          <p:nvPr/>
        </p:nvSpPr>
        <p:spPr>
          <a:xfrm>
            <a:off x="4431850" y="1669822"/>
            <a:ext cx="3567300" cy="9309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Google, Facebook, and Twitter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 drastic decay in the level of news reporting world-wide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a:solidFill>
                <a:schemeClr val="dk1"/>
              </a:solidFill>
              <a:latin typeface="Helvetica Neue"/>
              <a:ea typeface="Helvetica Neue"/>
              <a:cs typeface="Helvetica Neue"/>
              <a:sym typeface="Helvetica Neue"/>
            </a:endParaRPr>
          </a:p>
        </p:txBody>
      </p:sp>
      <p:sp>
        <p:nvSpPr>
          <p:cNvPr id="203" name="Google Shape;203;p38"/>
          <p:cNvSpPr txBox="1"/>
          <p:nvPr/>
        </p:nvSpPr>
        <p:spPr>
          <a:xfrm>
            <a:off x="4815792" y="2555659"/>
            <a:ext cx="3803400" cy="118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500" b="1" i="1">
                <a:solidFill>
                  <a:schemeClr val="dk1"/>
                </a:solidFill>
                <a:latin typeface="Helvetica Neue"/>
                <a:ea typeface="Helvetica Neue"/>
                <a:cs typeface="Helvetica Neue"/>
                <a:sym typeface="Helvetica Neue"/>
              </a:rPr>
              <a:t>‘High-fructose bullshit’</a:t>
            </a:r>
            <a:endParaRPr sz="1500" b="1" i="1">
              <a:solidFill>
                <a:schemeClr val="dk1"/>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200" b="1">
                <a:solidFill>
                  <a:schemeClr val="dk1"/>
                </a:solidFill>
                <a:latin typeface="Helvetica Neue"/>
                <a:ea typeface="Helvetica Neue"/>
                <a:cs typeface="Helvetica Neue"/>
                <a:sym typeface="Helvetica Neue"/>
              </a:rPr>
              <a:t>                                   - Hasan Minhaj</a:t>
            </a:r>
            <a:endParaRPr sz="1500" b="1" i="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500" b="1" i="1">
                <a:solidFill>
                  <a:schemeClr val="dk1"/>
                </a:solidFill>
                <a:latin typeface="Helvetica Neue"/>
                <a:ea typeface="Helvetica Neue"/>
                <a:cs typeface="Helvetica Neue"/>
                <a:sym typeface="Helvetica Neue"/>
              </a:rPr>
              <a:t>‘Commentary on other peoples’ commentary is not news; it’s gossip’</a:t>
            </a:r>
            <a:endParaRPr sz="1500" b="1" i="1">
              <a:solidFill>
                <a:schemeClr val="dk1"/>
              </a:solidFill>
              <a:latin typeface="Helvetica Neue"/>
              <a:ea typeface="Helvetica Neue"/>
              <a:cs typeface="Helvetica Neue"/>
              <a:sym typeface="Helvetica Neue"/>
            </a:endParaRPr>
          </a:p>
        </p:txBody>
      </p:sp>
      <p:pic>
        <p:nvPicPr>
          <p:cNvPr id="204" name="Google Shape;204;p38"/>
          <p:cNvPicPr preferRelativeResize="0"/>
          <p:nvPr/>
        </p:nvPicPr>
        <p:blipFill rotWithShape="1">
          <a:blip r:embed="rId3">
            <a:alphaModFix/>
          </a:blip>
          <a:srcRect l="7499" t="1068" r="46658"/>
          <a:stretch/>
        </p:blipFill>
        <p:spPr>
          <a:xfrm>
            <a:off x="-10975" y="-16450"/>
            <a:ext cx="3397023" cy="4885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10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1" end="1"/>
                                            </p:txEl>
                                          </p:spTgt>
                                        </p:tgtEl>
                                        <p:attrNameLst>
                                          <p:attrName>style.visibility</p:attrName>
                                        </p:attrNameLst>
                                      </p:cBhvr>
                                      <p:to>
                                        <p:strVal val="visible"/>
                                      </p:to>
                                    </p:set>
                                    <p:animEffect transition="in" filter="fade">
                                      <p:cBhvr>
                                        <p:cTn id="12" dur="1000"/>
                                        <p:tgtEl>
                                          <p:spTgt spid="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Effect transition="in" filter="fade">
                                      <p:cBhvr>
                                        <p:cTn id="17" dur="1000"/>
                                        <p:tgtEl>
                                          <p:spTgt spid="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xEl>
                                              <p:pRg st="0" end="0"/>
                                            </p:txEl>
                                          </p:spTgt>
                                        </p:tgtEl>
                                        <p:attrNameLst>
                                          <p:attrName>style.visibility</p:attrName>
                                        </p:attrNameLst>
                                      </p:cBhvr>
                                      <p:to>
                                        <p:strVal val="visible"/>
                                      </p:to>
                                    </p:set>
                                    <p:animEffect transition="in" filter="fade">
                                      <p:cBhvr>
                                        <p:cTn id="22" dur="1000"/>
                                        <p:tgtEl>
                                          <p:spTgt spid="2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
                                            <p:txEl>
                                              <p:pRg st="1" end="1"/>
                                            </p:txEl>
                                          </p:spTgt>
                                        </p:tgtEl>
                                        <p:attrNameLst>
                                          <p:attrName>style.visibility</p:attrName>
                                        </p:attrNameLst>
                                      </p:cBhvr>
                                      <p:to>
                                        <p:strVal val="visible"/>
                                      </p:to>
                                    </p:set>
                                    <p:animEffect transition="in" filter="fade">
                                      <p:cBhvr>
                                        <p:cTn id="27" dur="1000"/>
                                        <p:tgtEl>
                                          <p:spTgt spid="2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3">
                                            <p:txEl>
                                              <p:pRg st="2" end="2"/>
                                            </p:txEl>
                                          </p:spTgt>
                                        </p:tgtEl>
                                        <p:attrNameLst>
                                          <p:attrName>style.visibility</p:attrName>
                                        </p:attrNameLst>
                                      </p:cBhvr>
                                      <p:to>
                                        <p:strVal val="visible"/>
                                      </p:to>
                                    </p:set>
                                    <p:animEffect transition="in" filter="fade">
                                      <p:cBhvr>
                                        <p:cTn id="32" dur="1000"/>
                                        <p:tgtEl>
                                          <p:spTgt spid="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p:nvPr/>
        </p:nvSpPr>
        <p:spPr>
          <a:xfrm>
            <a:off x="2711850" y="1369650"/>
            <a:ext cx="3720300" cy="24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b="1" dirty="0">
                <a:solidFill>
                  <a:schemeClr val="dk1"/>
                </a:solidFill>
                <a:latin typeface="Helvetica Neue"/>
                <a:ea typeface="Helvetica Neue"/>
                <a:cs typeface="Helvetica Neue"/>
                <a:sym typeface="Helvetica Neue"/>
              </a:rPr>
              <a:t>Newspapers and magazines make their money on print advertising. </a:t>
            </a: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dirty="0">
                <a:solidFill>
                  <a:schemeClr val="dk1"/>
                </a:solidFill>
                <a:latin typeface="Helvetica Neue"/>
                <a:ea typeface="Helvetica Neue"/>
                <a:cs typeface="Helvetica Neue"/>
                <a:sym typeface="Helvetica Neue"/>
              </a:rPr>
              <a:t>So who’s getting the money for </a:t>
            </a:r>
            <a:br>
              <a:rPr lang="en" sz="1500" b="1" dirty="0">
                <a:solidFill>
                  <a:schemeClr val="dk1"/>
                </a:solidFill>
                <a:latin typeface="Helvetica Neue"/>
                <a:ea typeface="Helvetica Neue"/>
                <a:cs typeface="Helvetica Neue"/>
                <a:sym typeface="Helvetica Neue"/>
              </a:rPr>
            </a:br>
            <a:r>
              <a:rPr lang="en" sz="1500" b="1" dirty="0">
                <a:solidFill>
                  <a:schemeClr val="dk1"/>
                </a:solidFill>
                <a:latin typeface="Helvetica Neue"/>
                <a:ea typeface="Helvetica Neue"/>
                <a:cs typeface="Helvetica Neue"/>
                <a:sym typeface="Helvetica Neue"/>
              </a:rPr>
              <a:t>online news? </a:t>
            </a: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dirty="0">
                <a:solidFill>
                  <a:schemeClr val="dk1"/>
                </a:solidFill>
                <a:latin typeface="Helvetica Neue"/>
                <a:ea typeface="Helvetica Neue"/>
                <a:cs typeface="Helvetica Neue"/>
                <a:sym typeface="Helvetica Neue"/>
              </a:rPr>
              <a:t>Facebook and Google</a:t>
            </a: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dirty="0">
                <a:solidFill>
                  <a:schemeClr val="dk1"/>
                </a:solidFill>
                <a:latin typeface="Helvetica Neue"/>
                <a:ea typeface="Helvetica Neue"/>
                <a:cs typeface="Helvetica Neue"/>
                <a:sym typeface="Helvetica Neue"/>
              </a:rPr>
              <a:t>The unregulated world of </a:t>
            </a:r>
            <a:br>
              <a:rPr lang="en" sz="1500" b="1" dirty="0">
                <a:solidFill>
                  <a:schemeClr val="dk1"/>
                </a:solidFill>
                <a:latin typeface="Helvetica Neue"/>
                <a:ea typeface="Helvetica Neue"/>
                <a:cs typeface="Helvetica Neue"/>
                <a:sym typeface="Helvetica Neue"/>
              </a:rPr>
            </a:br>
            <a:r>
              <a:rPr lang="en" sz="1500" b="1" dirty="0">
                <a:solidFill>
                  <a:schemeClr val="dk1"/>
                </a:solidFill>
                <a:latin typeface="Helvetica Neue"/>
                <a:ea typeface="Helvetica Neue"/>
                <a:cs typeface="Helvetica Neue"/>
                <a:sym typeface="Helvetica Neue"/>
              </a:rPr>
              <a:t>private industry.</a:t>
            </a:r>
            <a:endParaRPr sz="15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300" b="1" dirty="0">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1000"/>
                                        <p:tgtEl>
                                          <p:spTgt spid="2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xEl>
                                              <p:pRg st="1" end="1"/>
                                            </p:txEl>
                                          </p:spTgt>
                                        </p:tgtEl>
                                        <p:attrNameLst>
                                          <p:attrName>style.visibility</p:attrName>
                                        </p:attrNameLst>
                                      </p:cBhvr>
                                      <p:to>
                                        <p:strVal val="visible"/>
                                      </p:to>
                                    </p:set>
                                    <p:animEffect transition="in" filter="fade">
                                      <p:cBhvr>
                                        <p:cTn id="12" dur="1000"/>
                                        <p:tgtEl>
                                          <p:spTgt spid="2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xEl>
                                              <p:pRg st="2" end="2"/>
                                            </p:txEl>
                                          </p:spTgt>
                                        </p:tgtEl>
                                        <p:attrNameLst>
                                          <p:attrName>style.visibility</p:attrName>
                                        </p:attrNameLst>
                                      </p:cBhvr>
                                      <p:to>
                                        <p:strVal val="visible"/>
                                      </p:to>
                                    </p:set>
                                    <p:animEffect transition="in" filter="fade">
                                      <p:cBhvr>
                                        <p:cTn id="17" dur="1000"/>
                                        <p:tgtEl>
                                          <p:spTgt spid="2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
                                            <p:txEl>
                                              <p:pRg st="3" end="3"/>
                                            </p:txEl>
                                          </p:spTgt>
                                        </p:tgtEl>
                                        <p:attrNameLst>
                                          <p:attrName>style.visibility</p:attrName>
                                        </p:attrNameLst>
                                      </p:cBhvr>
                                      <p:to>
                                        <p:strVal val="visible"/>
                                      </p:to>
                                    </p:set>
                                    <p:animEffect transition="in" filter="fade">
                                      <p:cBhvr>
                                        <p:cTn id="22" dur="1000"/>
                                        <p:tgtEl>
                                          <p:spTgt spid="2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
                                            <p:txEl>
                                              <p:pRg st="4" end="4"/>
                                            </p:txEl>
                                          </p:spTgt>
                                        </p:tgtEl>
                                        <p:attrNameLst>
                                          <p:attrName>style.visibility</p:attrName>
                                        </p:attrNameLst>
                                      </p:cBhvr>
                                      <p:to>
                                        <p:strVal val="visible"/>
                                      </p:to>
                                    </p:set>
                                    <p:animEffect transition="in" filter="fade">
                                      <p:cBhvr>
                                        <p:cTn id="27" dur="1000"/>
                                        <p:tgtEl>
                                          <p:spTgt spid="2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xEl>
                                              <p:pRg st="5" end="5"/>
                                            </p:txEl>
                                          </p:spTgt>
                                        </p:tgtEl>
                                        <p:attrNameLst>
                                          <p:attrName>style.visibility</p:attrName>
                                        </p:attrNameLst>
                                      </p:cBhvr>
                                      <p:to>
                                        <p:strVal val="visible"/>
                                      </p:to>
                                    </p:set>
                                    <p:animEffect transition="in" filter="fade">
                                      <p:cBhvr>
                                        <p:cTn id="32" dur="1000"/>
                                        <p:tgtEl>
                                          <p:spTgt spid="20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
                                            <p:txEl>
                                              <p:pRg st="6" end="6"/>
                                            </p:txEl>
                                          </p:spTgt>
                                        </p:tgtEl>
                                        <p:attrNameLst>
                                          <p:attrName>style.visibility</p:attrName>
                                        </p:attrNameLst>
                                      </p:cBhvr>
                                      <p:to>
                                        <p:strVal val="visible"/>
                                      </p:to>
                                    </p:set>
                                    <p:animEffect transition="in" filter="fade">
                                      <p:cBhvr>
                                        <p:cTn id="37" dur="1000"/>
                                        <p:tgtEl>
                                          <p:spTgt spid="20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9">
                                            <p:txEl>
                                              <p:pRg st="7" end="7"/>
                                            </p:txEl>
                                          </p:spTgt>
                                        </p:tgtEl>
                                        <p:attrNameLst>
                                          <p:attrName>style.visibility</p:attrName>
                                        </p:attrNameLst>
                                      </p:cBhvr>
                                      <p:to>
                                        <p:strVal val="visible"/>
                                      </p:to>
                                    </p:set>
                                    <p:animEffect transition="in" filter="fade">
                                      <p:cBhvr>
                                        <p:cTn id="42" dur="1000"/>
                                        <p:tgtEl>
                                          <p:spTgt spid="20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2"/>
          <p:cNvSpPr txBox="1"/>
          <p:nvPr/>
        </p:nvSpPr>
        <p:spPr>
          <a:xfrm>
            <a:off x="4231268" y="1485638"/>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500" b="1">
                <a:solidFill>
                  <a:schemeClr val="dk1"/>
                </a:solidFill>
                <a:latin typeface="Helvetica Neue"/>
                <a:ea typeface="Helvetica Neue"/>
                <a:cs typeface="Helvetica Neue"/>
                <a:sym typeface="Helvetica Neue"/>
              </a:rPr>
              <a:t>Psychological underpinnings</a:t>
            </a:r>
            <a:endParaRPr sz="400" b="1">
              <a:latin typeface="Helvetica Neue"/>
              <a:ea typeface="Helvetica Neue"/>
              <a:cs typeface="Helvetica Neue"/>
              <a:sym typeface="Helvetica Neue"/>
            </a:endParaRPr>
          </a:p>
        </p:txBody>
      </p:sp>
      <p:sp>
        <p:nvSpPr>
          <p:cNvPr id="96" name="Google Shape;96;p22"/>
          <p:cNvSpPr txBox="1"/>
          <p:nvPr/>
        </p:nvSpPr>
        <p:spPr>
          <a:xfrm>
            <a:off x="4304575" y="1801462"/>
            <a:ext cx="3473400" cy="18564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Processes</a:t>
            </a:r>
            <a:endParaRPr sz="1200" dirty="0">
              <a:solidFill>
                <a:srgbClr val="000000"/>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Last 20 years</a:t>
            </a:r>
            <a:endParaRPr sz="1200" dirty="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Two central historical events </a:t>
            </a:r>
            <a:endParaRPr sz="1200" dirty="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Diametrically opposing processes</a:t>
            </a:r>
            <a:endParaRPr sz="1200" dirty="0">
              <a:solidFill>
                <a:srgbClr val="000000"/>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The demise of journalism since the 1990s </a:t>
            </a:r>
            <a:endParaRPr sz="1200" dirty="0">
              <a:solidFill>
                <a:srgbClr val="000000"/>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Increase of social media presence on </a:t>
            </a:r>
            <a:br>
              <a:rPr lang="en" sz="1200" dirty="0">
                <a:solidFill>
                  <a:schemeClr val="dk1"/>
                </a:solidFill>
                <a:latin typeface="Helvetica Neue"/>
                <a:ea typeface="Helvetica Neue"/>
                <a:cs typeface="Helvetica Neue"/>
                <a:sym typeface="Helvetica Neue"/>
              </a:rPr>
            </a:br>
            <a:r>
              <a:rPr lang="en" sz="1200" dirty="0">
                <a:solidFill>
                  <a:schemeClr val="dk1"/>
                </a:solidFill>
                <a:latin typeface="Helvetica Neue"/>
                <a:ea typeface="Helvetica Neue"/>
                <a:cs typeface="Helvetica Neue"/>
                <a:sym typeface="Helvetica Neue"/>
              </a:rPr>
              <a:t>the World Wide Web</a:t>
            </a:r>
            <a:endParaRPr sz="1200" dirty="0">
              <a:solidFill>
                <a:srgbClr val="000000"/>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dirty="0">
                <a:solidFill>
                  <a:schemeClr val="dk1"/>
                </a:solidFill>
                <a:latin typeface="Helvetica Neue"/>
                <a:ea typeface="Helvetica Neue"/>
                <a:cs typeface="Helvetica Neue"/>
                <a:sym typeface="Helvetica Neue"/>
              </a:rPr>
              <a:t>A perfect recipe</a:t>
            </a:r>
            <a:endParaRPr sz="1200" dirty="0">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xEl>
                                              <p:pRg st="0" end="0"/>
                                            </p:txEl>
                                          </p:spTgt>
                                        </p:tgtEl>
                                        <p:attrNameLst>
                                          <p:attrName>style.visibility</p:attrName>
                                        </p:attrNameLst>
                                      </p:cBhvr>
                                      <p:to>
                                        <p:strVal val="visible"/>
                                      </p:to>
                                    </p:set>
                                    <p:animEffect transition="in" filter="fade">
                                      <p:cBhvr>
                                        <p:cTn id="12" dur="1000"/>
                                        <p:tgtEl>
                                          <p:spTgt spid="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xEl>
                                              <p:pRg st="1" end="1"/>
                                            </p:txEl>
                                          </p:spTgt>
                                        </p:tgtEl>
                                        <p:attrNameLst>
                                          <p:attrName>style.visibility</p:attrName>
                                        </p:attrNameLst>
                                      </p:cBhvr>
                                      <p:to>
                                        <p:strVal val="visible"/>
                                      </p:to>
                                    </p:set>
                                    <p:animEffect transition="in" filter="fade">
                                      <p:cBhvr>
                                        <p:cTn id="17" dur="1000"/>
                                        <p:tgtEl>
                                          <p:spTgt spid="9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
                                            <p:txEl>
                                              <p:pRg st="2" end="2"/>
                                            </p:txEl>
                                          </p:spTgt>
                                        </p:tgtEl>
                                        <p:attrNameLst>
                                          <p:attrName>style.visibility</p:attrName>
                                        </p:attrNameLst>
                                      </p:cBhvr>
                                      <p:to>
                                        <p:strVal val="visible"/>
                                      </p:to>
                                    </p:set>
                                    <p:animEffect transition="in" filter="fade">
                                      <p:cBhvr>
                                        <p:cTn id="22" dur="1000"/>
                                        <p:tgtEl>
                                          <p:spTgt spid="9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xEl>
                                              <p:pRg st="3" end="3"/>
                                            </p:txEl>
                                          </p:spTgt>
                                        </p:tgtEl>
                                        <p:attrNameLst>
                                          <p:attrName>style.visibility</p:attrName>
                                        </p:attrNameLst>
                                      </p:cBhvr>
                                      <p:to>
                                        <p:strVal val="visible"/>
                                      </p:to>
                                    </p:set>
                                    <p:animEffect transition="in" filter="fade">
                                      <p:cBhvr>
                                        <p:cTn id="27" dur="1000"/>
                                        <p:tgtEl>
                                          <p:spTgt spid="9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6">
                                            <p:txEl>
                                              <p:pRg st="4" end="4"/>
                                            </p:txEl>
                                          </p:spTgt>
                                        </p:tgtEl>
                                        <p:attrNameLst>
                                          <p:attrName>style.visibility</p:attrName>
                                        </p:attrNameLst>
                                      </p:cBhvr>
                                      <p:to>
                                        <p:strVal val="visible"/>
                                      </p:to>
                                    </p:set>
                                    <p:animEffect transition="in" filter="fade">
                                      <p:cBhvr>
                                        <p:cTn id="32" dur="1000"/>
                                        <p:tgtEl>
                                          <p:spTgt spid="9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
                                            <p:txEl>
                                              <p:pRg st="5" end="5"/>
                                            </p:txEl>
                                          </p:spTgt>
                                        </p:tgtEl>
                                        <p:attrNameLst>
                                          <p:attrName>style.visibility</p:attrName>
                                        </p:attrNameLst>
                                      </p:cBhvr>
                                      <p:to>
                                        <p:strVal val="visible"/>
                                      </p:to>
                                    </p:set>
                                    <p:animEffect transition="in" filter="fade">
                                      <p:cBhvr>
                                        <p:cTn id="37" dur="1000"/>
                                        <p:tgtEl>
                                          <p:spTgt spid="9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6">
                                            <p:txEl>
                                              <p:pRg st="6" end="6"/>
                                            </p:txEl>
                                          </p:spTgt>
                                        </p:tgtEl>
                                        <p:attrNameLst>
                                          <p:attrName>style.visibility</p:attrName>
                                        </p:attrNameLst>
                                      </p:cBhvr>
                                      <p:to>
                                        <p:strVal val="visible"/>
                                      </p:to>
                                    </p:set>
                                    <p:animEffect transition="in" filter="fade">
                                      <p:cBhvr>
                                        <p:cTn id="42" dur="1000"/>
                                        <p:tgtEl>
                                          <p:spTgt spid="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0"/>
          <p:cNvSpPr txBox="1"/>
          <p:nvPr/>
        </p:nvSpPr>
        <p:spPr>
          <a:xfrm>
            <a:off x="4230000" y="1224102"/>
            <a:ext cx="4344900" cy="72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Vulnerable to private equity firms and hedge funds</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1200"/>
              </a:spcBef>
              <a:spcAft>
                <a:spcPts val="1200"/>
              </a:spcAft>
              <a:buClr>
                <a:schemeClr val="dk1"/>
              </a:buClr>
              <a:buSzPts val="1100"/>
              <a:buFont typeface="Arial"/>
              <a:buNone/>
            </a:pPr>
            <a:r>
              <a:rPr lang="en" sz="1200" b="1">
                <a:solidFill>
                  <a:schemeClr val="dk1"/>
                </a:solidFill>
                <a:latin typeface="Helvetica Neue"/>
                <a:ea typeface="Helvetica Neue"/>
                <a:cs typeface="Helvetica Neue"/>
                <a:sym typeface="Helvetica Neue"/>
              </a:rPr>
              <a:t>‘Leveraged buyout’ (LBO)</a:t>
            </a:r>
            <a:endParaRPr sz="1200" b="1">
              <a:solidFill>
                <a:srgbClr val="666666"/>
              </a:solidFill>
              <a:latin typeface="Helvetica Neue"/>
              <a:ea typeface="Helvetica Neue"/>
              <a:cs typeface="Helvetica Neue"/>
              <a:sym typeface="Helvetica Neue"/>
            </a:endParaRPr>
          </a:p>
        </p:txBody>
      </p:sp>
      <p:sp>
        <p:nvSpPr>
          <p:cNvPr id="215" name="Google Shape;215;p40"/>
          <p:cNvSpPr txBox="1"/>
          <p:nvPr/>
        </p:nvSpPr>
        <p:spPr>
          <a:xfrm>
            <a:off x="4431850" y="1950700"/>
            <a:ext cx="3567300" cy="2069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huge bank loan (that’s the leverage)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Dump the bank loan debt back on </a:t>
            </a:r>
            <a:br>
              <a:rPr lang="en" sz="1200" dirty="0">
                <a:solidFill>
                  <a:schemeClr val="dk1"/>
                </a:solidFill>
                <a:latin typeface="Helvetica Neue"/>
                <a:ea typeface="Helvetica Neue"/>
                <a:cs typeface="Helvetica Neue"/>
                <a:sym typeface="Helvetica Neue"/>
              </a:rPr>
            </a:br>
            <a:r>
              <a:rPr lang="en" sz="1200" dirty="0">
                <a:solidFill>
                  <a:schemeClr val="dk1"/>
                </a:solidFill>
                <a:latin typeface="Helvetica Neue"/>
                <a:ea typeface="Helvetica Neue"/>
                <a:cs typeface="Helvetica Neue"/>
                <a:sym typeface="Helvetica Neue"/>
              </a:rPr>
              <a:t>the newspaper</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Squeeze as much money out of the newspaper by laying off workers, selling assets like real estate, and [then] charge enormous management fees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1200"/>
              </a:spcBef>
              <a:spcAft>
                <a:spcPts val="1200"/>
              </a:spcAft>
              <a:buNone/>
            </a:pPr>
            <a:endParaRPr sz="1200" dirty="0">
              <a:solidFill>
                <a:schemeClr val="dk1"/>
              </a:solidFill>
              <a:latin typeface="Helvetica Neue"/>
              <a:ea typeface="Helvetica Neue"/>
              <a:cs typeface="Helvetica Neue"/>
              <a:sym typeface="Helvetica Neue"/>
            </a:endParaRPr>
          </a:p>
        </p:txBody>
      </p:sp>
      <p:pic>
        <p:nvPicPr>
          <p:cNvPr id="216" name="Google Shape;216;p40"/>
          <p:cNvPicPr preferRelativeResize="0"/>
          <p:nvPr/>
        </p:nvPicPr>
        <p:blipFill rotWithShape="1">
          <a:blip r:embed="rId3">
            <a:alphaModFix/>
          </a:blip>
          <a:srcRect l="49898" r="8807" b="428"/>
          <a:stretch/>
        </p:blipFill>
        <p:spPr>
          <a:xfrm>
            <a:off x="-43875" y="-10975"/>
            <a:ext cx="3432674" cy="4858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0" end="0"/>
                                            </p:txEl>
                                          </p:spTgt>
                                        </p:tgtEl>
                                        <p:attrNameLst>
                                          <p:attrName>style.visibility</p:attrName>
                                        </p:attrNameLst>
                                      </p:cBhvr>
                                      <p:to>
                                        <p:strVal val="visible"/>
                                      </p:to>
                                    </p:set>
                                    <p:animEffect transition="in" filter="fade">
                                      <p:cBhvr>
                                        <p:cTn id="12" dur="1000"/>
                                        <p:tgtEl>
                                          <p:spTgt spid="2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xEl>
                                              <p:pRg st="1" end="1"/>
                                            </p:txEl>
                                          </p:spTgt>
                                        </p:tgtEl>
                                        <p:attrNameLst>
                                          <p:attrName>style.visibility</p:attrName>
                                        </p:attrNameLst>
                                      </p:cBhvr>
                                      <p:to>
                                        <p:strVal val="visible"/>
                                      </p:to>
                                    </p:set>
                                    <p:animEffect transition="in" filter="fade">
                                      <p:cBhvr>
                                        <p:cTn id="17" dur="1000"/>
                                        <p:tgtEl>
                                          <p:spTgt spid="2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
                                            <p:txEl>
                                              <p:pRg st="0" end="0"/>
                                            </p:txEl>
                                          </p:spTgt>
                                        </p:tgtEl>
                                        <p:attrNameLst>
                                          <p:attrName>style.visibility</p:attrName>
                                        </p:attrNameLst>
                                      </p:cBhvr>
                                      <p:to>
                                        <p:strVal val="visible"/>
                                      </p:to>
                                    </p:set>
                                    <p:animEffect transition="in" filter="fade">
                                      <p:cBhvr>
                                        <p:cTn id="22" dur="1000"/>
                                        <p:tgtEl>
                                          <p:spTgt spid="2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
                                            <p:txEl>
                                              <p:pRg st="1" end="1"/>
                                            </p:txEl>
                                          </p:spTgt>
                                        </p:tgtEl>
                                        <p:attrNameLst>
                                          <p:attrName>style.visibility</p:attrName>
                                        </p:attrNameLst>
                                      </p:cBhvr>
                                      <p:to>
                                        <p:strVal val="visible"/>
                                      </p:to>
                                    </p:set>
                                    <p:animEffect transition="in" filter="fade">
                                      <p:cBhvr>
                                        <p:cTn id="27" dur="1000"/>
                                        <p:tgtEl>
                                          <p:spTgt spid="2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
                                            <p:txEl>
                                              <p:pRg st="2" end="2"/>
                                            </p:txEl>
                                          </p:spTgt>
                                        </p:tgtEl>
                                        <p:attrNameLst>
                                          <p:attrName>style.visibility</p:attrName>
                                        </p:attrNameLst>
                                      </p:cBhvr>
                                      <p:to>
                                        <p:strVal val="visible"/>
                                      </p:to>
                                    </p:set>
                                    <p:animEffect transition="in" filter="fade">
                                      <p:cBhvr>
                                        <p:cTn id="32" dur="1000"/>
                                        <p:tgtEl>
                                          <p:spTgt spid="21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
                                            <p:txEl>
                                              <p:pRg st="3" end="3"/>
                                            </p:txEl>
                                          </p:spTgt>
                                        </p:tgtEl>
                                        <p:attrNameLst>
                                          <p:attrName>style.visibility</p:attrName>
                                        </p:attrNameLst>
                                      </p:cBhvr>
                                      <p:to>
                                        <p:strVal val="visible"/>
                                      </p:to>
                                    </p:set>
                                    <p:animEffect transition="in" filter="fade">
                                      <p:cBhvr>
                                        <p:cTn id="37" dur="1000"/>
                                        <p:tgtEl>
                                          <p:spTgt spid="2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1"/>
          <p:cNvPicPr preferRelativeResize="0"/>
          <p:nvPr/>
        </p:nvPicPr>
        <p:blipFill>
          <a:blip r:embed="rId3">
            <a:alphaModFix/>
          </a:blip>
          <a:stretch>
            <a:fillRect/>
          </a:stretch>
        </p:blipFill>
        <p:spPr>
          <a:xfrm>
            <a:off x="2110625" y="987025"/>
            <a:ext cx="4922750" cy="316945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p:nvPr/>
        </p:nvSpPr>
        <p:spPr>
          <a:xfrm>
            <a:off x="4431850" y="1743150"/>
            <a:ext cx="3567300" cy="16572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‘Off the hook’</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Ten times more likely to claim bankruptcy</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‘Vulture funds’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30% of all newspapers in the US are controlled by two such vulture funds: Fortress Investment Group and </a:t>
            </a:r>
            <a:br>
              <a:rPr lang="en" sz="1200" dirty="0">
                <a:solidFill>
                  <a:schemeClr val="dk1"/>
                </a:solidFill>
                <a:latin typeface="Helvetica Neue"/>
                <a:ea typeface="Helvetica Neue"/>
                <a:cs typeface="Helvetica Neue"/>
                <a:sym typeface="Helvetica Neue"/>
              </a:rPr>
            </a:br>
            <a:r>
              <a:rPr lang="en" sz="1200" dirty="0">
                <a:solidFill>
                  <a:schemeClr val="dk1"/>
                </a:solidFill>
                <a:latin typeface="Helvetica Neue"/>
                <a:ea typeface="Helvetica Neue"/>
                <a:cs typeface="Helvetica Neue"/>
                <a:sym typeface="Helvetica Neue"/>
              </a:rPr>
              <a:t>Alden Global Capital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‘rape and pillage’ strategy</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dirty="0">
              <a:solidFill>
                <a:schemeClr val="dk1"/>
              </a:solidFill>
              <a:latin typeface="Helvetica Neue"/>
              <a:ea typeface="Helvetica Neue"/>
              <a:cs typeface="Helvetica Neue"/>
              <a:sym typeface="Helvetica Neue"/>
            </a:endParaRPr>
          </a:p>
        </p:txBody>
      </p:sp>
      <p:pic>
        <p:nvPicPr>
          <p:cNvPr id="227" name="Google Shape;227;p42"/>
          <p:cNvPicPr preferRelativeResize="0"/>
          <p:nvPr/>
        </p:nvPicPr>
        <p:blipFill>
          <a:blip r:embed="rId3">
            <a:alphaModFix/>
          </a:blip>
          <a:stretch>
            <a:fillRect/>
          </a:stretch>
        </p:blipFill>
        <p:spPr>
          <a:xfrm>
            <a:off x="389017" y="1885750"/>
            <a:ext cx="2630175" cy="1130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animEffect transition="in" filter="fade">
                                      <p:cBhvr>
                                        <p:cTn id="7" dur="1000"/>
                                        <p:tgtEl>
                                          <p:spTgt spid="2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xEl>
                                              <p:pRg st="1" end="1"/>
                                            </p:txEl>
                                          </p:spTgt>
                                        </p:tgtEl>
                                        <p:attrNameLst>
                                          <p:attrName>style.visibility</p:attrName>
                                        </p:attrNameLst>
                                      </p:cBhvr>
                                      <p:to>
                                        <p:strVal val="visible"/>
                                      </p:to>
                                    </p:set>
                                    <p:animEffect transition="in" filter="fade">
                                      <p:cBhvr>
                                        <p:cTn id="12" dur="1000"/>
                                        <p:tgtEl>
                                          <p:spTgt spid="2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xEl>
                                              <p:pRg st="2" end="2"/>
                                            </p:txEl>
                                          </p:spTgt>
                                        </p:tgtEl>
                                        <p:attrNameLst>
                                          <p:attrName>style.visibility</p:attrName>
                                        </p:attrNameLst>
                                      </p:cBhvr>
                                      <p:to>
                                        <p:strVal val="visible"/>
                                      </p:to>
                                    </p:set>
                                    <p:animEffect transition="in" filter="fade">
                                      <p:cBhvr>
                                        <p:cTn id="17" dur="1000"/>
                                        <p:tgtEl>
                                          <p:spTgt spid="2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
                                            <p:txEl>
                                              <p:pRg st="3" end="3"/>
                                            </p:txEl>
                                          </p:spTgt>
                                        </p:tgtEl>
                                        <p:attrNameLst>
                                          <p:attrName>style.visibility</p:attrName>
                                        </p:attrNameLst>
                                      </p:cBhvr>
                                      <p:to>
                                        <p:strVal val="visible"/>
                                      </p:to>
                                    </p:set>
                                    <p:animEffect transition="in" filter="fade">
                                      <p:cBhvr>
                                        <p:cTn id="22" dur="1000"/>
                                        <p:tgtEl>
                                          <p:spTgt spid="2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xEl>
                                              <p:pRg st="4" end="4"/>
                                            </p:txEl>
                                          </p:spTgt>
                                        </p:tgtEl>
                                        <p:attrNameLst>
                                          <p:attrName>style.visibility</p:attrName>
                                        </p:attrNameLst>
                                      </p:cBhvr>
                                      <p:to>
                                        <p:strVal val="visible"/>
                                      </p:to>
                                    </p:set>
                                    <p:animEffect transition="in" filter="fade">
                                      <p:cBhvr>
                                        <p:cTn id="27" dur="1000"/>
                                        <p:tgtEl>
                                          <p:spTgt spid="2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6">
                                            <p:txEl>
                                              <p:pRg st="5" end="5"/>
                                            </p:txEl>
                                          </p:spTgt>
                                        </p:tgtEl>
                                        <p:attrNameLst>
                                          <p:attrName>style.visibility</p:attrName>
                                        </p:attrNameLst>
                                      </p:cBhvr>
                                      <p:to>
                                        <p:strVal val="visible"/>
                                      </p:to>
                                    </p:set>
                                    <p:animEffect transition="in" filter="fade">
                                      <p:cBhvr>
                                        <p:cTn id="32" dur="1000"/>
                                        <p:tgtEl>
                                          <p:spTgt spid="2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3"/>
          <p:cNvPicPr preferRelativeResize="0"/>
          <p:nvPr/>
        </p:nvPicPr>
        <p:blipFill rotWithShape="1">
          <a:blip r:embed="rId3">
            <a:alphaModFix/>
          </a:blip>
          <a:srcRect l="400" t="1002" r="1905" b="30775"/>
          <a:stretch/>
        </p:blipFill>
        <p:spPr>
          <a:xfrm flipH="1">
            <a:off x="0" y="0"/>
            <a:ext cx="3375075" cy="2364475"/>
          </a:xfrm>
          <a:prstGeom prst="rect">
            <a:avLst/>
          </a:prstGeom>
          <a:noFill/>
          <a:ln>
            <a:noFill/>
          </a:ln>
        </p:spPr>
      </p:pic>
      <p:sp>
        <p:nvSpPr>
          <p:cNvPr id="233" name="Google Shape;233;p43"/>
          <p:cNvSpPr/>
          <p:nvPr/>
        </p:nvSpPr>
        <p:spPr>
          <a:xfrm>
            <a:off x="-68925" y="2364400"/>
            <a:ext cx="3485100" cy="248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34" name="Google Shape;234;p43"/>
          <p:cNvPicPr preferRelativeResize="0"/>
          <p:nvPr/>
        </p:nvPicPr>
        <p:blipFill>
          <a:blip r:embed="rId4">
            <a:alphaModFix/>
          </a:blip>
          <a:stretch>
            <a:fillRect/>
          </a:stretch>
        </p:blipFill>
        <p:spPr>
          <a:xfrm>
            <a:off x="805200" y="2528700"/>
            <a:ext cx="1736849" cy="2154202"/>
          </a:xfrm>
          <a:prstGeom prst="rect">
            <a:avLst/>
          </a:prstGeom>
          <a:noFill/>
          <a:ln>
            <a:noFill/>
          </a:ln>
        </p:spPr>
      </p:pic>
      <p:sp>
        <p:nvSpPr>
          <p:cNvPr id="235" name="Google Shape;235;p43"/>
          <p:cNvSpPr txBox="1"/>
          <p:nvPr/>
        </p:nvSpPr>
        <p:spPr>
          <a:xfrm>
            <a:off x="4229992" y="2060072"/>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Randall Smith</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b="1">
              <a:solidFill>
                <a:schemeClr val="dk1"/>
              </a:solidFill>
              <a:latin typeface="Helvetica Neue"/>
              <a:ea typeface="Helvetica Neue"/>
              <a:cs typeface="Helvetica Neue"/>
              <a:sym typeface="Helvetica Neue"/>
            </a:endParaRPr>
          </a:p>
        </p:txBody>
      </p:sp>
      <p:sp>
        <p:nvSpPr>
          <p:cNvPr id="236" name="Google Shape;236;p43"/>
          <p:cNvSpPr txBox="1"/>
          <p:nvPr/>
        </p:nvSpPr>
        <p:spPr>
          <a:xfrm>
            <a:off x="4431850" y="2296528"/>
            <a:ext cx="3567300" cy="7869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Billionaire who owned Alden</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It’s this picture: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Let’s go to a caricature:</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
                                            <p:txEl>
                                              <p:pRg st="0" end="0"/>
                                            </p:txEl>
                                          </p:spTgt>
                                        </p:tgtEl>
                                        <p:attrNameLst>
                                          <p:attrName>style.visibility</p:attrName>
                                        </p:attrNameLst>
                                      </p:cBhvr>
                                      <p:to>
                                        <p:strVal val="visible"/>
                                      </p:to>
                                    </p:set>
                                    <p:animEffect transition="in" filter="fade">
                                      <p:cBhvr>
                                        <p:cTn id="12" dur="1000"/>
                                        <p:tgtEl>
                                          <p:spTgt spid="2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
                                            <p:txEl>
                                              <p:pRg st="1" end="1"/>
                                            </p:txEl>
                                          </p:spTgt>
                                        </p:tgtEl>
                                        <p:attrNameLst>
                                          <p:attrName>style.visibility</p:attrName>
                                        </p:attrNameLst>
                                      </p:cBhvr>
                                      <p:to>
                                        <p:strVal val="visible"/>
                                      </p:to>
                                    </p:set>
                                    <p:animEffect transition="in" filter="fade">
                                      <p:cBhvr>
                                        <p:cTn id="17" dur="1000"/>
                                        <p:tgtEl>
                                          <p:spTgt spid="2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6">
                                            <p:txEl>
                                              <p:pRg st="2" end="2"/>
                                            </p:txEl>
                                          </p:spTgt>
                                        </p:tgtEl>
                                        <p:attrNameLst>
                                          <p:attrName>style.visibility</p:attrName>
                                        </p:attrNameLst>
                                      </p:cBhvr>
                                      <p:to>
                                        <p:strVal val="visible"/>
                                      </p:to>
                                    </p:set>
                                    <p:animEffect transition="in" filter="fade">
                                      <p:cBhvr>
                                        <p:cTn id="22" dur="1000"/>
                                        <p:tgtEl>
                                          <p:spTgt spid="2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gtEl>
                                        <p:attrNameLst>
                                          <p:attrName>style.visibility</p:attrName>
                                        </p:attrNameLst>
                                      </p:cBhvr>
                                      <p:to>
                                        <p:strVal val="visible"/>
                                      </p:to>
                                    </p:set>
                                    <p:animEffect transition="in" filter="fade">
                                      <p:cBhvr>
                                        <p:cTn id="2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44"/>
          <p:cNvPicPr preferRelativeResize="0"/>
          <p:nvPr/>
        </p:nvPicPr>
        <p:blipFill rotWithShape="1">
          <a:blip r:embed="rId3">
            <a:alphaModFix/>
          </a:blip>
          <a:srcRect l="3783" r="56809"/>
          <a:stretch/>
        </p:blipFill>
        <p:spPr>
          <a:xfrm>
            <a:off x="-10975" y="0"/>
            <a:ext cx="3402502" cy="4858350"/>
          </a:xfrm>
          <a:prstGeom prst="rect">
            <a:avLst/>
          </a:prstGeom>
          <a:noFill/>
          <a:ln>
            <a:noFill/>
          </a:ln>
        </p:spPr>
      </p:pic>
      <p:sp>
        <p:nvSpPr>
          <p:cNvPr id="242" name="Google Shape;242;p44"/>
          <p:cNvSpPr txBox="1"/>
          <p:nvPr/>
        </p:nvSpPr>
        <p:spPr>
          <a:xfrm>
            <a:off x="4431850" y="2056953"/>
            <a:ext cx="3760500" cy="1364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Between the years 2012 to 2018, papers on average lost 32% of their entire workforce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Alden newspapers laid off 72% of their staff</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Mercury newspaper from Pottstown, PA</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One particular journalist, Evan Brant, was asked to cover 25 different beats</a:t>
            </a:r>
            <a:endParaRPr sz="1200" dirty="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animEffect transition="in" filter="fade">
                                      <p:cBhvr>
                                        <p:cTn id="7" dur="1000"/>
                                        <p:tgtEl>
                                          <p:spTgt spid="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xEl>
                                              <p:pRg st="1" end="1"/>
                                            </p:txEl>
                                          </p:spTgt>
                                        </p:tgtEl>
                                        <p:attrNameLst>
                                          <p:attrName>style.visibility</p:attrName>
                                        </p:attrNameLst>
                                      </p:cBhvr>
                                      <p:to>
                                        <p:strVal val="visible"/>
                                      </p:to>
                                    </p:set>
                                    <p:animEffect transition="in" filter="fade">
                                      <p:cBhvr>
                                        <p:cTn id="12" dur="1000"/>
                                        <p:tgtEl>
                                          <p:spTgt spid="2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xEl>
                                              <p:pRg st="2" end="2"/>
                                            </p:txEl>
                                          </p:spTgt>
                                        </p:tgtEl>
                                        <p:attrNameLst>
                                          <p:attrName>style.visibility</p:attrName>
                                        </p:attrNameLst>
                                      </p:cBhvr>
                                      <p:to>
                                        <p:strVal val="visible"/>
                                      </p:to>
                                    </p:set>
                                    <p:animEffect transition="in" filter="fade">
                                      <p:cBhvr>
                                        <p:cTn id="17" dur="1000"/>
                                        <p:tgtEl>
                                          <p:spTgt spid="2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2">
                                            <p:txEl>
                                              <p:pRg st="3" end="3"/>
                                            </p:txEl>
                                          </p:spTgt>
                                        </p:tgtEl>
                                        <p:attrNameLst>
                                          <p:attrName>style.visibility</p:attrName>
                                        </p:attrNameLst>
                                      </p:cBhvr>
                                      <p:to>
                                        <p:strVal val="visible"/>
                                      </p:to>
                                    </p:set>
                                    <p:animEffect transition="in" filter="fade">
                                      <p:cBhvr>
                                        <p:cTn id="22" dur="1000"/>
                                        <p:tgtEl>
                                          <p:spTgt spid="2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5"/>
          <p:cNvSpPr txBox="1"/>
          <p:nvPr/>
        </p:nvSpPr>
        <p:spPr>
          <a:xfrm>
            <a:off x="3626650" y="5501575"/>
            <a:ext cx="4437000" cy="22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Helvetica Neue"/>
                <a:ea typeface="Helvetica Neue"/>
                <a:cs typeface="Helvetica Neue"/>
                <a:sym typeface="Helvetica Neue"/>
              </a:rPr>
              <a:t>Sam Zell, who in 2007, purchased the Tribune Company which owns the LA Times, the Orlando Sentinel, and the Chicago Tribune</a:t>
            </a:r>
            <a:endParaRPr sz="2200">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latin typeface="Helvetica Neue"/>
                <a:ea typeface="Helvetica Neue"/>
                <a:cs typeface="Helvetica Neue"/>
                <a:sym typeface="Helvetica Neue"/>
                <a:hlinkClick r:id="rId3"/>
              </a:rPr>
              <a:t>https://www.youtube.com/watch?v=bq2_wSsDwkQ</a:t>
            </a:r>
            <a:endParaRPr>
              <a:latin typeface="Helvetica Neue"/>
              <a:ea typeface="Helvetica Neue"/>
              <a:cs typeface="Helvetica Neue"/>
              <a:sym typeface="Helvetica Neue"/>
            </a:endParaRPr>
          </a:p>
        </p:txBody>
      </p:sp>
      <p:pic>
        <p:nvPicPr>
          <p:cNvPr id="248" name="Google Shape;248;p45"/>
          <p:cNvPicPr preferRelativeResize="0"/>
          <p:nvPr/>
        </p:nvPicPr>
        <p:blipFill rotWithShape="1">
          <a:blip r:embed="rId4">
            <a:alphaModFix/>
          </a:blip>
          <a:srcRect l="44772" r="8798"/>
          <a:stretch/>
        </p:blipFill>
        <p:spPr>
          <a:xfrm>
            <a:off x="-10975" y="-23575"/>
            <a:ext cx="3405251" cy="4881925"/>
          </a:xfrm>
          <a:prstGeom prst="rect">
            <a:avLst/>
          </a:prstGeom>
          <a:noFill/>
          <a:ln>
            <a:noFill/>
          </a:ln>
        </p:spPr>
      </p:pic>
      <p:sp>
        <p:nvSpPr>
          <p:cNvPr id="249" name="Google Shape;249;p45"/>
          <p:cNvSpPr txBox="1"/>
          <p:nvPr/>
        </p:nvSpPr>
        <p:spPr>
          <a:xfrm>
            <a:off x="4431850" y="1098616"/>
            <a:ext cx="3760500" cy="69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Helvetica Neue"/>
                <a:ea typeface="Helvetica Neue"/>
                <a:cs typeface="Helvetica Neue"/>
                <a:sym typeface="Helvetica Neue"/>
              </a:rPr>
              <a:t>Sam Zell, who in 2007, purchased the Tribune Company which owns the LA Times, the Orlando Sentinel, and the Chicago Tribune.</a:t>
            </a:r>
            <a:endParaRPr sz="1200" dirty="0">
              <a:solidFill>
                <a:schemeClr val="dk1"/>
              </a:solidFill>
              <a:latin typeface="Helvetica Neue"/>
              <a:ea typeface="Helvetica Neue"/>
              <a:cs typeface="Helvetica Neue"/>
              <a:sym typeface="Helvetica Neue"/>
            </a:endParaRPr>
          </a:p>
        </p:txBody>
      </p:sp>
      <p:pic>
        <p:nvPicPr>
          <p:cNvPr id="250" name="Google Shape;250;p45" descr="The newspaper industry is suffering. That’s bad news for journalists — both real and fictional.&#10;&#10;Connect with Last Week Tonight online...&#10;Subscribe to the Last Week Tonight YouTube channel for more almost news as it almost happens: www.youtube.com/user/LastWeekTonight&#10;&#10;Find Last Week Tonight on Facebook like your mom would:&#10;http://Facebook.com/LastWeekTonight&#10;&#10;Follow us on Twitter for news about jokes and jokes about news:&#10;http://Twitter.com/LastWeekTonight&#10;&#10;Visit our official site for all that other stuff at once:&#10;http://www.hbo.com/lastweektonight" title="Journalism: Last Week Tonight with John Oliver (HBO)">
            <a:hlinkClick r:id="rId5"/>
          </p:cNvPr>
          <p:cNvPicPr preferRelativeResize="0"/>
          <p:nvPr/>
        </p:nvPicPr>
        <p:blipFill>
          <a:blip r:embed="rId6">
            <a:alphaModFix/>
          </a:blip>
          <a:stretch>
            <a:fillRect/>
          </a:stretch>
        </p:blipFill>
        <p:spPr>
          <a:xfrm>
            <a:off x="4533692" y="1958835"/>
            <a:ext cx="2781398" cy="208604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6"/>
          <p:cNvSpPr txBox="1"/>
          <p:nvPr/>
        </p:nvSpPr>
        <p:spPr>
          <a:xfrm>
            <a:off x="2711850" y="1376100"/>
            <a:ext cx="3720300" cy="239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b="1" dirty="0">
                <a:solidFill>
                  <a:schemeClr val="dk1"/>
                </a:solidFill>
                <a:latin typeface="Helvetica Neue"/>
                <a:ea typeface="Helvetica Neue"/>
                <a:cs typeface="Helvetica Neue"/>
                <a:sym typeface="Helvetica Neue"/>
              </a:rPr>
              <a:t>The system is completely backwards. </a:t>
            </a:r>
            <a:endParaRPr sz="20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endParaRPr sz="1500" b="1" dirty="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dirty="0">
                <a:solidFill>
                  <a:schemeClr val="dk1"/>
                </a:solidFill>
                <a:latin typeface="Helvetica Neue"/>
                <a:ea typeface="Helvetica Neue"/>
                <a:cs typeface="Helvetica Neue"/>
                <a:sym typeface="Helvetica Neue"/>
              </a:rPr>
              <a:t>Instead of news agencies, reporters, editors, etc., determining the coverage and presentation of information that the public should know about, the news agencies are letting the public determine what they want to see.</a:t>
            </a:r>
            <a:endParaRPr sz="15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300" b="1" dirty="0">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1000"/>
                                        <p:tgtEl>
                                          <p:spTgt spid="2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xEl>
                                              <p:pRg st="1" end="1"/>
                                            </p:txEl>
                                          </p:spTgt>
                                        </p:tgtEl>
                                        <p:attrNameLst>
                                          <p:attrName>style.visibility</p:attrName>
                                        </p:attrNameLst>
                                      </p:cBhvr>
                                      <p:to>
                                        <p:strVal val="visible"/>
                                      </p:to>
                                    </p:set>
                                    <p:animEffect transition="in" filter="fade">
                                      <p:cBhvr>
                                        <p:cTn id="12" dur="1000"/>
                                        <p:tgtEl>
                                          <p:spTgt spid="2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5">
                                            <p:txEl>
                                              <p:pRg st="2" end="2"/>
                                            </p:txEl>
                                          </p:spTgt>
                                        </p:tgtEl>
                                        <p:attrNameLst>
                                          <p:attrName>style.visibility</p:attrName>
                                        </p:attrNameLst>
                                      </p:cBhvr>
                                      <p:to>
                                        <p:strVal val="visible"/>
                                      </p:to>
                                    </p:set>
                                    <p:animEffect transition="in" filter="fade">
                                      <p:cBhvr>
                                        <p:cTn id="17" dur="1000"/>
                                        <p:tgtEl>
                                          <p:spTgt spid="2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5">
                                            <p:txEl>
                                              <p:pRg st="3" end="3"/>
                                            </p:txEl>
                                          </p:spTgt>
                                        </p:tgtEl>
                                        <p:attrNameLst>
                                          <p:attrName>style.visibility</p:attrName>
                                        </p:attrNameLst>
                                      </p:cBhvr>
                                      <p:to>
                                        <p:strVal val="visible"/>
                                      </p:to>
                                    </p:set>
                                    <p:animEffect transition="in" filter="fade">
                                      <p:cBhvr>
                                        <p:cTn id="22" dur="1000"/>
                                        <p:tgtEl>
                                          <p:spTgt spid="2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7"/>
          <p:cNvPicPr preferRelativeResize="0"/>
          <p:nvPr/>
        </p:nvPicPr>
        <p:blipFill>
          <a:blip r:embed="rId3">
            <a:alphaModFix/>
          </a:blip>
          <a:stretch>
            <a:fillRect/>
          </a:stretch>
        </p:blipFill>
        <p:spPr>
          <a:xfrm>
            <a:off x="2662600" y="1359900"/>
            <a:ext cx="3818800" cy="24237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8"/>
          <p:cNvPicPr preferRelativeResize="0"/>
          <p:nvPr/>
        </p:nvPicPr>
        <p:blipFill rotWithShape="1">
          <a:blip r:embed="rId3">
            <a:alphaModFix/>
          </a:blip>
          <a:srcRect r="7252"/>
          <a:stretch/>
        </p:blipFill>
        <p:spPr>
          <a:xfrm>
            <a:off x="-10976" y="-10975"/>
            <a:ext cx="3388800" cy="4858350"/>
          </a:xfrm>
          <a:prstGeom prst="rect">
            <a:avLst/>
          </a:prstGeom>
          <a:noFill/>
          <a:ln>
            <a:noFill/>
          </a:ln>
        </p:spPr>
      </p:pic>
      <p:sp>
        <p:nvSpPr>
          <p:cNvPr id="266" name="Google Shape;266;p48"/>
          <p:cNvSpPr txBox="1"/>
          <p:nvPr/>
        </p:nvSpPr>
        <p:spPr>
          <a:xfrm>
            <a:off x="4229992" y="1843792"/>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Dr. Patrick Soon-Shiong</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b="1">
              <a:solidFill>
                <a:schemeClr val="dk1"/>
              </a:solidFill>
              <a:latin typeface="Helvetica Neue"/>
              <a:ea typeface="Helvetica Neue"/>
              <a:cs typeface="Helvetica Neue"/>
              <a:sym typeface="Helvetica Neue"/>
            </a:endParaRPr>
          </a:p>
        </p:txBody>
      </p:sp>
      <p:sp>
        <p:nvSpPr>
          <p:cNvPr id="267" name="Google Shape;267;p48"/>
          <p:cNvSpPr txBox="1"/>
          <p:nvPr/>
        </p:nvSpPr>
        <p:spPr>
          <a:xfrm>
            <a:off x="4239093" y="2087708"/>
            <a:ext cx="3803400" cy="12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i="1">
                <a:solidFill>
                  <a:schemeClr val="dk1"/>
                </a:solidFill>
                <a:latin typeface="Helvetica Neue"/>
                <a:ea typeface="Helvetica Neue"/>
                <a:cs typeface="Helvetica Neue"/>
                <a:sym typeface="Helvetica Neue"/>
              </a:rPr>
              <a:t>‘We need newspapers,’ </a:t>
            </a:r>
            <a:r>
              <a:rPr lang="en" sz="1500">
                <a:solidFill>
                  <a:schemeClr val="dk1"/>
                </a:solidFill>
                <a:latin typeface="Helvetica Neue"/>
                <a:ea typeface="Helvetica Neue"/>
                <a:cs typeface="Helvetica Neue"/>
                <a:sym typeface="Helvetica Neue"/>
              </a:rPr>
              <a:t>he said.</a:t>
            </a:r>
            <a:r>
              <a:rPr lang="en" sz="1500" b="1">
                <a:solidFill>
                  <a:schemeClr val="dk1"/>
                </a:solidFill>
                <a:latin typeface="Helvetica Neue"/>
                <a:ea typeface="Helvetica Neue"/>
                <a:cs typeface="Helvetica Neue"/>
                <a:sym typeface="Helvetica Neue"/>
              </a:rPr>
              <a:t> </a:t>
            </a:r>
            <a:br>
              <a:rPr lang="en" sz="1500" b="1">
                <a:solidFill>
                  <a:schemeClr val="dk1"/>
                </a:solidFill>
                <a:latin typeface="Helvetica Neue"/>
                <a:ea typeface="Helvetica Neue"/>
                <a:cs typeface="Helvetica Neue"/>
                <a:sym typeface="Helvetica Neue"/>
              </a:rPr>
            </a:br>
            <a:r>
              <a:rPr lang="en" sz="1500" b="1">
                <a:solidFill>
                  <a:schemeClr val="dk1"/>
                </a:solidFill>
                <a:latin typeface="Helvetica Neue"/>
                <a:ea typeface="Helvetica Neue"/>
                <a:cs typeface="Helvetica Neue"/>
                <a:sym typeface="Helvetica Neue"/>
              </a:rPr>
              <a:t>‘</a:t>
            </a:r>
            <a:r>
              <a:rPr lang="en" sz="1500" b="1" i="1">
                <a:solidFill>
                  <a:schemeClr val="dk1"/>
                </a:solidFill>
                <a:latin typeface="Helvetica Neue"/>
                <a:ea typeface="Helvetica Neue"/>
                <a:cs typeface="Helvetica Neue"/>
                <a:sym typeface="Helvetica Neue"/>
              </a:rPr>
              <a:t>We need this intellectual integrity. </a:t>
            </a:r>
            <a:br>
              <a:rPr lang="en" sz="1500" b="1" i="1">
                <a:solidFill>
                  <a:schemeClr val="dk1"/>
                </a:solidFill>
                <a:latin typeface="Helvetica Neue"/>
                <a:ea typeface="Helvetica Neue"/>
                <a:cs typeface="Helvetica Neue"/>
                <a:sym typeface="Helvetica Neue"/>
              </a:rPr>
            </a:br>
            <a:r>
              <a:rPr lang="en" sz="1500" b="1" i="1">
                <a:solidFill>
                  <a:schemeClr val="dk1"/>
                </a:solidFill>
                <a:latin typeface="Helvetica Neue"/>
                <a:ea typeface="Helvetica Neue"/>
                <a:cs typeface="Helvetica Neue"/>
                <a:sym typeface="Helvetica Neue"/>
              </a:rPr>
              <a:t>We need writers and editors who are passionate about this work.’</a:t>
            </a:r>
            <a:endParaRPr sz="1500" b="1" i="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xEl>
                                              <p:pRg st="0" end="0"/>
                                            </p:txEl>
                                          </p:spTgt>
                                        </p:tgtEl>
                                        <p:attrNameLst>
                                          <p:attrName>style.visibility</p:attrName>
                                        </p:attrNameLst>
                                      </p:cBhvr>
                                      <p:to>
                                        <p:strVal val="visible"/>
                                      </p:to>
                                    </p:set>
                                    <p:animEffect transition="in" filter="fade">
                                      <p:cBhvr>
                                        <p:cTn id="12" dur="1000"/>
                                        <p:tgtEl>
                                          <p:spTgt spid="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9"/>
          <p:cNvPicPr preferRelativeResize="0"/>
          <p:nvPr/>
        </p:nvPicPr>
        <p:blipFill rotWithShape="1">
          <a:blip r:embed="rId3">
            <a:alphaModFix/>
          </a:blip>
          <a:srcRect l="4237" t="6125" r="4237" b="6116"/>
          <a:stretch/>
        </p:blipFill>
        <p:spPr>
          <a:xfrm>
            <a:off x="311500" y="1798575"/>
            <a:ext cx="2652776" cy="1546350"/>
          </a:xfrm>
          <a:prstGeom prst="rect">
            <a:avLst/>
          </a:prstGeom>
          <a:noFill/>
          <a:ln>
            <a:noFill/>
          </a:ln>
        </p:spPr>
      </p:pic>
      <p:sp>
        <p:nvSpPr>
          <p:cNvPr id="273" name="Google Shape;273;p49"/>
          <p:cNvSpPr txBox="1"/>
          <p:nvPr/>
        </p:nvSpPr>
        <p:spPr>
          <a:xfrm>
            <a:off x="4229992" y="1472521"/>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TRONC</a:t>
            </a:r>
            <a:endParaRPr sz="1200" b="1">
              <a:solidFill>
                <a:srgbClr val="666666"/>
              </a:solidFill>
              <a:latin typeface="Helvetica Neue"/>
              <a:ea typeface="Helvetica Neue"/>
              <a:cs typeface="Helvetica Neue"/>
              <a:sym typeface="Helvetica Neue"/>
            </a:endParaRPr>
          </a:p>
        </p:txBody>
      </p:sp>
      <p:sp>
        <p:nvSpPr>
          <p:cNvPr id="274" name="Google Shape;274;p49"/>
          <p:cNvSpPr txBox="1"/>
          <p:nvPr/>
        </p:nvSpPr>
        <p:spPr>
          <a:xfrm>
            <a:off x="4431850" y="1708979"/>
            <a:ext cx="3567300" cy="1962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Stands for Tribune Online Content</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What happens when we lose local news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We will be ‘dumber’ or less-informed about what is going on in our communities, cities, and countries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We’re going to know less and less about each other, our neighbours, our communities, and the information that means the most to us locally</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1200"/>
              </a:spcBef>
              <a:spcAft>
                <a:spcPts val="1200"/>
              </a:spcAft>
              <a:buNone/>
            </a:pP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xEl>
                                              <p:pRg st="0" end="0"/>
                                            </p:txEl>
                                          </p:spTgt>
                                        </p:tgtEl>
                                        <p:attrNameLst>
                                          <p:attrName>style.visibility</p:attrName>
                                        </p:attrNameLst>
                                      </p:cBhvr>
                                      <p:to>
                                        <p:strVal val="visible"/>
                                      </p:to>
                                    </p:set>
                                    <p:animEffect transition="in" filter="fade">
                                      <p:cBhvr>
                                        <p:cTn id="12" dur="1000"/>
                                        <p:tgtEl>
                                          <p:spTgt spid="27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xEl>
                                              <p:pRg st="1" end="1"/>
                                            </p:txEl>
                                          </p:spTgt>
                                        </p:tgtEl>
                                        <p:attrNameLst>
                                          <p:attrName>style.visibility</p:attrName>
                                        </p:attrNameLst>
                                      </p:cBhvr>
                                      <p:to>
                                        <p:strVal val="visible"/>
                                      </p:to>
                                    </p:set>
                                    <p:animEffect transition="in" filter="fade">
                                      <p:cBhvr>
                                        <p:cTn id="17" dur="1000"/>
                                        <p:tgtEl>
                                          <p:spTgt spid="27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4">
                                            <p:txEl>
                                              <p:pRg st="2" end="2"/>
                                            </p:txEl>
                                          </p:spTgt>
                                        </p:tgtEl>
                                        <p:attrNameLst>
                                          <p:attrName>style.visibility</p:attrName>
                                        </p:attrNameLst>
                                      </p:cBhvr>
                                      <p:to>
                                        <p:strVal val="visible"/>
                                      </p:to>
                                    </p:set>
                                    <p:animEffect transition="in" filter="fade">
                                      <p:cBhvr>
                                        <p:cTn id="22" dur="1000"/>
                                        <p:tgtEl>
                                          <p:spTgt spid="27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4">
                                            <p:txEl>
                                              <p:pRg st="3" end="3"/>
                                            </p:txEl>
                                          </p:spTgt>
                                        </p:tgtEl>
                                        <p:attrNameLst>
                                          <p:attrName>style.visibility</p:attrName>
                                        </p:attrNameLst>
                                      </p:cBhvr>
                                      <p:to>
                                        <p:strVal val="visible"/>
                                      </p:to>
                                    </p:set>
                                    <p:animEffect transition="in" filter="fade">
                                      <p:cBhvr>
                                        <p:cTn id="27" dur="1000"/>
                                        <p:tgtEl>
                                          <p:spTgt spid="27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4">
                                            <p:txEl>
                                              <p:pRg st="4" end="4"/>
                                            </p:txEl>
                                          </p:spTgt>
                                        </p:tgtEl>
                                        <p:attrNameLst>
                                          <p:attrName>style.visibility</p:attrName>
                                        </p:attrNameLst>
                                      </p:cBhvr>
                                      <p:to>
                                        <p:strVal val="visible"/>
                                      </p:to>
                                    </p:set>
                                    <p:animEffect transition="in" filter="fade">
                                      <p:cBhvr>
                                        <p:cTn id="32" dur="1000"/>
                                        <p:tgtEl>
                                          <p:spTgt spid="2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3"/>
          <p:cNvPicPr preferRelativeResize="0"/>
          <p:nvPr/>
        </p:nvPicPr>
        <p:blipFill>
          <a:blip r:embed="rId3">
            <a:alphaModFix/>
          </a:blip>
          <a:stretch>
            <a:fillRect/>
          </a:stretch>
        </p:blipFill>
        <p:spPr>
          <a:xfrm>
            <a:off x="2877625" y="962450"/>
            <a:ext cx="3287500" cy="29596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0"/>
          <p:cNvPicPr preferRelativeResize="0"/>
          <p:nvPr/>
        </p:nvPicPr>
        <p:blipFill rotWithShape="1">
          <a:blip r:embed="rId3">
            <a:alphaModFix/>
          </a:blip>
          <a:srcRect l="18743" r="30100"/>
          <a:stretch/>
        </p:blipFill>
        <p:spPr>
          <a:xfrm>
            <a:off x="-65800" y="0"/>
            <a:ext cx="3465550" cy="4858350"/>
          </a:xfrm>
          <a:prstGeom prst="rect">
            <a:avLst/>
          </a:prstGeom>
          <a:noFill/>
          <a:ln>
            <a:noFill/>
          </a:ln>
        </p:spPr>
      </p:pic>
      <p:sp>
        <p:nvSpPr>
          <p:cNvPr id="280" name="Google Shape;280;p50"/>
          <p:cNvSpPr txBox="1"/>
          <p:nvPr/>
        </p:nvSpPr>
        <p:spPr>
          <a:xfrm>
            <a:off x="4229992" y="1472521"/>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Who or what is to blame for the demise </a:t>
            </a:r>
            <a:br>
              <a:rPr lang="en" sz="1200" b="1">
                <a:solidFill>
                  <a:schemeClr val="dk1"/>
                </a:solidFill>
                <a:latin typeface="Helvetica Neue"/>
                <a:ea typeface="Helvetica Neue"/>
                <a:cs typeface="Helvetica Neue"/>
                <a:sym typeface="Helvetica Neue"/>
              </a:rPr>
            </a:br>
            <a:r>
              <a:rPr lang="en" sz="1200" b="1">
                <a:solidFill>
                  <a:schemeClr val="dk1"/>
                </a:solidFill>
                <a:latin typeface="Helvetica Neue"/>
                <a:ea typeface="Helvetica Neue"/>
                <a:cs typeface="Helvetica Neue"/>
                <a:sym typeface="Helvetica Neue"/>
              </a:rPr>
              <a:t>of journalism? </a:t>
            </a:r>
            <a:endParaRPr sz="1200" b="1">
              <a:solidFill>
                <a:srgbClr val="666666"/>
              </a:solidFill>
              <a:latin typeface="Helvetica Neue"/>
              <a:ea typeface="Helvetica Neue"/>
              <a:cs typeface="Helvetica Neue"/>
              <a:sym typeface="Helvetica Neue"/>
            </a:endParaRPr>
          </a:p>
        </p:txBody>
      </p:sp>
      <p:sp>
        <p:nvSpPr>
          <p:cNvPr id="281" name="Google Shape;281;p50"/>
          <p:cNvSpPr txBox="1"/>
          <p:nvPr/>
        </p:nvSpPr>
        <p:spPr>
          <a:xfrm>
            <a:off x="4431850" y="1949116"/>
            <a:ext cx="3567300" cy="1076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 cultural evolutionary process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Tax revenues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Paid subscriptions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We are living through a very bad time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in journalism history</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xEl>
                                              <p:pRg st="0" end="0"/>
                                            </p:txEl>
                                          </p:spTgt>
                                        </p:tgtEl>
                                        <p:attrNameLst>
                                          <p:attrName>style.visibility</p:attrName>
                                        </p:attrNameLst>
                                      </p:cBhvr>
                                      <p:to>
                                        <p:strVal val="visible"/>
                                      </p:to>
                                    </p:set>
                                    <p:animEffect transition="in" filter="fade">
                                      <p:cBhvr>
                                        <p:cTn id="12" dur="1000"/>
                                        <p:tgtEl>
                                          <p:spTgt spid="28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xEl>
                                              <p:pRg st="1" end="1"/>
                                            </p:txEl>
                                          </p:spTgt>
                                        </p:tgtEl>
                                        <p:attrNameLst>
                                          <p:attrName>style.visibility</p:attrName>
                                        </p:attrNameLst>
                                      </p:cBhvr>
                                      <p:to>
                                        <p:strVal val="visible"/>
                                      </p:to>
                                    </p:set>
                                    <p:animEffect transition="in" filter="fade">
                                      <p:cBhvr>
                                        <p:cTn id="17" dur="1000"/>
                                        <p:tgtEl>
                                          <p:spTgt spid="28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xEl>
                                              <p:pRg st="2" end="2"/>
                                            </p:txEl>
                                          </p:spTgt>
                                        </p:tgtEl>
                                        <p:attrNameLst>
                                          <p:attrName>style.visibility</p:attrName>
                                        </p:attrNameLst>
                                      </p:cBhvr>
                                      <p:to>
                                        <p:strVal val="visible"/>
                                      </p:to>
                                    </p:set>
                                    <p:animEffect transition="in" filter="fade">
                                      <p:cBhvr>
                                        <p:cTn id="22" dur="1000"/>
                                        <p:tgtEl>
                                          <p:spTgt spid="28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1">
                                            <p:txEl>
                                              <p:pRg st="3" end="3"/>
                                            </p:txEl>
                                          </p:spTgt>
                                        </p:tgtEl>
                                        <p:attrNameLst>
                                          <p:attrName>style.visibility</p:attrName>
                                        </p:attrNameLst>
                                      </p:cBhvr>
                                      <p:to>
                                        <p:strVal val="visible"/>
                                      </p:to>
                                    </p:set>
                                    <p:animEffect transition="in" filter="fade">
                                      <p:cBhvr>
                                        <p:cTn id="27" dur="1000"/>
                                        <p:tgtEl>
                                          <p:spTgt spid="28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1">
                                            <p:txEl>
                                              <p:pRg st="4" end="4"/>
                                            </p:txEl>
                                          </p:spTgt>
                                        </p:tgtEl>
                                        <p:attrNameLst>
                                          <p:attrName>style.visibility</p:attrName>
                                        </p:attrNameLst>
                                      </p:cBhvr>
                                      <p:to>
                                        <p:strVal val="visible"/>
                                      </p:to>
                                    </p:set>
                                    <p:animEffect transition="in" filter="fade">
                                      <p:cBhvr>
                                        <p:cTn id="32" dur="1000"/>
                                        <p:tgtEl>
                                          <p:spTgt spid="2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51"/>
          <p:cNvPicPr preferRelativeResize="0"/>
          <p:nvPr/>
        </p:nvPicPr>
        <p:blipFill>
          <a:blip r:embed="rId3">
            <a:alphaModFix/>
          </a:blip>
          <a:stretch>
            <a:fillRect/>
          </a:stretch>
        </p:blipFill>
        <p:spPr>
          <a:xfrm>
            <a:off x="505774" y="1548450"/>
            <a:ext cx="2457475" cy="2046600"/>
          </a:xfrm>
          <a:prstGeom prst="rect">
            <a:avLst/>
          </a:prstGeom>
          <a:noFill/>
          <a:ln>
            <a:noFill/>
          </a:ln>
        </p:spPr>
      </p:pic>
      <p:sp>
        <p:nvSpPr>
          <p:cNvPr id="287" name="Google Shape;287;p51"/>
          <p:cNvSpPr txBox="1"/>
          <p:nvPr/>
        </p:nvSpPr>
        <p:spPr>
          <a:xfrm>
            <a:off x="4229992" y="1928325"/>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300" b="1" dirty="0">
                <a:solidFill>
                  <a:srgbClr val="EEFF41"/>
                </a:solidFill>
                <a:latin typeface="Helvetica Neue"/>
                <a:ea typeface="Helvetica Neue"/>
                <a:cs typeface="Helvetica Neue"/>
                <a:sym typeface="Helvetica Neue"/>
              </a:rPr>
              <a:t>The Rise of Social Media</a:t>
            </a:r>
            <a:endParaRPr sz="1200" b="1" dirty="0">
              <a:solidFill>
                <a:srgbClr val="EEFF41"/>
              </a:solidFill>
              <a:latin typeface="Helvetica Neue"/>
              <a:ea typeface="Helvetica Neue"/>
              <a:cs typeface="Helvetica Neue"/>
              <a:sym typeface="Helvetica Neue"/>
            </a:endParaRPr>
          </a:p>
        </p:txBody>
      </p:sp>
      <p:sp>
        <p:nvSpPr>
          <p:cNvPr id="288" name="Google Shape;288;p51"/>
          <p:cNvSpPr txBox="1"/>
          <p:nvPr/>
        </p:nvSpPr>
        <p:spPr>
          <a:xfrm>
            <a:off x="4355650" y="2208675"/>
            <a:ext cx="35736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120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By the end of the 20th century, around 4% of the world’s population was online</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Today, in 2021, approximately 65% of the world is online</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
                                            <p:txEl>
                                              <p:pRg st="0" end="0"/>
                                            </p:txEl>
                                          </p:spTgt>
                                        </p:tgtEl>
                                        <p:attrNameLst>
                                          <p:attrName>style.visibility</p:attrName>
                                        </p:attrNameLst>
                                      </p:cBhvr>
                                      <p:to>
                                        <p:strVal val="visible"/>
                                      </p:to>
                                    </p:set>
                                    <p:animEffect transition="in" filter="fade">
                                      <p:cBhvr>
                                        <p:cTn id="12" dur="1000"/>
                                        <p:tgtEl>
                                          <p:spTgt spid="2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
                                            <p:txEl>
                                              <p:pRg st="1" end="1"/>
                                            </p:txEl>
                                          </p:spTgt>
                                        </p:tgtEl>
                                        <p:attrNameLst>
                                          <p:attrName>style.visibility</p:attrName>
                                        </p:attrNameLst>
                                      </p:cBhvr>
                                      <p:to>
                                        <p:strVal val="visible"/>
                                      </p:to>
                                    </p:set>
                                    <p:animEffect transition="in" filter="fade">
                                      <p:cBhvr>
                                        <p:cTn id="17" dur="1000"/>
                                        <p:tgtEl>
                                          <p:spTgt spid="2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52"/>
          <p:cNvPicPr preferRelativeResize="0"/>
          <p:nvPr/>
        </p:nvPicPr>
        <p:blipFill>
          <a:blip r:embed="rId3">
            <a:alphaModFix/>
          </a:blip>
          <a:stretch>
            <a:fillRect/>
          </a:stretch>
        </p:blipFill>
        <p:spPr>
          <a:xfrm>
            <a:off x="1494574" y="829150"/>
            <a:ext cx="6154852" cy="3485201"/>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53"/>
          <p:cNvPicPr preferRelativeResize="0"/>
          <p:nvPr/>
        </p:nvPicPr>
        <p:blipFill rotWithShape="1">
          <a:blip r:embed="rId3">
            <a:alphaModFix/>
          </a:blip>
          <a:srcRect l="4304" r="4304"/>
          <a:stretch/>
        </p:blipFill>
        <p:spPr>
          <a:xfrm>
            <a:off x="93925" y="1305075"/>
            <a:ext cx="3087150" cy="2533350"/>
          </a:xfrm>
          <a:prstGeom prst="rect">
            <a:avLst/>
          </a:prstGeom>
          <a:noFill/>
          <a:ln>
            <a:noFill/>
          </a:ln>
        </p:spPr>
      </p:pic>
      <p:sp>
        <p:nvSpPr>
          <p:cNvPr id="299" name="Google Shape;299;p53"/>
          <p:cNvSpPr txBox="1"/>
          <p:nvPr/>
        </p:nvSpPr>
        <p:spPr>
          <a:xfrm>
            <a:off x="4355650" y="1929914"/>
            <a:ext cx="3573600" cy="11082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Anything that ‘looks’ like the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news can pass for news</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Dangerous</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A dangerous path to misinformation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and worse, disinformation</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1000"/>
                                        <p:tgtEl>
                                          <p:spTgt spid="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xEl>
                                              <p:pRg st="1" end="1"/>
                                            </p:txEl>
                                          </p:spTgt>
                                        </p:tgtEl>
                                        <p:attrNameLst>
                                          <p:attrName>style.visibility</p:attrName>
                                        </p:attrNameLst>
                                      </p:cBhvr>
                                      <p:to>
                                        <p:strVal val="visible"/>
                                      </p:to>
                                    </p:set>
                                    <p:animEffect transition="in" filter="fade">
                                      <p:cBhvr>
                                        <p:cTn id="12" dur="1000"/>
                                        <p:tgtEl>
                                          <p:spTgt spid="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xEl>
                                              <p:pRg st="2" end="2"/>
                                            </p:txEl>
                                          </p:spTgt>
                                        </p:tgtEl>
                                        <p:attrNameLst>
                                          <p:attrName>style.visibility</p:attrName>
                                        </p:attrNameLst>
                                      </p:cBhvr>
                                      <p:to>
                                        <p:strVal val="visible"/>
                                      </p:to>
                                    </p:set>
                                    <p:animEffect transition="in" filter="fade">
                                      <p:cBhvr>
                                        <p:cTn id="17" dur="1000"/>
                                        <p:tgtEl>
                                          <p:spTgt spid="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54"/>
          <p:cNvPicPr preferRelativeResize="0"/>
          <p:nvPr/>
        </p:nvPicPr>
        <p:blipFill rotWithShape="1">
          <a:blip r:embed="rId3">
            <a:alphaModFix/>
          </a:blip>
          <a:srcRect b="2742"/>
          <a:stretch/>
        </p:blipFill>
        <p:spPr>
          <a:xfrm>
            <a:off x="172283" y="1777500"/>
            <a:ext cx="3038550" cy="1588500"/>
          </a:xfrm>
          <a:prstGeom prst="rect">
            <a:avLst/>
          </a:prstGeom>
          <a:noFill/>
          <a:ln>
            <a:noFill/>
          </a:ln>
        </p:spPr>
      </p:pic>
      <p:sp>
        <p:nvSpPr>
          <p:cNvPr id="305" name="Google Shape;305;p54"/>
          <p:cNvSpPr txBox="1"/>
          <p:nvPr/>
        </p:nvSpPr>
        <p:spPr>
          <a:xfrm>
            <a:off x="4229992" y="1637325"/>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300" b="1">
                <a:solidFill>
                  <a:srgbClr val="EEFF41"/>
                </a:solidFill>
                <a:latin typeface="Helvetica Neue"/>
                <a:ea typeface="Helvetica Neue"/>
                <a:cs typeface="Helvetica Neue"/>
                <a:sym typeface="Helvetica Neue"/>
              </a:rPr>
              <a:t>Plandemic</a:t>
            </a:r>
            <a:endParaRPr sz="1200" b="1">
              <a:solidFill>
                <a:srgbClr val="EEFF41"/>
              </a:solidFill>
              <a:latin typeface="Helvetica Neue"/>
              <a:ea typeface="Helvetica Neue"/>
              <a:cs typeface="Helvetica Neue"/>
              <a:sym typeface="Helvetica Neue"/>
            </a:endParaRPr>
          </a:p>
        </p:txBody>
      </p:sp>
      <p:sp>
        <p:nvSpPr>
          <p:cNvPr id="306" name="Google Shape;306;p54"/>
          <p:cNvSpPr txBox="1"/>
          <p:nvPr/>
        </p:nvSpPr>
        <p:spPr>
          <a:xfrm>
            <a:off x="4355650" y="1917675"/>
            <a:ext cx="3573600" cy="15885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Judy Mikovits</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Plandemic: Indoctornation</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It "taps into people's uncertainty, anxiety and need for answers"</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It "is packaged very professionally and uses common conventions people already associate with factual documentaries"</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xEl>
                                              <p:pRg st="0" end="0"/>
                                            </p:txEl>
                                          </p:spTgt>
                                        </p:tgtEl>
                                        <p:attrNameLst>
                                          <p:attrName>style.visibility</p:attrName>
                                        </p:attrNameLst>
                                      </p:cBhvr>
                                      <p:to>
                                        <p:strVal val="visible"/>
                                      </p:to>
                                    </p:set>
                                    <p:animEffect transition="in" filter="fade">
                                      <p:cBhvr>
                                        <p:cTn id="12" dur="1000"/>
                                        <p:tgtEl>
                                          <p:spTgt spid="3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xEl>
                                              <p:pRg st="1" end="1"/>
                                            </p:txEl>
                                          </p:spTgt>
                                        </p:tgtEl>
                                        <p:attrNameLst>
                                          <p:attrName>style.visibility</p:attrName>
                                        </p:attrNameLst>
                                      </p:cBhvr>
                                      <p:to>
                                        <p:strVal val="visible"/>
                                      </p:to>
                                    </p:set>
                                    <p:animEffect transition="in" filter="fade">
                                      <p:cBhvr>
                                        <p:cTn id="17" dur="1000"/>
                                        <p:tgtEl>
                                          <p:spTgt spid="30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
                                            <p:txEl>
                                              <p:pRg st="2" end="2"/>
                                            </p:txEl>
                                          </p:spTgt>
                                        </p:tgtEl>
                                        <p:attrNameLst>
                                          <p:attrName>style.visibility</p:attrName>
                                        </p:attrNameLst>
                                      </p:cBhvr>
                                      <p:to>
                                        <p:strVal val="visible"/>
                                      </p:to>
                                    </p:set>
                                    <p:animEffect transition="in" filter="fade">
                                      <p:cBhvr>
                                        <p:cTn id="22" dur="1000"/>
                                        <p:tgtEl>
                                          <p:spTgt spid="30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6">
                                            <p:txEl>
                                              <p:pRg st="3" end="3"/>
                                            </p:txEl>
                                          </p:spTgt>
                                        </p:tgtEl>
                                        <p:attrNameLst>
                                          <p:attrName>style.visibility</p:attrName>
                                        </p:attrNameLst>
                                      </p:cBhvr>
                                      <p:to>
                                        <p:strVal val="visible"/>
                                      </p:to>
                                    </p:set>
                                    <p:animEffect transition="in" filter="fade">
                                      <p:cBhvr>
                                        <p:cTn id="27" dur="1000"/>
                                        <p:tgtEl>
                                          <p:spTgt spid="3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5"/>
          <p:cNvSpPr txBox="1"/>
          <p:nvPr/>
        </p:nvSpPr>
        <p:spPr>
          <a:xfrm>
            <a:off x="4355650" y="1917675"/>
            <a:ext cx="35736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lt1"/>
                </a:solidFill>
                <a:latin typeface="Helvetica Neue"/>
                <a:ea typeface="Helvetica Neue"/>
                <a:cs typeface="Helvetica Neue"/>
                <a:sym typeface="Helvetica Neue"/>
              </a:rPr>
              <a:t>It effectively exploits various methods of persuasion, including the use of a seemingly trustworthy and sympathetic narrator, appeals to emotion, the Gish gallop, and "sciencey" images.</a:t>
            </a:r>
            <a:endParaRPr sz="1200" dirty="0">
              <a:solidFill>
                <a:schemeClr val="lt1"/>
              </a:solidFill>
              <a:latin typeface="Helvetica Neue"/>
              <a:ea typeface="Helvetica Neue"/>
              <a:cs typeface="Helvetica Neue"/>
              <a:sym typeface="Helvetica Neue"/>
            </a:endParaRPr>
          </a:p>
        </p:txBody>
      </p:sp>
      <p:pic>
        <p:nvPicPr>
          <p:cNvPr id="312" name="Google Shape;312;p55"/>
          <p:cNvPicPr preferRelativeResize="0"/>
          <p:nvPr/>
        </p:nvPicPr>
        <p:blipFill rotWithShape="1">
          <a:blip r:embed="rId3">
            <a:alphaModFix/>
          </a:blip>
          <a:srcRect l="26419" r="26737"/>
          <a:stretch/>
        </p:blipFill>
        <p:spPr>
          <a:xfrm>
            <a:off x="0" y="0"/>
            <a:ext cx="3421701" cy="4869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6"/>
          <p:cNvSpPr txBox="1"/>
          <p:nvPr/>
        </p:nvSpPr>
        <p:spPr>
          <a:xfrm>
            <a:off x="4229992" y="1637325"/>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EEFF41"/>
                </a:solidFill>
                <a:latin typeface="Helvetica Neue"/>
                <a:ea typeface="Helvetica Neue"/>
                <a:cs typeface="Helvetica Neue"/>
                <a:sym typeface="Helvetica Neue"/>
              </a:rPr>
              <a:t>The Streisand Effect</a:t>
            </a:r>
            <a:endParaRPr sz="1200" b="1">
              <a:solidFill>
                <a:srgbClr val="EEFF41"/>
              </a:solidFill>
              <a:latin typeface="Helvetica Neue"/>
              <a:ea typeface="Helvetica Neue"/>
              <a:cs typeface="Helvetica Neue"/>
              <a:sym typeface="Helvetica Neue"/>
            </a:endParaRPr>
          </a:p>
        </p:txBody>
      </p:sp>
      <p:sp>
        <p:nvSpPr>
          <p:cNvPr id="318" name="Google Shape;318;p56"/>
          <p:cNvSpPr txBox="1"/>
          <p:nvPr/>
        </p:nvSpPr>
        <p:spPr>
          <a:xfrm>
            <a:off x="4355650" y="1917675"/>
            <a:ext cx="3573600" cy="1191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“Censorship backfire”</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The unriging of a bell </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Mark Twain: “A lie can travel halfway around the world before the truth can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get its boots on.”</a:t>
            </a:r>
            <a:endParaRPr sz="1200" dirty="0">
              <a:solidFill>
                <a:schemeClr val="lt1"/>
              </a:solidFill>
              <a:latin typeface="Helvetica Neue"/>
              <a:ea typeface="Helvetica Neue"/>
              <a:cs typeface="Helvetica Neue"/>
              <a:sym typeface="Helvetica Neue"/>
            </a:endParaRPr>
          </a:p>
        </p:txBody>
      </p:sp>
      <p:pic>
        <p:nvPicPr>
          <p:cNvPr id="319" name="Google Shape;319;p56"/>
          <p:cNvPicPr preferRelativeResize="0"/>
          <p:nvPr/>
        </p:nvPicPr>
        <p:blipFill rotWithShape="1">
          <a:blip r:embed="rId3">
            <a:alphaModFix/>
          </a:blip>
          <a:srcRect l="21734" r="32536"/>
          <a:stretch/>
        </p:blipFill>
        <p:spPr>
          <a:xfrm>
            <a:off x="-10975" y="0"/>
            <a:ext cx="3410724" cy="4858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10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
                                            <p:txEl>
                                              <p:pRg st="0" end="0"/>
                                            </p:txEl>
                                          </p:spTgt>
                                        </p:tgtEl>
                                        <p:attrNameLst>
                                          <p:attrName>style.visibility</p:attrName>
                                        </p:attrNameLst>
                                      </p:cBhvr>
                                      <p:to>
                                        <p:strVal val="visible"/>
                                      </p:to>
                                    </p:set>
                                    <p:animEffect transition="in" filter="fade">
                                      <p:cBhvr>
                                        <p:cTn id="12" dur="1000"/>
                                        <p:tgtEl>
                                          <p:spTgt spid="3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8">
                                            <p:txEl>
                                              <p:pRg st="1" end="1"/>
                                            </p:txEl>
                                          </p:spTgt>
                                        </p:tgtEl>
                                        <p:attrNameLst>
                                          <p:attrName>style.visibility</p:attrName>
                                        </p:attrNameLst>
                                      </p:cBhvr>
                                      <p:to>
                                        <p:strVal val="visible"/>
                                      </p:to>
                                    </p:set>
                                    <p:animEffect transition="in" filter="fade">
                                      <p:cBhvr>
                                        <p:cTn id="17" dur="1000"/>
                                        <p:tgtEl>
                                          <p:spTgt spid="3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8">
                                            <p:txEl>
                                              <p:pRg st="2" end="2"/>
                                            </p:txEl>
                                          </p:spTgt>
                                        </p:tgtEl>
                                        <p:attrNameLst>
                                          <p:attrName>style.visibility</p:attrName>
                                        </p:attrNameLst>
                                      </p:cBhvr>
                                      <p:to>
                                        <p:strVal val="visible"/>
                                      </p:to>
                                    </p:set>
                                    <p:animEffect transition="in" filter="fade">
                                      <p:cBhvr>
                                        <p:cTn id="22" dur="1000"/>
                                        <p:tgtEl>
                                          <p:spTgt spid="3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7"/>
          <p:cNvPicPr preferRelativeResize="0"/>
          <p:nvPr/>
        </p:nvPicPr>
        <p:blipFill>
          <a:blip r:embed="rId3">
            <a:alphaModFix/>
          </a:blip>
          <a:stretch>
            <a:fillRect/>
          </a:stretch>
        </p:blipFill>
        <p:spPr>
          <a:xfrm>
            <a:off x="142157" y="1319475"/>
            <a:ext cx="2990475" cy="2504550"/>
          </a:xfrm>
          <a:prstGeom prst="rect">
            <a:avLst/>
          </a:prstGeom>
          <a:noFill/>
          <a:ln>
            <a:noFill/>
          </a:ln>
        </p:spPr>
      </p:pic>
      <p:sp>
        <p:nvSpPr>
          <p:cNvPr id="325" name="Google Shape;325;p57"/>
          <p:cNvSpPr txBox="1"/>
          <p:nvPr/>
        </p:nvSpPr>
        <p:spPr>
          <a:xfrm>
            <a:off x="4229992" y="1637325"/>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b="1">
                <a:solidFill>
                  <a:schemeClr val="accent6"/>
                </a:solidFill>
                <a:latin typeface="Helvetica Neue"/>
                <a:ea typeface="Helvetica Neue"/>
                <a:cs typeface="Helvetica Neue"/>
                <a:sym typeface="Helvetica Neue"/>
              </a:rPr>
              <a:t>The Omniscient Algorithms</a:t>
            </a:r>
            <a:endParaRPr sz="1200" b="1">
              <a:solidFill>
                <a:schemeClr val="accent6"/>
              </a:solidFill>
              <a:latin typeface="Helvetica Neue"/>
              <a:ea typeface="Helvetica Neue"/>
              <a:cs typeface="Helvetica Neue"/>
              <a:sym typeface="Helvetica Neue"/>
            </a:endParaRPr>
          </a:p>
        </p:txBody>
      </p:sp>
      <p:sp>
        <p:nvSpPr>
          <p:cNvPr id="326" name="Google Shape;326;p57"/>
          <p:cNvSpPr txBox="1"/>
          <p:nvPr/>
        </p:nvSpPr>
        <p:spPr>
          <a:xfrm>
            <a:off x="4355650" y="1917675"/>
            <a:ext cx="35736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120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But what is an algorithm?</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A precise step-by-step list of instructions that outline exactly how to complete a task</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Toothbrushes</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Toothpaste, or dental floss, or other products related to dental hygiene</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xEl>
                                              <p:pRg st="0" end="0"/>
                                            </p:txEl>
                                          </p:spTgt>
                                        </p:tgtEl>
                                        <p:attrNameLst>
                                          <p:attrName>style.visibility</p:attrName>
                                        </p:attrNameLst>
                                      </p:cBhvr>
                                      <p:to>
                                        <p:strVal val="visible"/>
                                      </p:to>
                                    </p:set>
                                    <p:animEffect transition="in" filter="fade">
                                      <p:cBhvr>
                                        <p:cTn id="12" dur="1000"/>
                                        <p:tgtEl>
                                          <p:spTgt spid="3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
                                            <p:txEl>
                                              <p:pRg st="1" end="1"/>
                                            </p:txEl>
                                          </p:spTgt>
                                        </p:tgtEl>
                                        <p:attrNameLst>
                                          <p:attrName>style.visibility</p:attrName>
                                        </p:attrNameLst>
                                      </p:cBhvr>
                                      <p:to>
                                        <p:strVal val="visible"/>
                                      </p:to>
                                    </p:set>
                                    <p:animEffect transition="in" filter="fade">
                                      <p:cBhvr>
                                        <p:cTn id="17" dur="1000"/>
                                        <p:tgtEl>
                                          <p:spTgt spid="3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6">
                                            <p:txEl>
                                              <p:pRg st="2" end="2"/>
                                            </p:txEl>
                                          </p:spTgt>
                                        </p:tgtEl>
                                        <p:attrNameLst>
                                          <p:attrName>style.visibility</p:attrName>
                                        </p:attrNameLst>
                                      </p:cBhvr>
                                      <p:to>
                                        <p:strVal val="visible"/>
                                      </p:to>
                                    </p:set>
                                    <p:animEffect transition="in" filter="fade">
                                      <p:cBhvr>
                                        <p:cTn id="22" dur="1000"/>
                                        <p:tgtEl>
                                          <p:spTgt spid="3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6">
                                            <p:txEl>
                                              <p:pRg st="3" end="3"/>
                                            </p:txEl>
                                          </p:spTgt>
                                        </p:tgtEl>
                                        <p:attrNameLst>
                                          <p:attrName>style.visibility</p:attrName>
                                        </p:attrNameLst>
                                      </p:cBhvr>
                                      <p:to>
                                        <p:strVal val="visible"/>
                                      </p:to>
                                    </p:set>
                                    <p:animEffect transition="in" filter="fade">
                                      <p:cBhvr>
                                        <p:cTn id="27" dur="1000"/>
                                        <p:tgtEl>
                                          <p:spTgt spid="3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58"/>
          <p:cNvPicPr preferRelativeResize="0"/>
          <p:nvPr/>
        </p:nvPicPr>
        <p:blipFill rotWithShape="1">
          <a:blip r:embed="rId3">
            <a:alphaModFix/>
          </a:blip>
          <a:srcRect l="854" r="45372"/>
          <a:stretch/>
        </p:blipFill>
        <p:spPr>
          <a:xfrm>
            <a:off x="-10975" y="0"/>
            <a:ext cx="3405250" cy="4858350"/>
          </a:xfrm>
          <a:prstGeom prst="rect">
            <a:avLst/>
          </a:prstGeom>
          <a:noFill/>
          <a:ln>
            <a:noFill/>
          </a:ln>
        </p:spPr>
      </p:pic>
      <p:sp>
        <p:nvSpPr>
          <p:cNvPr id="332" name="Google Shape;332;p58"/>
          <p:cNvSpPr txBox="1"/>
          <p:nvPr/>
        </p:nvSpPr>
        <p:spPr>
          <a:xfrm>
            <a:off x="4229992" y="1637325"/>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EEFF41"/>
                </a:solidFill>
                <a:latin typeface="Helvetica Neue"/>
                <a:ea typeface="Helvetica Neue"/>
                <a:cs typeface="Helvetica Neue"/>
                <a:sym typeface="Helvetica Neue"/>
              </a:rPr>
              <a:t>Patterns of behaviour</a:t>
            </a:r>
            <a:endParaRPr sz="1200" b="1">
              <a:solidFill>
                <a:srgbClr val="EEFF41"/>
              </a:solidFill>
              <a:latin typeface="Helvetica Neue"/>
              <a:ea typeface="Helvetica Neue"/>
              <a:cs typeface="Helvetica Neue"/>
              <a:sym typeface="Helvetica Neue"/>
            </a:endParaRPr>
          </a:p>
        </p:txBody>
      </p:sp>
      <p:sp>
        <p:nvSpPr>
          <p:cNvPr id="333" name="Google Shape;333;p58"/>
          <p:cNvSpPr txBox="1"/>
          <p:nvPr/>
        </p:nvSpPr>
        <p:spPr>
          <a:xfrm>
            <a:off x="4355650" y="1917675"/>
            <a:ext cx="3573600" cy="1662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Generating revenue</a:t>
            </a:r>
            <a:endParaRPr sz="120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Your information is worth money (...conspiracy?)</a:t>
            </a:r>
            <a:endParaRPr sz="120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On the other side of the screen, it’s almost as if they had this avatar voodoo doll-like model of us</a:t>
            </a:r>
            <a:endParaRPr sz="120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More accurate model</a:t>
            </a:r>
            <a:endParaRPr sz="120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Reward or positive reinforcement</a:t>
            </a:r>
            <a:endParaRPr sz="1200">
              <a:solidFill>
                <a:schemeClr val="lt1"/>
              </a:solidFill>
              <a:latin typeface="Helvetica Neue"/>
              <a:ea typeface="Helvetica Neue"/>
              <a:cs typeface="Helvetica Neue"/>
              <a:sym typeface="Helvetica Neue"/>
            </a:endParaRPr>
          </a:p>
        </p:txBody>
      </p:sp>
      <p:sp>
        <p:nvSpPr>
          <p:cNvPr id="334" name="Google Shape;334;p58"/>
          <p:cNvSpPr txBox="1"/>
          <p:nvPr/>
        </p:nvSpPr>
        <p:spPr>
          <a:xfrm>
            <a:off x="4596450" y="3579974"/>
            <a:ext cx="380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lt1"/>
                </a:solidFill>
                <a:latin typeface="Helvetica Neue"/>
                <a:ea typeface="Helvetica Neue"/>
                <a:cs typeface="Helvetica Neue"/>
                <a:sym typeface="Helvetica Neue"/>
              </a:rPr>
              <a:t>‘ They’re controlling us more than </a:t>
            </a:r>
            <a:br>
              <a:rPr lang="en" sz="1500" b="1">
                <a:solidFill>
                  <a:schemeClr val="lt1"/>
                </a:solidFill>
                <a:latin typeface="Helvetica Neue"/>
                <a:ea typeface="Helvetica Neue"/>
                <a:cs typeface="Helvetica Neue"/>
                <a:sym typeface="Helvetica Neue"/>
              </a:rPr>
            </a:br>
            <a:r>
              <a:rPr lang="en" sz="1500" b="1">
                <a:solidFill>
                  <a:schemeClr val="lt1"/>
                </a:solidFill>
                <a:latin typeface="Helvetica Neue"/>
                <a:ea typeface="Helvetica Neue"/>
                <a:cs typeface="Helvetica Neue"/>
                <a:sym typeface="Helvetica Neue"/>
              </a:rPr>
              <a:t>we’re controlling them. </a:t>
            </a:r>
            <a:r>
              <a:rPr lang="en" sz="1500" b="1" i="1">
                <a:solidFill>
                  <a:schemeClr val="lt1"/>
                </a:solidFill>
                <a:latin typeface="Helvetica Neue"/>
                <a:ea typeface="Helvetica Neue"/>
                <a:cs typeface="Helvetica Neue"/>
                <a:sym typeface="Helvetica Neue"/>
              </a:rPr>
              <a:t>’</a:t>
            </a:r>
            <a:endParaRPr sz="1500" b="1">
              <a:solidFill>
                <a:schemeClr val="lt1"/>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200" b="1">
                <a:solidFill>
                  <a:schemeClr val="lt1"/>
                </a:solidFill>
                <a:latin typeface="Helvetica Neue"/>
                <a:ea typeface="Helvetica Neue"/>
                <a:cs typeface="Helvetica Neue"/>
                <a:sym typeface="Helvetica Neue"/>
              </a:rPr>
              <a:t>                                   	</a:t>
            </a:r>
            <a:r>
              <a:rPr lang="en" sz="1200" b="1">
                <a:solidFill>
                  <a:srgbClr val="FFFFFF"/>
                </a:solidFill>
                <a:latin typeface="Helvetica Neue"/>
                <a:ea typeface="Helvetica Neue"/>
                <a:cs typeface="Helvetica Neue"/>
                <a:sym typeface="Helvetica Neue"/>
              </a:rPr>
              <a:t>- Sandy Parakilas</a:t>
            </a:r>
            <a:endParaRPr sz="1200" b="1" i="1">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xEl>
                                              <p:pRg st="0" end="0"/>
                                            </p:txEl>
                                          </p:spTgt>
                                        </p:tgtEl>
                                        <p:attrNameLst>
                                          <p:attrName>style.visibility</p:attrName>
                                        </p:attrNameLst>
                                      </p:cBhvr>
                                      <p:to>
                                        <p:strVal val="visible"/>
                                      </p:to>
                                    </p:set>
                                    <p:animEffect transition="in" filter="fade">
                                      <p:cBhvr>
                                        <p:cTn id="12" dur="1000"/>
                                        <p:tgtEl>
                                          <p:spTgt spid="3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xEl>
                                              <p:pRg st="1" end="1"/>
                                            </p:txEl>
                                          </p:spTgt>
                                        </p:tgtEl>
                                        <p:attrNameLst>
                                          <p:attrName>style.visibility</p:attrName>
                                        </p:attrNameLst>
                                      </p:cBhvr>
                                      <p:to>
                                        <p:strVal val="visible"/>
                                      </p:to>
                                    </p:set>
                                    <p:animEffect transition="in" filter="fade">
                                      <p:cBhvr>
                                        <p:cTn id="17" dur="1000"/>
                                        <p:tgtEl>
                                          <p:spTgt spid="3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
                                            <p:txEl>
                                              <p:pRg st="2" end="2"/>
                                            </p:txEl>
                                          </p:spTgt>
                                        </p:tgtEl>
                                        <p:attrNameLst>
                                          <p:attrName>style.visibility</p:attrName>
                                        </p:attrNameLst>
                                      </p:cBhvr>
                                      <p:to>
                                        <p:strVal val="visible"/>
                                      </p:to>
                                    </p:set>
                                    <p:animEffect transition="in" filter="fade">
                                      <p:cBhvr>
                                        <p:cTn id="22" dur="1000"/>
                                        <p:tgtEl>
                                          <p:spTgt spid="33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
                                            <p:txEl>
                                              <p:pRg st="3" end="3"/>
                                            </p:txEl>
                                          </p:spTgt>
                                        </p:tgtEl>
                                        <p:attrNameLst>
                                          <p:attrName>style.visibility</p:attrName>
                                        </p:attrNameLst>
                                      </p:cBhvr>
                                      <p:to>
                                        <p:strVal val="visible"/>
                                      </p:to>
                                    </p:set>
                                    <p:animEffect transition="in" filter="fade">
                                      <p:cBhvr>
                                        <p:cTn id="27" dur="1000"/>
                                        <p:tgtEl>
                                          <p:spTgt spid="33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3">
                                            <p:txEl>
                                              <p:pRg st="4" end="4"/>
                                            </p:txEl>
                                          </p:spTgt>
                                        </p:tgtEl>
                                        <p:attrNameLst>
                                          <p:attrName>style.visibility</p:attrName>
                                        </p:attrNameLst>
                                      </p:cBhvr>
                                      <p:to>
                                        <p:strVal val="visible"/>
                                      </p:to>
                                    </p:set>
                                    <p:animEffect transition="in" filter="fade">
                                      <p:cBhvr>
                                        <p:cTn id="32" dur="1000"/>
                                        <p:tgtEl>
                                          <p:spTgt spid="33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4">
                                            <p:txEl>
                                              <p:pRg st="0" end="0"/>
                                            </p:txEl>
                                          </p:spTgt>
                                        </p:tgtEl>
                                        <p:attrNameLst>
                                          <p:attrName>style.visibility</p:attrName>
                                        </p:attrNameLst>
                                      </p:cBhvr>
                                      <p:to>
                                        <p:strVal val="visible"/>
                                      </p:to>
                                    </p:set>
                                    <p:animEffect transition="in" filter="fade">
                                      <p:cBhvr>
                                        <p:cTn id="37" dur="1000"/>
                                        <p:tgtEl>
                                          <p:spTgt spid="33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4">
                                            <p:txEl>
                                              <p:pRg st="1" end="1"/>
                                            </p:txEl>
                                          </p:spTgt>
                                        </p:tgtEl>
                                        <p:attrNameLst>
                                          <p:attrName>style.visibility</p:attrName>
                                        </p:attrNameLst>
                                      </p:cBhvr>
                                      <p:to>
                                        <p:strVal val="visible"/>
                                      </p:to>
                                    </p:set>
                                    <p:animEffect transition="in" filter="fade">
                                      <p:cBhvr>
                                        <p:cTn id="42" dur="1000"/>
                                        <p:tgtEl>
                                          <p:spTgt spid="3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9"/>
          <p:cNvPicPr preferRelativeResize="0"/>
          <p:nvPr/>
        </p:nvPicPr>
        <p:blipFill>
          <a:blip r:embed="rId3">
            <a:alphaModFix/>
          </a:blip>
          <a:stretch>
            <a:fillRect/>
          </a:stretch>
        </p:blipFill>
        <p:spPr>
          <a:xfrm>
            <a:off x="1533025" y="1261200"/>
            <a:ext cx="6077950" cy="26211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4"/>
          <p:cNvSpPr txBox="1"/>
          <p:nvPr/>
        </p:nvSpPr>
        <p:spPr>
          <a:xfrm>
            <a:off x="282825" y="1996800"/>
            <a:ext cx="3000000" cy="114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900" b="1" dirty="0">
                <a:solidFill>
                  <a:schemeClr val="dk1"/>
                </a:solidFill>
                <a:latin typeface="Helvetica Neue"/>
                <a:ea typeface="Helvetica Neue"/>
                <a:cs typeface="Helvetica Neue"/>
                <a:sym typeface="Helvetica Neue"/>
              </a:rPr>
              <a:t>From the Golden Days of Journalism to its Eventual Decline.</a:t>
            </a:r>
            <a:endParaRPr sz="1900" dirty="0"/>
          </a:p>
        </p:txBody>
      </p:sp>
      <p:sp>
        <p:nvSpPr>
          <p:cNvPr id="107" name="Google Shape;107;p24"/>
          <p:cNvSpPr txBox="1"/>
          <p:nvPr/>
        </p:nvSpPr>
        <p:spPr>
          <a:xfrm>
            <a:off x="4738478" y="2861392"/>
            <a:ext cx="31941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No such thing as bias-free journalism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World War II</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Field of journalism was </a:t>
            </a:r>
            <a:br>
              <a:rPr lang="en" sz="1200" dirty="0">
                <a:solidFill>
                  <a:schemeClr val="dk1"/>
                </a:solidFill>
                <a:latin typeface="Helvetica Neue"/>
                <a:ea typeface="Helvetica Neue"/>
                <a:cs typeface="Helvetica Neue"/>
                <a:sym typeface="Helvetica Neue"/>
              </a:rPr>
            </a:br>
            <a:r>
              <a:rPr lang="en" sz="1200" dirty="0">
                <a:solidFill>
                  <a:schemeClr val="dk1"/>
                </a:solidFill>
                <a:latin typeface="Helvetica Neue"/>
                <a:ea typeface="Helvetica Neue"/>
                <a:cs typeface="Helvetica Neue"/>
                <a:sym typeface="Helvetica Neue"/>
              </a:rPr>
              <a:t>revered and well-respected </a:t>
            </a:r>
            <a:endParaRPr sz="1200" dirty="0">
              <a:solidFill>
                <a:schemeClr val="dk1"/>
              </a:solidFill>
              <a:latin typeface="Helvetica Neue"/>
              <a:ea typeface="Helvetica Neue"/>
              <a:cs typeface="Helvetica Neue"/>
              <a:sym typeface="Helvetica Neue"/>
            </a:endParaRPr>
          </a:p>
        </p:txBody>
      </p:sp>
      <p:pic>
        <p:nvPicPr>
          <p:cNvPr id="108" name="Google Shape;108;p24"/>
          <p:cNvPicPr preferRelativeResize="0"/>
          <p:nvPr/>
        </p:nvPicPr>
        <p:blipFill rotWithShape="1">
          <a:blip r:embed="rId3">
            <a:alphaModFix/>
          </a:blip>
          <a:srcRect r="-2019" b="2733"/>
          <a:stretch/>
        </p:blipFill>
        <p:spPr>
          <a:xfrm>
            <a:off x="4945050" y="638125"/>
            <a:ext cx="3000000" cy="2140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1000"/>
                                        <p:tgtEl>
                                          <p:spTgt spid="1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xEl>
                                              <p:pRg st="1" end="1"/>
                                            </p:txEl>
                                          </p:spTgt>
                                        </p:tgtEl>
                                        <p:attrNameLst>
                                          <p:attrName>style.visibility</p:attrName>
                                        </p:attrNameLst>
                                      </p:cBhvr>
                                      <p:to>
                                        <p:strVal val="visible"/>
                                      </p:to>
                                    </p:set>
                                    <p:animEffect transition="in" filter="fade">
                                      <p:cBhvr>
                                        <p:cTn id="17" dur="1000"/>
                                        <p:tgtEl>
                                          <p:spTgt spid="1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xEl>
                                              <p:pRg st="2" end="2"/>
                                            </p:txEl>
                                          </p:spTgt>
                                        </p:tgtEl>
                                        <p:attrNameLst>
                                          <p:attrName>style.visibility</p:attrName>
                                        </p:attrNameLst>
                                      </p:cBhvr>
                                      <p:to>
                                        <p:strVal val="visible"/>
                                      </p:to>
                                    </p:set>
                                    <p:animEffect transition="in" filter="fade">
                                      <p:cBhvr>
                                        <p:cTn id="22" dur="1000"/>
                                        <p:tgtEl>
                                          <p:spTgt spid="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60"/>
          <p:cNvPicPr preferRelativeResize="0"/>
          <p:nvPr/>
        </p:nvPicPr>
        <p:blipFill rotWithShape="1">
          <a:blip r:embed="rId3">
            <a:alphaModFix/>
          </a:blip>
          <a:srcRect l="42676" r="6464"/>
          <a:stretch/>
        </p:blipFill>
        <p:spPr>
          <a:xfrm flipH="1">
            <a:off x="0" y="0"/>
            <a:ext cx="3694800" cy="4858350"/>
          </a:xfrm>
          <a:prstGeom prst="rect">
            <a:avLst/>
          </a:prstGeom>
          <a:noFill/>
          <a:ln>
            <a:noFill/>
          </a:ln>
        </p:spPr>
      </p:pic>
      <p:sp>
        <p:nvSpPr>
          <p:cNvPr id="345" name="Google Shape;345;p60"/>
          <p:cNvSpPr txBox="1"/>
          <p:nvPr/>
        </p:nvSpPr>
        <p:spPr>
          <a:xfrm>
            <a:off x="4229992" y="1637325"/>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accent6"/>
                </a:solidFill>
                <a:latin typeface="Helvetica Neue"/>
                <a:ea typeface="Helvetica Neue"/>
                <a:cs typeface="Helvetica Neue"/>
                <a:sym typeface="Helvetica Neue"/>
              </a:rPr>
              <a:t>The ‘Frankenstein Effect’</a:t>
            </a:r>
            <a:endParaRPr sz="1200" b="1">
              <a:solidFill>
                <a:schemeClr val="accent6"/>
              </a:solidFill>
              <a:latin typeface="Helvetica Neue"/>
              <a:ea typeface="Helvetica Neue"/>
              <a:cs typeface="Helvetica Neue"/>
              <a:sym typeface="Helvetica Neue"/>
            </a:endParaRPr>
          </a:p>
        </p:txBody>
      </p:sp>
      <p:sp>
        <p:nvSpPr>
          <p:cNvPr id="346" name="Google Shape;346;p60"/>
          <p:cNvSpPr txBox="1"/>
          <p:nvPr/>
        </p:nvSpPr>
        <p:spPr>
          <a:xfrm>
            <a:off x="4355650" y="1917675"/>
            <a:ext cx="3694800" cy="14775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Lysine contingency</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The making of more conspiracy theorists</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Feeding us information that continuously confirms our biases and connecting us with other like-minded individuals and groups</a:t>
            </a:r>
            <a:endParaRPr sz="1200" dirty="0">
              <a:solidFill>
                <a:schemeClr val="lt1"/>
              </a:solidFill>
              <a:latin typeface="Helvetica Neue"/>
              <a:ea typeface="Helvetica Neue"/>
              <a:cs typeface="Helvetica Neue"/>
              <a:sym typeface="Helvetica Neue"/>
            </a:endParaRPr>
          </a:p>
          <a:p>
            <a:pPr marL="457200" lvl="0" indent="-304800" algn="l" rtl="0">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Power of machine learning has enabled the algorithms to nudge you</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6">
                                            <p:txEl>
                                              <p:pRg st="0" end="0"/>
                                            </p:txEl>
                                          </p:spTgt>
                                        </p:tgtEl>
                                        <p:attrNameLst>
                                          <p:attrName>style.visibility</p:attrName>
                                        </p:attrNameLst>
                                      </p:cBhvr>
                                      <p:to>
                                        <p:strVal val="visible"/>
                                      </p:to>
                                    </p:set>
                                    <p:animEffect transition="in" filter="fade">
                                      <p:cBhvr>
                                        <p:cTn id="12" dur="1000"/>
                                        <p:tgtEl>
                                          <p:spTgt spid="3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6">
                                            <p:txEl>
                                              <p:pRg st="1" end="1"/>
                                            </p:txEl>
                                          </p:spTgt>
                                        </p:tgtEl>
                                        <p:attrNameLst>
                                          <p:attrName>style.visibility</p:attrName>
                                        </p:attrNameLst>
                                      </p:cBhvr>
                                      <p:to>
                                        <p:strVal val="visible"/>
                                      </p:to>
                                    </p:set>
                                    <p:animEffect transition="in" filter="fade">
                                      <p:cBhvr>
                                        <p:cTn id="17" dur="1000"/>
                                        <p:tgtEl>
                                          <p:spTgt spid="3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6">
                                            <p:txEl>
                                              <p:pRg st="2" end="2"/>
                                            </p:txEl>
                                          </p:spTgt>
                                        </p:tgtEl>
                                        <p:attrNameLst>
                                          <p:attrName>style.visibility</p:attrName>
                                        </p:attrNameLst>
                                      </p:cBhvr>
                                      <p:to>
                                        <p:strVal val="visible"/>
                                      </p:to>
                                    </p:set>
                                    <p:animEffect transition="in" filter="fade">
                                      <p:cBhvr>
                                        <p:cTn id="22" dur="1000"/>
                                        <p:tgtEl>
                                          <p:spTgt spid="34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6">
                                            <p:txEl>
                                              <p:pRg st="3" end="3"/>
                                            </p:txEl>
                                          </p:spTgt>
                                        </p:tgtEl>
                                        <p:attrNameLst>
                                          <p:attrName>style.visibility</p:attrName>
                                        </p:attrNameLst>
                                      </p:cBhvr>
                                      <p:to>
                                        <p:strVal val="visible"/>
                                      </p:to>
                                    </p:set>
                                    <p:animEffect transition="in" filter="fade">
                                      <p:cBhvr>
                                        <p:cTn id="27" dur="1000"/>
                                        <p:tgtEl>
                                          <p:spTgt spid="3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1"/>
          <p:cNvSpPr/>
          <p:nvPr/>
        </p:nvSpPr>
        <p:spPr>
          <a:xfrm>
            <a:off x="-415425" y="-9900"/>
            <a:ext cx="99945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1"/>
          <p:cNvSpPr txBox="1"/>
          <p:nvPr/>
        </p:nvSpPr>
        <p:spPr>
          <a:xfrm>
            <a:off x="2519900" y="1965750"/>
            <a:ext cx="4104000" cy="1212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b="1" dirty="0">
                <a:solidFill>
                  <a:schemeClr val="lt1"/>
                </a:solidFill>
                <a:latin typeface="Helvetica Neue"/>
                <a:ea typeface="Helvetica Neue"/>
                <a:cs typeface="Helvetica Neue"/>
                <a:sym typeface="Helvetica Neue"/>
              </a:rPr>
              <a:t>These self-learning algorithms have created the perfect environment for conspiracy theorists to meet and further network with like-minded individuals.</a:t>
            </a:r>
            <a:endParaRPr sz="15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2"/>
          <p:cNvSpPr txBox="1"/>
          <p:nvPr/>
        </p:nvSpPr>
        <p:spPr>
          <a:xfrm>
            <a:off x="2694475" y="5834775"/>
            <a:ext cx="5144400" cy="40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Everyone in your news feed sounds just like you</a:t>
            </a: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Trapped</a:t>
            </a: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Inside a silo</a:t>
            </a: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Well-insulated</a:t>
            </a: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Echo chamber of biased beliefs</a:t>
            </a: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p:txBody>
      </p:sp>
      <p:pic>
        <p:nvPicPr>
          <p:cNvPr id="358" name="Google Shape;358;p62"/>
          <p:cNvPicPr preferRelativeResize="0"/>
          <p:nvPr/>
        </p:nvPicPr>
        <p:blipFill rotWithShape="1">
          <a:blip r:embed="rId3">
            <a:alphaModFix/>
          </a:blip>
          <a:srcRect l="10481" r="42726"/>
          <a:stretch/>
        </p:blipFill>
        <p:spPr>
          <a:xfrm>
            <a:off x="0" y="0"/>
            <a:ext cx="3399750" cy="4847400"/>
          </a:xfrm>
          <a:prstGeom prst="rect">
            <a:avLst/>
          </a:prstGeom>
          <a:noFill/>
          <a:ln>
            <a:noFill/>
          </a:ln>
        </p:spPr>
      </p:pic>
      <p:sp>
        <p:nvSpPr>
          <p:cNvPr id="359" name="Google Shape;359;p62"/>
          <p:cNvSpPr txBox="1"/>
          <p:nvPr/>
        </p:nvSpPr>
        <p:spPr>
          <a:xfrm>
            <a:off x="4355650" y="1749750"/>
            <a:ext cx="36948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Everyone in your news feed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sounds just like you</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Trapped</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Inside a silo</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Well-insulated</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Echo chamber of biased beliefs</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xEl>
                                              <p:pRg st="0" end="0"/>
                                            </p:txEl>
                                          </p:spTgt>
                                        </p:tgtEl>
                                        <p:attrNameLst>
                                          <p:attrName>style.visibility</p:attrName>
                                        </p:attrNameLst>
                                      </p:cBhvr>
                                      <p:to>
                                        <p:strVal val="visible"/>
                                      </p:to>
                                    </p:set>
                                    <p:animEffect transition="in" filter="fade">
                                      <p:cBhvr>
                                        <p:cTn id="7" dur="1000"/>
                                        <p:tgtEl>
                                          <p:spTgt spid="3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
                                            <p:txEl>
                                              <p:pRg st="1" end="1"/>
                                            </p:txEl>
                                          </p:spTgt>
                                        </p:tgtEl>
                                        <p:attrNameLst>
                                          <p:attrName>style.visibility</p:attrName>
                                        </p:attrNameLst>
                                      </p:cBhvr>
                                      <p:to>
                                        <p:strVal val="visible"/>
                                      </p:to>
                                    </p:set>
                                    <p:animEffect transition="in" filter="fade">
                                      <p:cBhvr>
                                        <p:cTn id="12" dur="1000"/>
                                        <p:tgtEl>
                                          <p:spTgt spid="3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7">
                                            <p:txEl>
                                              <p:pRg st="2" end="2"/>
                                            </p:txEl>
                                          </p:spTgt>
                                        </p:tgtEl>
                                        <p:attrNameLst>
                                          <p:attrName>style.visibility</p:attrName>
                                        </p:attrNameLst>
                                      </p:cBhvr>
                                      <p:to>
                                        <p:strVal val="visible"/>
                                      </p:to>
                                    </p:set>
                                    <p:animEffect transition="in" filter="fade">
                                      <p:cBhvr>
                                        <p:cTn id="17" dur="1000"/>
                                        <p:tgtEl>
                                          <p:spTgt spid="3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7">
                                            <p:txEl>
                                              <p:pRg st="3" end="3"/>
                                            </p:txEl>
                                          </p:spTgt>
                                        </p:tgtEl>
                                        <p:attrNameLst>
                                          <p:attrName>style.visibility</p:attrName>
                                        </p:attrNameLst>
                                      </p:cBhvr>
                                      <p:to>
                                        <p:strVal val="visible"/>
                                      </p:to>
                                    </p:set>
                                    <p:animEffect transition="in" filter="fade">
                                      <p:cBhvr>
                                        <p:cTn id="22" dur="1000"/>
                                        <p:tgtEl>
                                          <p:spTgt spid="3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7">
                                            <p:txEl>
                                              <p:pRg st="4" end="4"/>
                                            </p:txEl>
                                          </p:spTgt>
                                        </p:tgtEl>
                                        <p:attrNameLst>
                                          <p:attrName>style.visibility</p:attrName>
                                        </p:attrNameLst>
                                      </p:cBhvr>
                                      <p:to>
                                        <p:strVal val="visible"/>
                                      </p:to>
                                    </p:set>
                                    <p:animEffect transition="in" filter="fade">
                                      <p:cBhvr>
                                        <p:cTn id="27" dur="1000"/>
                                        <p:tgtEl>
                                          <p:spTgt spid="3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7">
                                            <p:txEl>
                                              <p:pRg st="5" end="5"/>
                                            </p:txEl>
                                          </p:spTgt>
                                        </p:tgtEl>
                                        <p:attrNameLst>
                                          <p:attrName>style.visibility</p:attrName>
                                        </p:attrNameLst>
                                      </p:cBhvr>
                                      <p:to>
                                        <p:strVal val="visible"/>
                                      </p:to>
                                    </p:set>
                                    <p:animEffect transition="in" filter="fade">
                                      <p:cBhvr>
                                        <p:cTn id="32" dur="1000"/>
                                        <p:tgtEl>
                                          <p:spTgt spid="35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7">
                                            <p:txEl>
                                              <p:pRg st="6" end="6"/>
                                            </p:txEl>
                                          </p:spTgt>
                                        </p:tgtEl>
                                        <p:attrNameLst>
                                          <p:attrName>style.visibility</p:attrName>
                                        </p:attrNameLst>
                                      </p:cBhvr>
                                      <p:to>
                                        <p:strVal val="visible"/>
                                      </p:to>
                                    </p:set>
                                    <p:animEffect transition="in" filter="fade">
                                      <p:cBhvr>
                                        <p:cTn id="37" dur="1000"/>
                                        <p:tgtEl>
                                          <p:spTgt spid="35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7">
                                            <p:txEl>
                                              <p:pRg st="7" end="7"/>
                                            </p:txEl>
                                          </p:spTgt>
                                        </p:tgtEl>
                                        <p:attrNameLst>
                                          <p:attrName>style.visibility</p:attrName>
                                        </p:attrNameLst>
                                      </p:cBhvr>
                                      <p:to>
                                        <p:strVal val="visible"/>
                                      </p:to>
                                    </p:set>
                                    <p:animEffect transition="in" filter="fade">
                                      <p:cBhvr>
                                        <p:cTn id="42" dur="1000"/>
                                        <p:tgtEl>
                                          <p:spTgt spid="35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7">
                                            <p:txEl>
                                              <p:pRg st="8" end="8"/>
                                            </p:txEl>
                                          </p:spTgt>
                                        </p:tgtEl>
                                        <p:attrNameLst>
                                          <p:attrName>style.visibility</p:attrName>
                                        </p:attrNameLst>
                                      </p:cBhvr>
                                      <p:to>
                                        <p:strVal val="visible"/>
                                      </p:to>
                                    </p:set>
                                    <p:animEffect transition="in" filter="fade">
                                      <p:cBhvr>
                                        <p:cTn id="47" dur="1000"/>
                                        <p:tgtEl>
                                          <p:spTgt spid="35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7">
                                            <p:txEl>
                                              <p:pRg st="9" end="9"/>
                                            </p:txEl>
                                          </p:spTgt>
                                        </p:tgtEl>
                                        <p:attrNameLst>
                                          <p:attrName>style.visibility</p:attrName>
                                        </p:attrNameLst>
                                      </p:cBhvr>
                                      <p:to>
                                        <p:strVal val="visible"/>
                                      </p:to>
                                    </p:set>
                                    <p:animEffect transition="in" filter="fade">
                                      <p:cBhvr>
                                        <p:cTn id="52" dur="1000"/>
                                        <p:tgtEl>
                                          <p:spTgt spid="35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9">
                                            <p:txEl>
                                              <p:pRg st="0" end="0"/>
                                            </p:txEl>
                                          </p:spTgt>
                                        </p:tgtEl>
                                        <p:attrNameLst>
                                          <p:attrName>style.visibility</p:attrName>
                                        </p:attrNameLst>
                                      </p:cBhvr>
                                      <p:to>
                                        <p:strVal val="visible"/>
                                      </p:to>
                                    </p:set>
                                    <p:animEffect transition="in" filter="fade">
                                      <p:cBhvr>
                                        <p:cTn id="57" dur="1000"/>
                                        <p:tgtEl>
                                          <p:spTgt spid="35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9">
                                            <p:txEl>
                                              <p:pRg st="1" end="1"/>
                                            </p:txEl>
                                          </p:spTgt>
                                        </p:tgtEl>
                                        <p:attrNameLst>
                                          <p:attrName>style.visibility</p:attrName>
                                        </p:attrNameLst>
                                      </p:cBhvr>
                                      <p:to>
                                        <p:strVal val="visible"/>
                                      </p:to>
                                    </p:set>
                                    <p:animEffect transition="in" filter="fade">
                                      <p:cBhvr>
                                        <p:cTn id="62" dur="1000"/>
                                        <p:tgtEl>
                                          <p:spTgt spid="35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9">
                                            <p:txEl>
                                              <p:pRg st="2" end="2"/>
                                            </p:txEl>
                                          </p:spTgt>
                                        </p:tgtEl>
                                        <p:attrNameLst>
                                          <p:attrName>style.visibility</p:attrName>
                                        </p:attrNameLst>
                                      </p:cBhvr>
                                      <p:to>
                                        <p:strVal val="visible"/>
                                      </p:to>
                                    </p:set>
                                    <p:animEffect transition="in" filter="fade">
                                      <p:cBhvr>
                                        <p:cTn id="67" dur="1000"/>
                                        <p:tgtEl>
                                          <p:spTgt spid="359">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9">
                                            <p:txEl>
                                              <p:pRg st="3" end="3"/>
                                            </p:txEl>
                                          </p:spTgt>
                                        </p:tgtEl>
                                        <p:attrNameLst>
                                          <p:attrName>style.visibility</p:attrName>
                                        </p:attrNameLst>
                                      </p:cBhvr>
                                      <p:to>
                                        <p:strVal val="visible"/>
                                      </p:to>
                                    </p:set>
                                    <p:animEffect transition="in" filter="fade">
                                      <p:cBhvr>
                                        <p:cTn id="72" dur="1000"/>
                                        <p:tgtEl>
                                          <p:spTgt spid="359">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59">
                                            <p:txEl>
                                              <p:pRg st="4" end="4"/>
                                            </p:txEl>
                                          </p:spTgt>
                                        </p:tgtEl>
                                        <p:attrNameLst>
                                          <p:attrName>style.visibility</p:attrName>
                                        </p:attrNameLst>
                                      </p:cBhvr>
                                      <p:to>
                                        <p:strVal val="visible"/>
                                      </p:to>
                                    </p:set>
                                    <p:animEffect transition="in" filter="fade">
                                      <p:cBhvr>
                                        <p:cTn id="77" dur="1000"/>
                                        <p:tgtEl>
                                          <p:spTgt spid="3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63"/>
          <p:cNvPicPr preferRelativeResize="0"/>
          <p:nvPr/>
        </p:nvPicPr>
        <p:blipFill rotWithShape="1">
          <a:blip r:embed="rId3">
            <a:alphaModFix/>
          </a:blip>
          <a:srcRect l="22930" r="21088"/>
          <a:stretch/>
        </p:blipFill>
        <p:spPr>
          <a:xfrm>
            <a:off x="0" y="0"/>
            <a:ext cx="3399750" cy="4858350"/>
          </a:xfrm>
          <a:prstGeom prst="rect">
            <a:avLst/>
          </a:prstGeom>
          <a:noFill/>
          <a:ln>
            <a:noFill/>
          </a:ln>
        </p:spPr>
      </p:pic>
      <p:sp>
        <p:nvSpPr>
          <p:cNvPr id="365" name="Google Shape;365;p63"/>
          <p:cNvSpPr txBox="1"/>
          <p:nvPr/>
        </p:nvSpPr>
        <p:spPr>
          <a:xfrm>
            <a:off x="4563550" y="1457700"/>
            <a:ext cx="3803400" cy="222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500" b="1" i="1" dirty="0">
                <a:solidFill>
                  <a:schemeClr val="lt1"/>
                </a:solidFill>
                <a:latin typeface="Helvetica Neue"/>
                <a:ea typeface="Helvetica Neue"/>
                <a:cs typeface="Helvetica Neue"/>
                <a:sym typeface="Helvetica Neue"/>
              </a:rPr>
              <a:t>‘ You’re no longer able to reckon with </a:t>
            </a:r>
            <a:br>
              <a:rPr lang="en" sz="1500" b="1" i="1" dirty="0">
                <a:solidFill>
                  <a:schemeClr val="lt1"/>
                </a:solidFill>
                <a:latin typeface="Helvetica Neue"/>
                <a:ea typeface="Helvetica Neue"/>
                <a:cs typeface="Helvetica Neue"/>
                <a:sym typeface="Helvetica Neue"/>
              </a:rPr>
            </a:br>
            <a:r>
              <a:rPr lang="en" sz="1500" b="1" i="1" dirty="0">
                <a:solidFill>
                  <a:schemeClr val="lt1"/>
                </a:solidFill>
                <a:latin typeface="Helvetica Neue"/>
                <a:ea typeface="Helvetica Neue"/>
                <a:cs typeface="Helvetica Neue"/>
                <a:sym typeface="Helvetica Neue"/>
              </a:rPr>
              <a:t>or even consume information that contradicts with that worldview that you’ve created. ’</a:t>
            </a:r>
            <a:endParaRPr sz="1500" b="1" i="1" dirty="0">
              <a:solidFill>
                <a:schemeClr val="lt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500" b="1" i="1" dirty="0">
              <a:solidFill>
                <a:schemeClr val="lt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500" b="1" i="1" dirty="0">
                <a:solidFill>
                  <a:schemeClr val="lt1"/>
                </a:solidFill>
                <a:latin typeface="Helvetica Neue"/>
                <a:ea typeface="Helvetica Neue"/>
                <a:cs typeface="Helvetica Neue"/>
                <a:sym typeface="Helvetica Neue"/>
              </a:rPr>
              <a:t>‘ We aren’t actually being objective, constructive individuals.’</a:t>
            </a:r>
            <a:endParaRPr sz="1500" b="1" i="1" dirty="0">
              <a:solidFill>
                <a:schemeClr val="lt1"/>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200" b="1" dirty="0">
                <a:solidFill>
                  <a:schemeClr val="lt1"/>
                </a:solidFill>
                <a:latin typeface="Helvetica Neue"/>
                <a:ea typeface="Helvetica Neue"/>
                <a:cs typeface="Helvetica Neue"/>
                <a:sym typeface="Helvetica Neue"/>
              </a:rPr>
              <a:t>                                   	</a:t>
            </a:r>
            <a:r>
              <a:rPr lang="en" sz="1200" b="1" dirty="0">
                <a:solidFill>
                  <a:srgbClr val="FFFFFF"/>
                </a:solidFill>
                <a:latin typeface="Helvetica Neue"/>
                <a:ea typeface="Helvetica Neue"/>
                <a:cs typeface="Helvetica Neue"/>
                <a:sym typeface="Helvetica Neue"/>
              </a:rPr>
              <a:t>- </a:t>
            </a:r>
            <a:r>
              <a:rPr lang="en" sz="1200" b="1" dirty="0">
                <a:solidFill>
                  <a:schemeClr val="lt1"/>
                </a:solidFill>
                <a:latin typeface="Helvetica Neue"/>
                <a:ea typeface="Helvetica Neue"/>
                <a:cs typeface="Helvetica Neue"/>
                <a:sym typeface="Helvetica Neue"/>
              </a:rPr>
              <a:t>Rashida Richardson</a:t>
            </a:r>
            <a:endParaRPr sz="1200" b="1" i="1"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animEffect transition="in" filter="fade">
                                      <p:cBhvr>
                                        <p:cTn id="7" dur="1000"/>
                                        <p:tgtEl>
                                          <p:spTgt spid="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xEl>
                                              <p:pRg st="1" end="1"/>
                                            </p:txEl>
                                          </p:spTgt>
                                        </p:tgtEl>
                                        <p:attrNameLst>
                                          <p:attrName>style.visibility</p:attrName>
                                        </p:attrNameLst>
                                      </p:cBhvr>
                                      <p:to>
                                        <p:strVal val="visible"/>
                                      </p:to>
                                    </p:set>
                                    <p:animEffect transition="in" filter="fade">
                                      <p:cBhvr>
                                        <p:cTn id="12" dur="1000"/>
                                        <p:tgtEl>
                                          <p:spTgt spid="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5">
                                            <p:txEl>
                                              <p:pRg st="2" end="2"/>
                                            </p:txEl>
                                          </p:spTgt>
                                        </p:tgtEl>
                                        <p:attrNameLst>
                                          <p:attrName>style.visibility</p:attrName>
                                        </p:attrNameLst>
                                      </p:cBhvr>
                                      <p:to>
                                        <p:strVal val="visible"/>
                                      </p:to>
                                    </p:set>
                                    <p:animEffect transition="in" filter="fade">
                                      <p:cBhvr>
                                        <p:cTn id="17" dur="1000"/>
                                        <p:tgtEl>
                                          <p:spTgt spid="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5">
                                            <p:txEl>
                                              <p:pRg st="3" end="3"/>
                                            </p:txEl>
                                          </p:spTgt>
                                        </p:tgtEl>
                                        <p:attrNameLst>
                                          <p:attrName>style.visibility</p:attrName>
                                        </p:attrNameLst>
                                      </p:cBhvr>
                                      <p:to>
                                        <p:strVal val="visible"/>
                                      </p:to>
                                    </p:set>
                                    <p:animEffect transition="in" filter="fade">
                                      <p:cBhvr>
                                        <p:cTn id="22" dur="1000"/>
                                        <p:tgtEl>
                                          <p:spTgt spid="3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4"/>
          <p:cNvSpPr/>
          <p:nvPr/>
        </p:nvSpPr>
        <p:spPr>
          <a:xfrm>
            <a:off x="-415425" y="-9900"/>
            <a:ext cx="99945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4"/>
          <p:cNvSpPr txBox="1"/>
          <p:nvPr/>
        </p:nvSpPr>
        <p:spPr>
          <a:xfrm>
            <a:off x="4361450" y="5143500"/>
            <a:ext cx="5144400" cy="34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Helvetica Neue"/>
                <a:ea typeface="Helvetica Neue"/>
                <a:cs typeface="Helvetica Neue"/>
                <a:sym typeface="Helvetica Neue"/>
              </a:rPr>
              <a:t>“How can those people be so stupid? Look at all of this information that I’m constantly seeing. How are they not seeing that same information?”  </a:t>
            </a:r>
            <a:endParaRPr sz="21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100">
                <a:solidFill>
                  <a:schemeClr val="dk1"/>
                </a:solidFill>
                <a:latin typeface="Helvetica Neue"/>
                <a:ea typeface="Helvetica Neue"/>
                <a:cs typeface="Helvetica Neue"/>
                <a:sym typeface="Helvetica Neue"/>
              </a:rPr>
              <a:t> </a:t>
            </a:r>
            <a:endParaRPr sz="21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100">
                <a:solidFill>
                  <a:schemeClr val="dk1"/>
                </a:solidFill>
                <a:latin typeface="Helvetica Neue"/>
                <a:ea typeface="Helvetica Neue"/>
                <a:cs typeface="Helvetica Neue"/>
                <a:sym typeface="Helvetica Neue"/>
              </a:rPr>
              <a:t>“They’re not seeing that same information.”</a:t>
            </a:r>
            <a:endParaRPr sz="2900">
              <a:latin typeface="Helvetica Neue"/>
              <a:ea typeface="Helvetica Neue"/>
              <a:cs typeface="Helvetica Neue"/>
              <a:sym typeface="Helvetica Neue"/>
            </a:endParaRPr>
          </a:p>
        </p:txBody>
      </p:sp>
      <p:sp>
        <p:nvSpPr>
          <p:cNvPr id="372" name="Google Shape;372;p64"/>
          <p:cNvSpPr txBox="1"/>
          <p:nvPr/>
        </p:nvSpPr>
        <p:spPr>
          <a:xfrm>
            <a:off x="2848975" y="1301850"/>
            <a:ext cx="3446100" cy="2539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500" b="1" i="1" dirty="0">
                <a:solidFill>
                  <a:schemeClr val="lt1"/>
                </a:solidFill>
                <a:latin typeface="Helvetica Neue"/>
                <a:ea typeface="Helvetica Neue"/>
                <a:cs typeface="Helvetica Neue"/>
                <a:sym typeface="Helvetica Neue"/>
              </a:rPr>
              <a:t>‘ How can those people be so stupid? Look at all of this information that I’m constantly seeing. How are they not seeing that same information?’</a:t>
            </a:r>
            <a:endParaRPr sz="1500" b="1" i="1" dirty="0">
              <a:solidFill>
                <a:schemeClr val="lt1"/>
              </a:solidFill>
              <a:latin typeface="Helvetica Neue"/>
              <a:ea typeface="Helvetica Neue"/>
              <a:cs typeface="Helvetica Neue"/>
              <a:sym typeface="Helvetica Neue"/>
            </a:endParaRPr>
          </a:p>
          <a:p>
            <a:pPr marL="0" lvl="0" indent="0" algn="ctr" rtl="0">
              <a:lnSpc>
                <a:spcPct val="115000"/>
              </a:lnSpc>
              <a:spcBef>
                <a:spcPts val="0"/>
              </a:spcBef>
              <a:spcAft>
                <a:spcPts val="0"/>
              </a:spcAft>
              <a:buClr>
                <a:schemeClr val="dk1"/>
              </a:buClr>
              <a:buSzPts val="1100"/>
              <a:buFont typeface="Arial"/>
              <a:buNone/>
            </a:pPr>
            <a:endParaRPr sz="1500" b="1" i="1" dirty="0">
              <a:solidFill>
                <a:schemeClr val="lt1"/>
              </a:solidFill>
              <a:latin typeface="Helvetica Neue"/>
              <a:ea typeface="Helvetica Neue"/>
              <a:cs typeface="Helvetica Neue"/>
              <a:sym typeface="Helvetica Neue"/>
            </a:endParaRPr>
          </a:p>
          <a:p>
            <a:pPr marL="0" lvl="0" indent="0" algn="ctr" rtl="0">
              <a:lnSpc>
                <a:spcPct val="115000"/>
              </a:lnSpc>
              <a:spcBef>
                <a:spcPts val="0"/>
              </a:spcBef>
              <a:spcAft>
                <a:spcPts val="0"/>
              </a:spcAft>
              <a:buClr>
                <a:schemeClr val="dk1"/>
              </a:buClr>
              <a:buSzPts val="1100"/>
              <a:buFont typeface="Arial"/>
              <a:buNone/>
            </a:pPr>
            <a:r>
              <a:rPr lang="en" sz="1500" b="1" i="1" dirty="0">
                <a:solidFill>
                  <a:schemeClr val="lt1"/>
                </a:solidFill>
                <a:latin typeface="Helvetica Neue"/>
                <a:ea typeface="Helvetica Neue"/>
                <a:cs typeface="Helvetica Neue"/>
                <a:sym typeface="Helvetica Neue"/>
              </a:rPr>
              <a:t>‘ They’re not seeing that </a:t>
            </a:r>
            <a:br>
              <a:rPr lang="en" sz="1500" b="1" i="1" dirty="0">
                <a:solidFill>
                  <a:schemeClr val="lt1"/>
                </a:solidFill>
                <a:latin typeface="Helvetica Neue"/>
                <a:ea typeface="Helvetica Neue"/>
                <a:cs typeface="Helvetica Neue"/>
                <a:sym typeface="Helvetica Neue"/>
              </a:rPr>
            </a:br>
            <a:r>
              <a:rPr lang="en" sz="1500" b="1" i="1" dirty="0">
                <a:solidFill>
                  <a:schemeClr val="lt1"/>
                </a:solidFill>
                <a:latin typeface="Helvetica Neue"/>
                <a:ea typeface="Helvetica Neue"/>
                <a:cs typeface="Helvetica Neue"/>
                <a:sym typeface="Helvetica Neue"/>
              </a:rPr>
              <a:t>same information.’</a:t>
            </a:r>
            <a:endParaRPr sz="1500" b="1" i="1" dirty="0">
              <a:solidFill>
                <a:schemeClr val="lt1"/>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500" b="1" i="1" dirty="0">
                <a:solidFill>
                  <a:schemeClr val="lt1"/>
                </a:solidFill>
                <a:latin typeface="Helvetica Neue"/>
                <a:ea typeface="Helvetica Neue"/>
                <a:cs typeface="Helvetica Neue"/>
                <a:sym typeface="Helvetica Neue"/>
              </a:rPr>
              <a:t>                             </a:t>
            </a:r>
            <a:endParaRPr sz="1500" b="1" i="1"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animEffect transition="in" filter="fade">
                                      <p:cBhvr>
                                        <p:cTn id="7" dur="1000"/>
                                        <p:tgtEl>
                                          <p:spTgt spid="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
                                            <p:txEl>
                                              <p:pRg st="1" end="1"/>
                                            </p:txEl>
                                          </p:spTgt>
                                        </p:tgtEl>
                                        <p:attrNameLst>
                                          <p:attrName>style.visibility</p:attrName>
                                        </p:attrNameLst>
                                      </p:cBhvr>
                                      <p:to>
                                        <p:strVal val="visible"/>
                                      </p:to>
                                    </p:set>
                                    <p:animEffect transition="in" filter="fade">
                                      <p:cBhvr>
                                        <p:cTn id="12" dur="1000"/>
                                        <p:tgtEl>
                                          <p:spTgt spid="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1">
                                            <p:txEl>
                                              <p:pRg st="2" end="2"/>
                                            </p:txEl>
                                          </p:spTgt>
                                        </p:tgtEl>
                                        <p:attrNameLst>
                                          <p:attrName>style.visibility</p:attrName>
                                        </p:attrNameLst>
                                      </p:cBhvr>
                                      <p:to>
                                        <p:strVal val="visible"/>
                                      </p:to>
                                    </p:set>
                                    <p:animEffect transition="in" filter="fade">
                                      <p:cBhvr>
                                        <p:cTn id="17" dur="1000"/>
                                        <p:tgtEl>
                                          <p:spTgt spid="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2">
                                            <p:txEl>
                                              <p:pRg st="0" end="0"/>
                                            </p:txEl>
                                          </p:spTgt>
                                        </p:tgtEl>
                                        <p:attrNameLst>
                                          <p:attrName>style.visibility</p:attrName>
                                        </p:attrNameLst>
                                      </p:cBhvr>
                                      <p:to>
                                        <p:strVal val="visible"/>
                                      </p:to>
                                    </p:set>
                                    <p:animEffect transition="in" filter="fade">
                                      <p:cBhvr>
                                        <p:cTn id="22" dur="1000"/>
                                        <p:tgtEl>
                                          <p:spTgt spid="3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2">
                                            <p:txEl>
                                              <p:pRg st="1" end="1"/>
                                            </p:txEl>
                                          </p:spTgt>
                                        </p:tgtEl>
                                        <p:attrNameLst>
                                          <p:attrName>style.visibility</p:attrName>
                                        </p:attrNameLst>
                                      </p:cBhvr>
                                      <p:to>
                                        <p:strVal val="visible"/>
                                      </p:to>
                                    </p:set>
                                    <p:animEffect transition="in" filter="fade">
                                      <p:cBhvr>
                                        <p:cTn id="27" dur="1000"/>
                                        <p:tgtEl>
                                          <p:spTgt spid="3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2">
                                            <p:txEl>
                                              <p:pRg st="2" end="2"/>
                                            </p:txEl>
                                          </p:spTgt>
                                        </p:tgtEl>
                                        <p:attrNameLst>
                                          <p:attrName>style.visibility</p:attrName>
                                        </p:attrNameLst>
                                      </p:cBhvr>
                                      <p:to>
                                        <p:strVal val="visible"/>
                                      </p:to>
                                    </p:set>
                                    <p:animEffect transition="in" filter="fade">
                                      <p:cBhvr>
                                        <p:cTn id="32" dur="1000"/>
                                        <p:tgtEl>
                                          <p:spTgt spid="3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2">
                                            <p:txEl>
                                              <p:pRg st="3" end="3"/>
                                            </p:txEl>
                                          </p:spTgt>
                                        </p:tgtEl>
                                        <p:attrNameLst>
                                          <p:attrName>style.visibility</p:attrName>
                                        </p:attrNameLst>
                                      </p:cBhvr>
                                      <p:to>
                                        <p:strVal val="visible"/>
                                      </p:to>
                                    </p:set>
                                    <p:animEffect transition="in" filter="fade">
                                      <p:cBhvr>
                                        <p:cTn id="37" dur="1000"/>
                                        <p:tgtEl>
                                          <p:spTgt spid="3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65"/>
          <p:cNvPicPr preferRelativeResize="0"/>
          <p:nvPr/>
        </p:nvPicPr>
        <p:blipFill rotWithShape="1">
          <a:blip r:embed="rId3">
            <a:alphaModFix/>
          </a:blip>
          <a:srcRect r="10849"/>
          <a:stretch/>
        </p:blipFill>
        <p:spPr>
          <a:xfrm>
            <a:off x="0" y="0"/>
            <a:ext cx="3414026" cy="4858350"/>
          </a:xfrm>
          <a:prstGeom prst="rect">
            <a:avLst/>
          </a:prstGeom>
          <a:noFill/>
          <a:ln>
            <a:noFill/>
          </a:ln>
        </p:spPr>
      </p:pic>
      <p:sp>
        <p:nvSpPr>
          <p:cNvPr id="378" name="Google Shape;378;p65"/>
          <p:cNvSpPr txBox="1"/>
          <p:nvPr/>
        </p:nvSpPr>
        <p:spPr>
          <a:xfrm>
            <a:off x="4229992" y="2079722"/>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‘Flat-earther’ </a:t>
            </a:r>
            <a:endParaRPr sz="1200" b="1">
              <a:solidFill>
                <a:srgbClr val="666666"/>
              </a:solidFill>
              <a:latin typeface="Helvetica Neue"/>
              <a:ea typeface="Helvetica Neue"/>
              <a:cs typeface="Helvetica Neue"/>
              <a:sym typeface="Helvetica Neue"/>
            </a:endParaRPr>
          </a:p>
        </p:txBody>
      </p:sp>
      <p:sp>
        <p:nvSpPr>
          <p:cNvPr id="379" name="Google Shape;379;p65"/>
          <p:cNvSpPr txBox="1"/>
          <p:nvPr/>
        </p:nvSpPr>
        <p:spPr>
          <a:xfrm>
            <a:off x="4431850" y="2316178"/>
            <a:ext cx="3567300" cy="7476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NBA basketball star, Kyrie Irving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YouTube videos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 rabbit hole of misinformation</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9"/>
                                        </p:tgtEl>
                                        <p:attrNameLst>
                                          <p:attrName>style.visibility</p:attrName>
                                        </p:attrNameLst>
                                      </p:cBhvr>
                                      <p:to>
                                        <p:strVal val="visible"/>
                                      </p:to>
                                    </p:set>
                                    <p:animEffect transition="in" filter="fade">
                                      <p:cBhvr>
                                        <p:cTn id="12" dur="1000"/>
                                        <p:tgtEl>
                                          <p:spTgt spid="3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9">
                                            <p:txEl>
                                              <p:pRg st="0" end="0"/>
                                            </p:txEl>
                                          </p:spTgt>
                                        </p:tgtEl>
                                        <p:attrNameLst>
                                          <p:attrName>style.visibility</p:attrName>
                                        </p:attrNameLst>
                                      </p:cBhvr>
                                      <p:to>
                                        <p:strVal val="visible"/>
                                      </p:to>
                                    </p:set>
                                    <p:animEffect transition="in" filter="fade">
                                      <p:cBhvr>
                                        <p:cTn id="17" dur="1000"/>
                                        <p:tgtEl>
                                          <p:spTgt spid="3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9">
                                            <p:txEl>
                                              <p:pRg st="1" end="1"/>
                                            </p:txEl>
                                          </p:spTgt>
                                        </p:tgtEl>
                                        <p:attrNameLst>
                                          <p:attrName>style.visibility</p:attrName>
                                        </p:attrNameLst>
                                      </p:cBhvr>
                                      <p:to>
                                        <p:strVal val="visible"/>
                                      </p:to>
                                    </p:set>
                                    <p:animEffect transition="in" filter="fade">
                                      <p:cBhvr>
                                        <p:cTn id="22" dur="1000"/>
                                        <p:tgtEl>
                                          <p:spTgt spid="37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9">
                                            <p:txEl>
                                              <p:pRg st="2" end="2"/>
                                            </p:txEl>
                                          </p:spTgt>
                                        </p:tgtEl>
                                        <p:attrNameLst>
                                          <p:attrName>style.visibility</p:attrName>
                                        </p:attrNameLst>
                                      </p:cBhvr>
                                      <p:to>
                                        <p:strVal val="visible"/>
                                      </p:to>
                                    </p:set>
                                    <p:animEffect transition="in" filter="fade">
                                      <p:cBhvr>
                                        <p:cTn id="27" dur="1000"/>
                                        <p:tgtEl>
                                          <p:spTgt spid="37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9">
                                            <p:txEl>
                                              <p:pRg st="3" end="3"/>
                                            </p:txEl>
                                          </p:spTgt>
                                        </p:tgtEl>
                                        <p:attrNameLst>
                                          <p:attrName>style.visibility</p:attrName>
                                        </p:attrNameLst>
                                      </p:cBhvr>
                                      <p:to>
                                        <p:strVal val="visible"/>
                                      </p:to>
                                    </p:set>
                                    <p:animEffect transition="in" filter="fade">
                                      <p:cBhvr>
                                        <p:cTn id="32" dur="1000"/>
                                        <p:tgtEl>
                                          <p:spTgt spid="3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6"/>
          <p:cNvSpPr txBox="1"/>
          <p:nvPr/>
        </p:nvSpPr>
        <p:spPr>
          <a:xfrm>
            <a:off x="4229992" y="2079722"/>
            <a:ext cx="4344900" cy="478200"/>
          </a:xfrm>
          <a:prstGeom prst="rect">
            <a:avLst/>
          </a:prstGeom>
          <a:noFill/>
          <a:ln>
            <a:noFill/>
          </a:ln>
        </p:spPr>
        <p:txBody>
          <a:bodyPr spcFirstLastPara="1" wrap="square" lIns="91425" tIns="91425" rIns="91425" bIns="91425" anchor="t" anchorCtr="0">
            <a:noAutofit/>
          </a:bodyPr>
          <a:lstStyle/>
          <a:p>
            <a:pPr marL="0" marR="457200" lvl="0" indent="0" algn="l" rtl="0">
              <a:lnSpc>
                <a:spcPct val="115000"/>
              </a:lnSpc>
              <a:spcBef>
                <a:spcPts val="0"/>
              </a:spcBef>
              <a:spcAft>
                <a:spcPts val="1000"/>
              </a:spcAft>
              <a:buNone/>
            </a:pPr>
            <a:r>
              <a:rPr lang="en" sz="1200" b="1">
                <a:solidFill>
                  <a:schemeClr val="dk1"/>
                </a:solidFill>
                <a:latin typeface="Helvetica Neue"/>
                <a:ea typeface="Helvetica Neue"/>
                <a:cs typeface="Helvetica Neue"/>
                <a:sym typeface="Helvetica Neue"/>
              </a:rPr>
              <a:t>Kyrie Irving</a:t>
            </a:r>
            <a:endParaRPr sz="1200" b="1">
              <a:solidFill>
                <a:srgbClr val="666666"/>
              </a:solidFill>
              <a:latin typeface="Helvetica Neue"/>
              <a:ea typeface="Helvetica Neue"/>
              <a:cs typeface="Helvetica Neue"/>
              <a:sym typeface="Helvetica Neue"/>
            </a:endParaRPr>
          </a:p>
        </p:txBody>
      </p:sp>
      <p:sp>
        <p:nvSpPr>
          <p:cNvPr id="385" name="Google Shape;385;p66"/>
          <p:cNvSpPr txBox="1"/>
          <p:nvPr/>
        </p:nvSpPr>
        <p:spPr>
          <a:xfrm>
            <a:off x="4431850" y="2316178"/>
            <a:ext cx="3567300" cy="747600"/>
          </a:xfrm>
          <a:prstGeom prst="rect">
            <a:avLst/>
          </a:prstGeom>
          <a:noFill/>
          <a:ln>
            <a:noFill/>
          </a:ln>
        </p:spPr>
        <p:txBody>
          <a:bodyPr spcFirstLastPara="1" wrap="square" lIns="91425" tIns="91425" rIns="91425" bIns="91425" anchor="t" anchorCtr="0">
            <a:noAutofit/>
          </a:bodyPr>
          <a:lstStyle/>
          <a:p>
            <a:pPr marL="457200" marR="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Blamed it on a YouTube rabbit hole</a:t>
            </a:r>
            <a:endParaRPr sz="1200">
              <a:solidFill>
                <a:schemeClr val="dk1"/>
              </a:solidFill>
              <a:latin typeface="Helvetica Neue"/>
              <a:ea typeface="Helvetica Neue"/>
              <a:cs typeface="Helvetica Neue"/>
              <a:sym typeface="Helvetica Neue"/>
            </a:endParaRPr>
          </a:p>
          <a:p>
            <a:pPr marL="457200" marR="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round-Earthers got to him.”</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200"/>
              </a:spcAft>
              <a:buNone/>
            </a:pPr>
            <a:endParaRPr sz="1200">
              <a:solidFill>
                <a:schemeClr val="dk1"/>
              </a:solidFill>
              <a:latin typeface="Helvetica Neue"/>
              <a:ea typeface="Helvetica Neue"/>
              <a:cs typeface="Helvetica Neue"/>
              <a:sym typeface="Helvetica Neue"/>
            </a:endParaRPr>
          </a:p>
        </p:txBody>
      </p:sp>
      <p:pic>
        <p:nvPicPr>
          <p:cNvPr id="386" name="Google Shape;386;p66"/>
          <p:cNvPicPr preferRelativeResize="0"/>
          <p:nvPr/>
        </p:nvPicPr>
        <p:blipFill rotWithShape="1">
          <a:blip r:embed="rId3">
            <a:alphaModFix/>
          </a:blip>
          <a:srcRect l="35795" r="24615"/>
          <a:stretch/>
        </p:blipFill>
        <p:spPr>
          <a:xfrm>
            <a:off x="0" y="25"/>
            <a:ext cx="3420749" cy="486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0" end="0"/>
                                            </p:txEl>
                                          </p:spTgt>
                                        </p:tgtEl>
                                        <p:attrNameLst>
                                          <p:attrName>style.visibility</p:attrName>
                                        </p:attrNameLst>
                                      </p:cBhvr>
                                      <p:to>
                                        <p:strVal val="visible"/>
                                      </p:to>
                                    </p:set>
                                    <p:animEffect transition="in" filter="fade">
                                      <p:cBhvr>
                                        <p:cTn id="12" dur="1000"/>
                                        <p:tgtEl>
                                          <p:spTgt spid="3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1" end="1"/>
                                            </p:txEl>
                                          </p:spTgt>
                                        </p:tgtEl>
                                        <p:attrNameLst>
                                          <p:attrName>style.visibility</p:attrName>
                                        </p:attrNameLst>
                                      </p:cBhvr>
                                      <p:to>
                                        <p:strVal val="visible"/>
                                      </p:to>
                                    </p:set>
                                    <p:animEffect transition="in" filter="fade">
                                      <p:cBhvr>
                                        <p:cTn id="17" dur="1000"/>
                                        <p:tgtEl>
                                          <p:spTgt spid="38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5">
                                            <p:txEl>
                                              <p:pRg st="2" end="2"/>
                                            </p:txEl>
                                          </p:spTgt>
                                        </p:tgtEl>
                                        <p:attrNameLst>
                                          <p:attrName>style.visibility</p:attrName>
                                        </p:attrNameLst>
                                      </p:cBhvr>
                                      <p:to>
                                        <p:strVal val="visible"/>
                                      </p:to>
                                    </p:set>
                                    <p:animEffect transition="in" filter="fade">
                                      <p:cBhvr>
                                        <p:cTn id="22" dur="1000"/>
                                        <p:tgtEl>
                                          <p:spTgt spid="3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67"/>
          <p:cNvPicPr preferRelativeResize="0"/>
          <p:nvPr/>
        </p:nvPicPr>
        <p:blipFill rotWithShape="1">
          <a:blip r:embed="rId3">
            <a:alphaModFix/>
          </a:blip>
          <a:srcRect l="1497"/>
          <a:stretch/>
        </p:blipFill>
        <p:spPr>
          <a:xfrm>
            <a:off x="1987025" y="767675"/>
            <a:ext cx="5169950" cy="360815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8"/>
          <p:cNvSpPr/>
          <p:nvPr/>
        </p:nvSpPr>
        <p:spPr>
          <a:xfrm>
            <a:off x="-371550" y="-55550"/>
            <a:ext cx="9887100" cy="49101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8"/>
          <p:cNvSpPr txBox="1"/>
          <p:nvPr/>
        </p:nvSpPr>
        <p:spPr>
          <a:xfrm>
            <a:off x="1685850" y="5370750"/>
            <a:ext cx="5772300" cy="42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Helvetica Neue"/>
                <a:ea typeface="Helvetica Neue"/>
                <a:cs typeface="Helvetica Neue"/>
                <a:sym typeface="Helvetica Neue"/>
              </a:rPr>
              <a:t>Conspiracy theorists can insulate themselves from dissenting opinions and cognitive dissonance</a:t>
            </a: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900">
                <a:solidFill>
                  <a:schemeClr val="dk1"/>
                </a:solidFill>
                <a:latin typeface="Helvetica Neue"/>
                <a:ea typeface="Helvetica Neue"/>
                <a:cs typeface="Helvetica Neue"/>
                <a:sym typeface="Helvetica Neue"/>
              </a:rPr>
              <a:t>Memetic equilibrium</a:t>
            </a: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900">
                <a:solidFill>
                  <a:schemeClr val="dk1"/>
                </a:solidFill>
                <a:latin typeface="Helvetica Neue"/>
                <a:ea typeface="Helvetica Neue"/>
                <a:cs typeface="Helvetica Neue"/>
                <a:sym typeface="Helvetica Neue"/>
              </a:rPr>
              <a:t>We’ve created a system that biases towards false information. </a:t>
            </a: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900">
                <a:solidFill>
                  <a:schemeClr val="dk1"/>
                </a:solidFill>
                <a:latin typeface="Helvetica Neue"/>
                <a:ea typeface="Helvetica Neue"/>
                <a:cs typeface="Helvetica Neue"/>
                <a:sym typeface="Helvetica Neue"/>
              </a:rPr>
              <a:t>False information makes the companies more money than the truth. </a:t>
            </a: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900">
                <a:solidFill>
                  <a:schemeClr val="dk1"/>
                </a:solidFill>
                <a:latin typeface="Helvetica Neue"/>
                <a:ea typeface="Helvetica Neue"/>
                <a:cs typeface="Helvetica Neue"/>
                <a:sym typeface="Helvetica Neue"/>
              </a:rPr>
              <a:t>Truth is boring.  </a:t>
            </a: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900">
                <a:solidFill>
                  <a:schemeClr val="dk1"/>
                </a:solidFill>
                <a:latin typeface="Helvetica Neue"/>
                <a:ea typeface="Helvetica Neue"/>
                <a:cs typeface="Helvetica Neue"/>
                <a:sym typeface="Helvetica Neue"/>
              </a:rPr>
              <a:t>A disinformation-for-profit business model</a:t>
            </a:r>
            <a:endParaRPr sz="19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398" name="Google Shape;398;p68"/>
          <p:cNvSpPr txBox="1"/>
          <p:nvPr/>
        </p:nvSpPr>
        <p:spPr>
          <a:xfrm>
            <a:off x="2673650" y="1577550"/>
            <a:ext cx="3796800" cy="198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Conspiracy theorists can insulate themselves from dissenting opinions and cognitive dissonance.</a:t>
            </a: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Memetic equilibrium</a:t>
            </a: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We’ve created a system that biases towards false information. </a:t>
            </a:r>
            <a:endParaRPr sz="1500" b="1">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endParaRPr sz="1500" b="1">
              <a:latin typeface="Helvetica Neue"/>
              <a:ea typeface="Helvetica Neue"/>
              <a:cs typeface="Helvetica Neue"/>
              <a:sym typeface="Helvetica Neue"/>
            </a:endParaRPr>
          </a:p>
          <a:p>
            <a:pPr marL="0" lvl="0" indent="0" algn="ctr" rtl="0">
              <a:lnSpc>
                <a:spcPct val="115000"/>
              </a:lnSpc>
              <a:spcBef>
                <a:spcPts val="1200"/>
              </a:spcBef>
              <a:spcAft>
                <a:spcPts val="1200"/>
              </a:spcAft>
              <a:buNone/>
            </a:pPr>
            <a:endParaRPr sz="1500" b="1">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Effect transition="in" filter="fade">
                                      <p:cBhvr>
                                        <p:cTn id="7" dur="1000"/>
                                        <p:tgtEl>
                                          <p:spTgt spid="3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xEl>
                                              <p:pRg st="1" end="1"/>
                                            </p:txEl>
                                          </p:spTgt>
                                        </p:tgtEl>
                                        <p:attrNameLst>
                                          <p:attrName>style.visibility</p:attrName>
                                        </p:attrNameLst>
                                      </p:cBhvr>
                                      <p:to>
                                        <p:strVal val="visible"/>
                                      </p:to>
                                    </p:set>
                                    <p:animEffect transition="in" filter="fade">
                                      <p:cBhvr>
                                        <p:cTn id="12" dur="1000"/>
                                        <p:tgtEl>
                                          <p:spTgt spid="3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xEl>
                                              <p:pRg st="2" end="2"/>
                                            </p:txEl>
                                          </p:spTgt>
                                        </p:tgtEl>
                                        <p:attrNameLst>
                                          <p:attrName>style.visibility</p:attrName>
                                        </p:attrNameLst>
                                      </p:cBhvr>
                                      <p:to>
                                        <p:strVal val="visible"/>
                                      </p:to>
                                    </p:set>
                                    <p:animEffect transition="in" filter="fade">
                                      <p:cBhvr>
                                        <p:cTn id="17" dur="1000"/>
                                        <p:tgtEl>
                                          <p:spTgt spid="3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7">
                                            <p:txEl>
                                              <p:pRg st="3" end="3"/>
                                            </p:txEl>
                                          </p:spTgt>
                                        </p:tgtEl>
                                        <p:attrNameLst>
                                          <p:attrName>style.visibility</p:attrName>
                                        </p:attrNameLst>
                                      </p:cBhvr>
                                      <p:to>
                                        <p:strVal val="visible"/>
                                      </p:to>
                                    </p:set>
                                    <p:animEffect transition="in" filter="fade">
                                      <p:cBhvr>
                                        <p:cTn id="22" dur="1000"/>
                                        <p:tgtEl>
                                          <p:spTgt spid="3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7">
                                            <p:txEl>
                                              <p:pRg st="4" end="4"/>
                                            </p:txEl>
                                          </p:spTgt>
                                        </p:tgtEl>
                                        <p:attrNameLst>
                                          <p:attrName>style.visibility</p:attrName>
                                        </p:attrNameLst>
                                      </p:cBhvr>
                                      <p:to>
                                        <p:strVal val="visible"/>
                                      </p:to>
                                    </p:set>
                                    <p:animEffect transition="in" filter="fade">
                                      <p:cBhvr>
                                        <p:cTn id="27" dur="1000"/>
                                        <p:tgtEl>
                                          <p:spTgt spid="3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7">
                                            <p:txEl>
                                              <p:pRg st="5" end="5"/>
                                            </p:txEl>
                                          </p:spTgt>
                                        </p:tgtEl>
                                        <p:attrNameLst>
                                          <p:attrName>style.visibility</p:attrName>
                                        </p:attrNameLst>
                                      </p:cBhvr>
                                      <p:to>
                                        <p:strVal val="visible"/>
                                      </p:to>
                                    </p:set>
                                    <p:animEffect transition="in" filter="fade">
                                      <p:cBhvr>
                                        <p:cTn id="32" dur="1000"/>
                                        <p:tgtEl>
                                          <p:spTgt spid="3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7">
                                            <p:txEl>
                                              <p:pRg st="6" end="6"/>
                                            </p:txEl>
                                          </p:spTgt>
                                        </p:tgtEl>
                                        <p:attrNameLst>
                                          <p:attrName>style.visibility</p:attrName>
                                        </p:attrNameLst>
                                      </p:cBhvr>
                                      <p:to>
                                        <p:strVal val="visible"/>
                                      </p:to>
                                    </p:set>
                                    <p:animEffect transition="in" filter="fade">
                                      <p:cBhvr>
                                        <p:cTn id="37" dur="1000"/>
                                        <p:tgtEl>
                                          <p:spTgt spid="39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7">
                                            <p:txEl>
                                              <p:pRg st="7" end="7"/>
                                            </p:txEl>
                                          </p:spTgt>
                                        </p:tgtEl>
                                        <p:attrNameLst>
                                          <p:attrName>style.visibility</p:attrName>
                                        </p:attrNameLst>
                                      </p:cBhvr>
                                      <p:to>
                                        <p:strVal val="visible"/>
                                      </p:to>
                                    </p:set>
                                    <p:animEffect transition="in" filter="fade">
                                      <p:cBhvr>
                                        <p:cTn id="42" dur="1000"/>
                                        <p:tgtEl>
                                          <p:spTgt spid="39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7">
                                            <p:txEl>
                                              <p:pRg st="8" end="8"/>
                                            </p:txEl>
                                          </p:spTgt>
                                        </p:tgtEl>
                                        <p:attrNameLst>
                                          <p:attrName>style.visibility</p:attrName>
                                        </p:attrNameLst>
                                      </p:cBhvr>
                                      <p:to>
                                        <p:strVal val="visible"/>
                                      </p:to>
                                    </p:set>
                                    <p:animEffect transition="in" filter="fade">
                                      <p:cBhvr>
                                        <p:cTn id="47" dur="1000"/>
                                        <p:tgtEl>
                                          <p:spTgt spid="39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97">
                                            <p:txEl>
                                              <p:pRg st="9" end="9"/>
                                            </p:txEl>
                                          </p:spTgt>
                                        </p:tgtEl>
                                        <p:attrNameLst>
                                          <p:attrName>style.visibility</p:attrName>
                                        </p:attrNameLst>
                                      </p:cBhvr>
                                      <p:to>
                                        <p:strVal val="visible"/>
                                      </p:to>
                                    </p:set>
                                    <p:animEffect transition="in" filter="fade">
                                      <p:cBhvr>
                                        <p:cTn id="52" dur="1000"/>
                                        <p:tgtEl>
                                          <p:spTgt spid="39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7">
                                            <p:txEl>
                                              <p:pRg st="10" end="10"/>
                                            </p:txEl>
                                          </p:spTgt>
                                        </p:tgtEl>
                                        <p:attrNameLst>
                                          <p:attrName>style.visibility</p:attrName>
                                        </p:attrNameLst>
                                      </p:cBhvr>
                                      <p:to>
                                        <p:strVal val="visible"/>
                                      </p:to>
                                    </p:set>
                                    <p:animEffect transition="in" filter="fade">
                                      <p:cBhvr>
                                        <p:cTn id="57" dur="1000"/>
                                        <p:tgtEl>
                                          <p:spTgt spid="39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97">
                                            <p:txEl>
                                              <p:pRg st="11" end="11"/>
                                            </p:txEl>
                                          </p:spTgt>
                                        </p:tgtEl>
                                        <p:attrNameLst>
                                          <p:attrName>style.visibility</p:attrName>
                                        </p:attrNameLst>
                                      </p:cBhvr>
                                      <p:to>
                                        <p:strVal val="visible"/>
                                      </p:to>
                                    </p:set>
                                    <p:animEffect transition="in" filter="fade">
                                      <p:cBhvr>
                                        <p:cTn id="62" dur="1000"/>
                                        <p:tgtEl>
                                          <p:spTgt spid="39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7">
                                            <p:txEl>
                                              <p:pRg st="12" end="12"/>
                                            </p:txEl>
                                          </p:spTgt>
                                        </p:tgtEl>
                                        <p:attrNameLst>
                                          <p:attrName>style.visibility</p:attrName>
                                        </p:attrNameLst>
                                      </p:cBhvr>
                                      <p:to>
                                        <p:strVal val="visible"/>
                                      </p:to>
                                    </p:set>
                                    <p:animEffect transition="in" filter="fade">
                                      <p:cBhvr>
                                        <p:cTn id="67" dur="1000"/>
                                        <p:tgtEl>
                                          <p:spTgt spid="39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98">
                                            <p:txEl>
                                              <p:pRg st="0" end="0"/>
                                            </p:txEl>
                                          </p:spTgt>
                                        </p:tgtEl>
                                        <p:attrNameLst>
                                          <p:attrName>style.visibility</p:attrName>
                                        </p:attrNameLst>
                                      </p:cBhvr>
                                      <p:to>
                                        <p:strVal val="visible"/>
                                      </p:to>
                                    </p:set>
                                    <p:animEffect transition="in" filter="fade">
                                      <p:cBhvr>
                                        <p:cTn id="72" dur="1000"/>
                                        <p:tgtEl>
                                          <p:spTgt spid="39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98">
                                            <p:txEl>
                                              <p:pRg st="1" end="1"/>
                                            </p:txEl>
                                          </p:spTgt>
                                        </p:tgtEl>
                                        <p:attrNameLst>
                                          <p:attrName>style.visibility</p:attrName>
                                        </p:attrNameLst>
                                      </p:cBhvr>
                                      <p:to>
                                        <p:strVal val="visible"/>
                                      </p:to>
                                    </p:set>
                                    <p:animEffect transition="in" filter="fade">
                                      <p:cBhvr>
                                        <p:cTn id="77" dur="1000"/>
                                        <p:tgtEl>
                                          <p:spTgt spid="398">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98">
                                            <p:txEl>
                                              <p:pRg st="2" end="2"/>
                                            </p:txEl>
                                          </p:spTgt>
                                        </p:tgtEl>
                                        <p:attrNameLst>
                                          <p:attrName>style.visibility</p:attrName>
                                        </p:attrNameLst>
                                      </p:cBhvr>
                                      <p:to>
                                        <p:strVal val="visible"/>
                                      </p:to>
                                    </p:set>
                                    <p:animEffect transition="in" filter="fade">
                                      <p:cBhvr>
                                        <p:cTn id="82" dur="1000"/>
                                        <p:tgtEl>
                                          <p:spTgt spid="398">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8">
                                            <p:txEl>
                                              <p:pRg st="3" end="3"/>
                                            </p:txEl>
                                          </p:spTgt>
                                        </p:tgtEl>
                                        <p:attrNameLst>
                                          <p:attrName>style.visibility</p:attrName>
                                        </p:attrNameLst>
                                      </p:cBhvr>
                                      <p:to>
                                        <p:strVal val="visible"/>
                                      </p:to>
                                    </p:set>
                                    <p:animEffect transition="in" filter="fade">
                                      <p:cBhvr>
                                        <p:cTn id="87" dur="1000"/>
                                        <p:tgtEl>
                                          <p:spTgt spid="398">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98">
                                            <p:txEl>
                                              <p:pRg st="4" end="4"/>
                                            </p:txEl>
                                          </p:spTgt>
                                        </p:tgtEl>
                                        <p:attrNameLst>
                                          <p:attrName>style.visibility</p:attrName>
                                        </p:attrNameLst>
                                      </p:cBhvr>
                                      <p:to>
                                        <p:strVal val="visible"/>
                                      </p:to>
                                    </p:set>
                                    <p:animEffect transition="in" filter="fade">
                                      <p:cBhvr>
                                        <p:cTn id="92" dur="1000"/>
                                        <p:tgtEl>
                                          <p:spTgt spid="398">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98">
                                            <p:txEl>
                                              <p:pRg st="5" end="5"/>
                                            </p:txEl>
                                          </p:spTgt>
                                        </p:tgtEl>
                                        <p:attrNameLst>
                                          <p:attrName>style.visibility</p:attrName>
                                        </p:attrNameLst>
                                      </p:cBhvr>
                                      <p:to>
                                        <p:strVal val="visible"/>
                                      </p:to>
                                    </p:set>
                                    <p:animEffect transition="in" filter="fade">
                                      <p:cBhvr>
                                        <p:cTn id="97" dur="1000"/>
                                        <p:tgtEl>
                                          <p:spTgt spid="398">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98">
                                            <p:txEl>
                                              <p:pRg st="6" end="6"/>
                                            </p:txEl>
                                          </p:spTgt>
                                        </p:tgtEl>
                                        <p:attrNameLst>
                                          <p:attrName>style.visibility</p:attrName>
                                        </p:attrNameLst>
                                      </p:cBhvr>
                                      <p:to>
                                        <p:strVal val="visible"/>
                                      </p:to>
                                    </p:set>
                                    <p:animEffect transition="in" filter="fade">
                                      <p:cBhvr>
                                        <p:cTn id="102" dur="1000"/>
                                        <p:tgtEl>
                                          <p:spTgt spid="3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9"/>
          <p:cNvSpPr/>
          <p:nvPr/>
        </p:nvSpPr>
        <p:spPr>
          <a:xfrm>
            <a:off x="-371550" y="-55550"/>
            <a:ext cx="9887100" cy="49101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9"/>
          <p:cNvSpPr txBox="1"/>
          <p:nvPr/>
        </p:nvSpPr>
        <p:spPr>
          <a:xfrm>
            <a:off x="3046250" y="1577550"/>
            <a:ext cx="3073200" cy="198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False information makes the companies more money than the truth. </a:t>
            </a: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Truth is boring.  </a:t>
            </a: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500" b="1">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500" b="1">
                <a:solidFill>
                  <a:schemeClr val="dk1"/>
                </a:solidFill>
                <a:latin typeface="Helvetica Neue"/>
                <a:ea typeface="Helvetica Neue"/>
                <a:cs typeface="Helvetica Neue"/>
                <a:sym typeface="Helvetica Neue"/>
              </a:rPr>
              <a:t>A disinformation-for-profit business model.</a:t>
            </a:r>
            <a:endParaRPr sz="1500" b="1">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endParaRPr sz="1500" b="1">
              <a:latin typeface="Helvetica Neue"/>
              <a:ea typeface="Helvetica Neue"/>
              <a:cs typeface="Helvetica Neue"/>
              <a:sym typeface="Helvetica Neue"/>
            </a:endParaRPr>
          </a:p>
          <a:p>
            <a:pPr marL="0" lvl="0" indent="0" algn="ctr" rtl="0">
              <a:lnSpc>
                <a:spcPct val="115000"/>
              </a:lnSpc>
              <a:spcBef>
                <a:spcPts val="1200"/>
              </a:spcBef>
              <a:spcAft>
                <a:spcPts val="1200"/>
              </a:spcAft>
              <a:buNone/>
            </a:pPr>
            <a:endParaRPr sz="1500" b="1">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1000"/>
                                        <p:tgtEl>
                                          <p:spTgt spid="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1" end="1"/>
                                            </p:txEl>
                                          </p:spTgt>
                                        </p:tgtEl>
                                        <p:attrNameLst>
                                          <p:attrName>style.visibility</p:attrName>
                                        </p:attrNameLst>
                                      </p:cBhvr>
                                      <p:to>
                                        <p:strVal val="visible"/>
                                      </p:to>
                                    </p:set>
                                    <p:animEffect transition="in" filter="fade">
                                      <p:cBhvr>
                                        <p:cTn id="12" dur="1000"/>
                                        <p:tgtEl>
                                          <p:spTgt spid="4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xEl>
                                              <p:pRg st="2" end="2"/>
                                            </p:txEl>
                                          </p:spTgt>
                                        </p:tgtEl>
                                        <p:attrNameLst>
                                          <p:attrName>style.visibility</p:attrName>
                                        </p:attrNameLst>
                                      </p:cBhvr>
                                      <p:to>
                                        <p:strVal val="visible"/>
                                      </p:to>
                                    </p:set>
                                    <p:animEffect transition="in" filter="fade">
                                      <p:cBhvr>
                                        <p:cTn id="17" dur="1000"/>
                                        <p:tgtEl>
                                          <p:spTgt spid="4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
                                            <p:txEl>
                                              <p:pRg st="3" end="3"/>
                                            </p:txEl>
                                          </p:spTgt>
                                        </p:tgtEl>
                                        <p:attrNameLst>
                                          <p:attrName>style.visibility</p:attrName>
                                        </p:attrNameLst>
                                      </p:cBhvr>
                                      <p:to>
                                        <p:strVal val="visible"/>
                                      </p:to>
                                    </p:set>
                                    <p:animEffect transition="in" filter="fade">
                                      <p:cBhvr>
                                        <p:cTn id="22" dur="1000"/>
                                        <p:tgtEl>
                                          <p:spTgt spid="4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4">
                                            <p:txEl>
                                              <p:pRg st="4" end="4"/>
                                            </p:txEl>
                                          </p:spTgt>
                                        </p:tgtEl>
                                        <p:attrNameLst>
                                          <p:attrName>style.visibility</p:attrName>
                                        </p:attrNameLst>
                                      </p:cBhvr>
                                      <p:to>
                                        <p:strVal val="visible"/>
                                      </p:to>
                                    </p:set>
                                    <p:animEffect transition="in" filter="fade">
                                      <p:cBhvr>
                                        <p:cTn id="27" dur="1000"/>
                                        <p:tgtEl>
                                          <p:spTgt spid="4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4">
                                            <p:txEl>
                                              <p:pRg st="5" end="5"/>
                                            </p:txEl>
                                          </p:spTgt>
                                        </p:tgtEl>
                                        <p:attrNameLst>
                                          <p:attrName>style.visibility</p:attrName>
                                        </p:attrNameLst>
                                      </p:cBhvr>
                                      <p:to>
                                        <p:strVal val="visible"/>
                                      </p:to>
                                    </p:set>
                                    <p:animEffect transition="in" filter="fade">
                                      <p:cBhvr>
                                        <p:cTn id="32" dur="1000"/>
                                        <p:tgtEl>
                                          <p:spTgt spid="4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4">
                                            <p:txEl>
                                              <p:pRg st="6" end="6"/>
                                            </p:txEl>
                                          </p:spTgt>
                                        </p:tgtEl>
                                        <p:attrNameLst>
                                          <p:attrName>style.visibility</p:attrName>
                                        </p:attrNameLst>
                                      </p:cBhvr>
                                      <p:to>
                                        <p:strVal val="visible"/>
                                      </p:to>
                                    </p:set>
                                    <p:animEffect transition="in" filter="fade">
                                      <p:cBhvr>
                                        <p:cTn id="37" dur="1000"/>
                                        <p:tgtEl>
                                          <p:spTgt spid="4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5"/>
          <p:cNvSpPr txBox="1"/>
          <p:nvPr/>
        </p:nvSpPr>
        <p:spPr>
          <a:xfrm>
            <a:off x="282825" y="1996800"/>
            <a:ext cx="3000000" cy="114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900" b="1">
                <a:solidFill>
                  <a:schemeClr val="dk1"/>
                </a:solidFill>
                <a:latin typeface="Helvetica Neue"/>
                <a:ea typeface="Helvetica Neue"/>
                <a:cs typeface="Helvetica Neue"/>
                <a:sym typeface="Helvetica Neue"/>
              </a:rPr>
              <a:t>From the Golden Days of Journalism to its Eventual Decline.</a:t>
            </a:r>
            <a:endParaRPr sz="1900"/>
          </a:p>
        </p:txBody>
      </p:sp>
      <p:sp>
        <p:nvSpPr>
          <p:cNvPr id="114" name="Google Shape;114;p25"/>
          <p:cNvSpPr txBox="1"/>
          <p:nvPr/>
        </p:nvSpPr>
        <p:spPr>
          <a:xfrm>
            <a:off x="4738475" y="2861400"/>
            <a:ext cx="33660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Journalists were driven by duty and integrity to report information honestly and truthfully </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Keeping their personal biases in check</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Mid-20th century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Reliability and trustworthiness</a:t>
            </a:r>
            <a:endParaRPr sz="1200" dirty="0">
              <a:solidFill>
                <a:schemeClr val="dk1"/>
              </a:solidFill>
              <a:latin typeface="Helvetica Neue"/>
              <a:ea typeface="Helvetica Neue"/>
              <a:cs typeface="Helvetica Neue"/>
              <a:sym typeface="Helvetica Neue"/>
            </a:endParaRPr>
          </a:p>
        </p:txBody>
      </p:sp>
      <p:pic>
        <p:nvPicPr>
          <p:cNvPr id="115" name="Google Shape;115;p25"/>
          <p:cNvPicPr preferRelativeResize="0"/>
          <p:nvPr/>
        </p:nvPicPr>
        <p:blipFill rotWithShape="1">
          <a:blip r:embed="rId3">
            <a:alphaModFix/>
          </a:blip>
          <a:srcRect r="-1255" b="3716"/>
          <a:stretch/>
        </p:blipFill>
        <p:spPr>
          <a:xfrm>
            <a:off x="4945050" y="638114"/>
            <a:ext cx="2970600" cy="2140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xEl>
                                              <p:pRg st="0" end="0"/>
                                            </p:txEl>
                                          </p:spTgt>
                                        </p:tgtEl>
                                        <p:attrNameLst>
                                          <p:attrName>style.visibility</p:attrName>
                                        </p:attrNameLst>
                                      </p:cBhvr>
                                      <p:to>
                                        <p:strVal val="visible"/>
                                      </p:to>
                                    </p:set>
                                    <p:animEffect transition="in" filter="fade">
                                      <p:cBhvr>
                                        <p:cTn id="12" dur="1000"/>
                                        <p:tgtEl>
                                          <p:spTgt spid="1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xEl>
                                              <p:pRg st="1" end="1"/>
                                            </p:txEl>
                                          </p:spTgt>
                                        </p:tgtEl>
                                        <p:attrNameLst>
                                          <p:attrName>style.visibility</p:attrName>
                                        </p:attrNameLst>
                                      </p:cBhvr>
                                      <p:to>
                                        <p:strVal val="visible"/>
                                      </p:to>
                                    </p:set>
                                    <p:animEffect transition="in" filter="fade">
                                      <p:cBhvr>
                                        <p:cTn id="17" dur="1000"/>
                                        <p:tgtEl>
                                          <p:spTgt spid="1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xEl>
                                              <p:pRg st="2" end="2"/>
                                            </p:txEl>
                                          </p:spTgt>
                                        </p:tgtEl>
                                        <p:attrNameLst>
                                          <p:attrName>style.visibility</p:attrName>
                                        </p:attrNameLst>
                                      </p:cBhvr>
                                      <p:to>
                                        <p:strVal val="visible"/>
                                      </p:to>
                                    </p:set>
                                    <p:animEffect transition="in" filter="fade">
                                      <p:cBhvr>
                                        <p:cTn id="22" dur="1000"/>
                                        <p:tgtEl>
                                          <p:spTgt spid="1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
                                            <p:txEl>
                                              <p:pRg st="3" end="3"/>
                                            </p:txEl>
                                          </p:spTgt>
                                        </p:tgtEl>
                                        <p:attrNameLst>
                                          <p:attrName>style.visibility</p:attrName>
                                        </p:attrNameLst>
                                      </p:cBhvr>
                                      <p:to>
                                        <p:strVal val="visible"/>
                                      </p:to>
                                    </p:set>
                                    <p:animEffect transition="in" filter="fade">
                                      <p:cBhvr>
                                        <p:cTn id="27" dur="1000"/>
                                        <p:tgtEl>
                                          <p:spTgt spid="1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0"/>
          <p:cNvSpPr/>
          <p:nvPr/>
        </p:nvSpPr>
        <p:spPr>
          <a:xfrm>
            <a:off x="-371550" y="-55550"/>
            <a:ext cx="9887100" cy="49101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0"/>
          <p:cNvSpPr txBox="1"/>
          <p:nvPr/>
        </p:nvSpPr>
        <p:spPr>
          <a:xfrm>
            <a:off x="2794050" y="1479750"/>
            <a:ext cx="3555900" cy="21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500" b="1">
                <a:solidFill>
                  <a:schemeClr val="dk1"/>
                </a:solidFill>
                <a:latin typeface="Helvetica Neue"/>
                <a:ea typeface="Helvetica Neue"/>
                <a:cs typeface="Helvetica Neue"/>
                <a:sym typeface="Helvetica Neue"/>
              </a:rPr>
              <a:t>So what are we going to do about it?</a:t>
            </a:r>
            <a:endParaRPr sz="1500" b="1">
              <a:solidFill>
                <a:schemeClr val="dk1"/>
              </a:solidFill>
              <a:latin typeface="Helvetica Neue"/>
              <a:ea typeface="Helvetica Neue"/>
              <a:cs typeface="Helvetica Neue"/>
              <a:sym typeface="Helvetica Neue"/>
            </a:endParaRPr>
          </a:p>
          <a:p>
            <a:pPr marL="0" lvl="0" indent="0" algn="ctr" rtl="0">
              <a:lnSpc>
                <a:spcPct val="115000"/>
              </a:lnSpc>
              <a:spcBef>
                <a:spcPts val="1200"/>
              </a:spcBef>
              <a:spcAft>
                <a:spcPts val="0"/>
              </a:spcAft>
              <a:buNone/>
            </a:pPr>
            <a:r>
              <a:rPr lang="en" sz="1500" b="1">
                <a:solidFill>
                  <a:schemeClr val="dk1"/>
                </a:solidFill>
                <a:latin typeface="Helvetica Neue"/>
                <a:ea typeface="Helvetica Neue"/>
                <a:cs typeface="Helvetica Neue"/>
                <a:sym typeface="Helvetica Neue"/>
              </a:rPr>
              <a:t>Are we really digitally-manipulated to this extent? </a:t>
            </a:r>
            <a:endParaRPr sz="1500" b="1">
              <a:solidFill>
                <a:schemeClr val="dk1"/>
              </a:solidFill>
              <a:latin typeface="Helvetica Neue"/>
              <a:ea typeface="Helvetica Neue"/>
              <a:cs typeface="Helvetica Neue"/>
              <a:sym typeface="Helvetica Neue"/>
            </a:endParaRPr>
          </a:p>
          <a:p>
            <a:pPr marL="0" lvl="0" indent="0" algn="ctr" rtl="0">
              <a:lnSpc>
                <a:spcPct val="115000"/>
              </a:lnSpc>
              <a:spcBef>
                <a:spcPts val="1200"/>
              </a:spcBef>
              <a:spcAft>
                <a:spcPts val="0"/>
              </a:spcAft>
              <a:buNone/>
            </a:pPr>
            <a:r>
              <a:rPr lang="en" sz="1500" b="1">
                <a:solidFill>
                  <a:schemeClr val="dk1"/>
                </a:solidFill>
                <a:latin typeface="Helvetica Neue"/>
                <a:ea typeface="Helvetica Neue"/>
                <a:cs typeface="Helvetica Neue"/>
                <a:sym typeface="Helvetica Neue"/>
              </a:rPr>
              <a:t>Are there no independent reliable news sources to which we can turn to find out actual facts regarding important issues?</a:t>
            </a:r>
            <a:endParaRPr sz="1500" b="1">
              <a:solidFill>
                <a:schemeClr val="dk1"/>
              </a:solidFill>
              <a:latin typeface="Helvetica Neue"/>
              <a:ea typeface="Helvetica Neue"/>
              <a:cs typeface="Helvetica Neue"/>
              <a:sym typeface="Helvetica Neue"/>
            </a:endParaRPr>
          </a:p>
          <a:p>
            <a:pPr marL="0" lvl="0" indent="0" algn="ctr" rtl="0">
              <a:lnSpc>
                <a:spcPct val="115000"/>
              </a:lnSpc>
              <a:spcBef>
                <a:spcPts val="1200"/>
              </a:spcBef>
              <a:spcAft>
                <a:spcPts val="0"/>
              </a:spcAft>
              <a:buNone/>
            </a:pPr>
            <a:endParaRPr sz="1500" b="1">
              <a:latin typeface="Helvetica Neue"/>
              <a:ea typeface="Helvetica Neue"/>
              <a:cs typeface="Helvetica Neue"/>
              <a:sym typeface="Helvetica Neue"/>
            </a:endParaRPr>
          </a:p>
          <a:p>
            <a:pPr marL="0" lvl="0" indent="0" algn="ctr" rtl="0">
              <a:lnSpc>
                <a:spcPct val="115000"/>
              </a:lnSpc>
              <a:spcBef>
                <a:spcPts val="1200"/>
              </a:spcBef>
              <a:spcAft>
                <a:spcPts val="1200"/>
              </a:spcAft>
              <a:buNone/>
            </a:pPr>
            <a:endParaRPr sz="1500" b="1">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fade">
                                      <p:cBhvr>
                                        <p:cTn id="7" dur="1000"/>
                                        <p:tgtEl>
                                          <p:spTgt spid="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xEl>
                                              <p:pRg st="1" end="1"/>
                                            </p:txEl>
                                          </p:spTgt>
                                        </p:tgtEl>
                                        <p:attrNameLst>
                                          <p:attrName>style.visibility</p:attrName>
                                        </p:attrNameLst>
                                      </p:cBhvr>
                                      <p:to>
                                        <p:strVal val="visible"/>
                                      </p:to>
                                    </p:set>
                                    <p:animEffect transition="in" filter="fade">
                                      <p:cBhvr>
                                        <p:cTn id="12" dur="1000"/>
                                        <p:tgtEl>
                                          <p:spTgt spid="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
                                            <p:txEl>
                                              <p:pRg st="2" end="2"/>
                                            </p:txEl>
                                          </p:spTgt>
                                        </p:tgtEl>
                                        <p:attrNameLst>
                                          <p:attrName>style.visibility</p:attrName>
                                        </p:attrNameLst>
                                      </p:cBhvr>
                                      <p:to>
                                        <p:strVal val="visible"/>
                                      </p:to>
                                    </p:set>
                                    <p:animEffect transition="in" filter="fade">
                                      <p:cBhvr>
                                        <p:cTn id="17" dur="1000"/>
                                        <p:tgtEl>
                                          <p:spTgt spid="4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
                                            <p:txEl>
                                              <p:pRg st="3" end="3"/>
                                            </p:txEl>
                                          </p:spTgt>
                                        </p:tgtEl>
                                        <p:attrNameLst>
                                          <p:attrName>style.visibility</p:attrName>
                                        </p:attrNameLst>
                                      </p:cBhvr>
                                      <p:to>
                                        <p:strVal val="visible"/>
                                      </p:to>
                                    </p:set>
                                    <p:animEffect transition="in" filter="fade">
                                      <p:cBhvr>
                                        <p:cTn id="22" dur="1000"/>
                                        <p:tgtEl>
                                          <p:spTgt spid="4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
                                            <p:txEl>
                                              <p:pRg st="4" end="4"/>
                                            </p:txEl>
                                          </p:spTgt>
                                        </p:tgtEl>
                                        <p:attrNameLst>
                                          <p:attrName>style.visibility</p:attrName>
                                        </p:attrNameLst>
                                      </p:cBhvr>
                                      <p:to>
                                        <p:strVal val="visible"/>
                                      </p:to>
                                    </p:set>
                                    <p:animEffect transition="in" filter="fade">
                                      <p:cBhvr>
                                        <p:cTn id="27" dur="1000"/>
                                        <p:tgtEl>
                                          <p:spTgt spid="4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71"/>
          <p:cNvPicPr preferRelativeResize="0"/>
          <p:nvPr/>
        </p:nvPicPr>
        <p:blipFill>
          <a:blip r:embed="rId3">
            <a:alphaModFix/>
          </a:blip>
          <a:stretch>
            <a:fillRect/>
          </a:stretch>
        </p:blipFill>
        <p:spPr>
          <a:xfrm>
            <a:off x="204275" y="1613013"/>
            <a:ext cx="3057925" cy="1720075"/>
          </a:xfrm>
          <a:prstGeom prst="rect">
            <a:avLst/>
          </a:prstGeom>
          <a:noFill/>
          <a:ln>
            <a:noFill/>
          </a:ln>
        </p:spPr>
      </p:pic>
      <p:sp>
        <p:nvSpPr>
          <p:cNvPr id="416" name="Google Shape;416;p71"/>
          <p:cNvSpPr txBox="1"/>
          <p:nvPr/>
        </p:nvSpPr>
        <p:spPr>
          <a:xfrm>
            <a:off x="4229992" y="1462026"/>
            <a:ext cx="43449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Reliable Sources of Information</a:t>
            </a:r>
            <a:endParaRPr sz="1200" b="1">
              <a:solidFill>
                <a:srgbClr val="666666"/>
              </a:solidFill>
              <a:latin typeface="Helvetica Neue"/>
              <a:ea typeface="Helvetica Neue"/>
              <a:cs typeface="Helvetica Neue"/>
              <a:sym typeface="Helvetica Neue"/>
            </a:endParaRPr>
          </a:p>
        </p:txBody>
      </p:sp>
      <p:sp>
        <p:nvSpPr>
          <p:cNvPr id="417" name="Google Shape;417;p71"/>
          <p:cNvSpPr txBox="1"/>
          <p:nvPr/>
        </p:nvSpPr>
        <p:spPr>
          <a:xfrm>
            <a:off x="4257516" y="1698474"/>
            <a:ext cx="3567300" cy="19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Snopes, Pressbook: Web Literacy, Politifact, Factcheck.org Washington Post Fact Checker, Truth be Told, NPR Fact-Check, Lie Detector (Univision, Spanish language), Hoax Slayer, Climate Feedback, SciCheck, Quote Investigator, FactsCan (Canada), TrudeauMetre (Canada), El Polígrafo (Mexico), The Hound (Mexico), Guardian Reality Check (UK), BBC Reality Check (UK), Full Fact (UK).</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None/>
            </a:pP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2"/>
          <p:cNvSpPr txBox="1"/>
          <p:nvPr/>
        </p:nvSpPr>
        <p:spPr>
          <a:xfrm>
            <a:off x="2936850" y="645609"/>
            <a:ext cx="3270600" cy="128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500" b="1">
                <a:solidFill>
                  <a:schemeClr val="dk1"/>
                </a:solidFill>
                <a:latin typeface="Helvetica Neue"/>
                <a:ea typeface="Helvetica Neue"/>
                <a:cs typeface="Helvetica Neue"/>
                <a:sym typeface="Helvetica Neue"/>
              </a:rPr>
              <a:t>Conclusion</a:t>
            </a:r>
            <a:endParaRPr sz="1500" b="1">
              <a:solidFill>
                <a:schemeClr val="dk1"/>
              </a:solidFill>
              <a:latin typeface="Helvetica Neue"/>
              <a:ea typeface="Helvetica Neue"/>
              <a:cs typeface="Helvetica Neue"/>
              <a:sym typeface="Helvetica Neue"/>
            </a:endParaRPr>
          </a:p>
          <a:p>
            <a:pPr marL="0" lvl="0" indent="0" algn="ctr" rtl="0">
              <a:lnSpc>
                <a:spcPct val="115000"/>
              </a:lnSpc>
              <a:spcBef>
                <a:spcPts val="1200"/>
              </a:spcBef>
              <a:spcAft>
                <a:spcPts val="0"/>
              </a:spcAft>
              <a:buNone/>
            </a:pPr>
            <a:r>
              <a:rPr lang="en" sz="1200" b="1">
                <a:solidFill>
                  <a:schemeClr val="dk1"/>
                </a:solidFill>
                <a:latin typeface="Helvetica Neue"/>
                <a:ea typeface="Helvetica Neue"/>
                <a:cs typeface="Helvetica Neue"/>
                <a:sym typeface="Helvetica Neue"/>
              </a:rPr>
              <a:t>Inverse proportional relationship between the rise of the Internet and the decline of responsible journalism</a:t>
            </a:r>
            <a:endParaRPr sz="1200" b="1">
              <a:solidFill>
                <a:schemeClr val="dk1"/>
              </a:solidFill>
              <a:latin typeface="Helvetica Neue"/>
              <a:ea typeface="Helvetica Neue"/>
              <a:cs typeface="Helvetica Neue"/>
              <a:sym typeface="Helvetica Neue"/>
            </a:endParaRPr>
          </a:p>
          <a:p>
            <a:pPr marL="0" lvl="0" indent="0" algn="ctr" rtl="0">
              <a:lnSpc>
                <a:spcPct val="115000"/>
              </a:lnSpc>
              <a:spcBef>
                <a:spcPts val="1200"/>
              </a:spcBef>
              <a:spcAft>
                <a:spcPts val="0"/>
              </a:spcAft>
              <a:buNone/>
            </a:pPr>
            <a:endParaRPr sz="1500" b="1">
              <a:latin typeface="Helvetica Neue"/>
              <a:ea typeface="Helvetica Neue"/>
              <a:cs typeface="Helvetica Neue"/>
              <a:sym typeface="Helvetica Neue"/>
            </a:endParaRPr>
          </a:p>
          <a:p>
            <a:pPr marL="0" lvl="0" indent="0" algn="ctr" rtl="0">
              <a:lnSpc>
                <a:spcPct val="115000"/>
              </a:lnSpc>
              <a:spcBef>
                <a:spcPts val="1200"/>
              </a:spcBef>
              <a:spcAft>
                <a:spcPts val="1200"/>
              </a:spcAft>
              <a:buNone/>
            </a:pPr>
            <a:endParaRPr sz="1500" b="1">
              <a:solidFill>
                <a:srgbClr val="FFFFFF"/>
              </a:solidFill>
              <a:latin typeface="Helvetica Neue"/>
              <a:ea typeface="Helvetica Neue"/>
              <a:cs typeface="Helvetica Neue"/>
              <a:sym typeface="Helvetica Neue"/>
            </a:endParaRPr>
          </a:p>
        </p:txBody>
      </p:sp>
      <p:pic>
        <p:nvPicPr>
          <p:cNvPr id="423" name="Google Shape;423;p72"/>
          <p:cNvPicPr preferRelativeResize="0"/>
          <p:nvPr/>
        </p:nvPicPr>
        <p:blipFill>
          <a:blip r:embed="rId3">
            <a:alphaModFix/>
          </a:blip>
          <a:stretch>
            <a:fillRect/>
          </a:stretch>
        </p:blipFill>
        <p:spPr>
          <a:xfrm>
            <a:off x="3112488" y="1870042"/>
            <a:ext cx="2919025" cy="262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xEl>
                                              <p:pRg st="0" end="0"/>
                                            </p:txEl>
                                          </p:spTgt>
                                        </p:tgtEl>
                                        <p:attrNameLst>
                                          <p:attrName>style.visibility</p:attrName>
                                        </p:attrNameLst>
                                      </p:cBhvr>
                                      <p:to>
                                        <p:strVal val="visible"/>
                                      </p:to>
                                    </p:set>
                                    <p:animEffect transition="in" filter="fade">
                                      <p:cBhvr>
                                        <p:cTn id="7" dur="1000"/>
                                        <p:tgtEl>
                                          <p:spTgt spid="4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xEl>
                                              <p:pRg st="1" end="1"/>
                                            </p:txEl>
                                          </p:spTgt>
                                        </p:tgtEl>
                                        <p:attrNameLst>
                                          <p:attrName>style.visibility</p:attrName>
                                        </p:attrNameLst>
                                      </p:cBhvr>
                                      <p:to>
                                        <p:strVal val="visible"/>
                                      </p:to>
                                    </p:set>
                                    <p:animEffect transition="in" filter="fade">
                                      <p:cBhvr>
                                        <p:cTn id="12" dur="1000"/>
                                        <p:tgtEl>
                                          <p:spTgt spid="4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
                                            <p:txEl>
                                              <p:pRg st="2" end="2"/>
                                            </p:txEl>
                                          </p:spTgt>
                                        </p:tgtEl>
                                        <p:attrNameLst>
                                          <p:attrName>style.visibility</p:attrName>
                                        </p:attrNameLst>
                                      </p:cBhvr>
                                      <p:to>
                                        <p:strVal val="visible"/>
                                      </p:to>
                                    </p:set>
                                    <p:animEffect transition="in" filter="fade">
                                      <p:cBhvr>
                                        <p:cTn id="17" dur="1000"/>
                                        <p:tgtEl>
                                          <p:spTgt spid="4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2">
                                            <p:txEl>
                                              <p:pRg st="3" end="3"/>
                                            </p:txEl>
                                          </p:spTgt>
                                        </p:tgtEl>
                                        <p:attrNameLst>
                                          <p:attrName>style.visibility</p:attrName>
                                        </p:attrNameLst>
                                      </p:cBhvr>
                                      <p:to>
                                        <p:strVal val="visible"/>
                                      </p:to>
                                    </p:set>
                                    <p:animEffect transition="in" filter="fade">
                                      <p:cBhvr>
                                        <p:cTn id="22" dur="1000"/>
                                        <p:tgtEl>
                                          <p:spTgt spid="4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3"/>
                                        </p:tgtEl>
                                        <p:attrNameLst>
                                          <p:attrName>style.visibility</p:attrName>
                                        </p:attrNameLst>
                                      </p:cBhvr>
                                      <p:to>
                                        <p:strVal val="visible"/>
                                      </p:to>
                                    </p:set>
                                    <p:animEffect transition="in" filter="fade">
                                      <p:cBhvr>
                                        <p:cTn id="27"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4"/>
          <p:cNvSpPr txBox="1"/>
          <p:nvPr/>
        </p:nvSpPr>
        <p:spPr>
          <a:xfrm>
            <a:off x="5071462" y="1909850"/>
            <a:ext cx="2864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dk1"/>
                </a:solidFill>
                <a:latin typeface="Helvetica Neue"/>
                <a:ea typeface="Helvetica Neue"/>
                <a:cs typeface="Helvetica Neue"/>
                <a:sym typeface="Helvetica Neue"/>
              </a:rPr>
              <a:t>Q&amp;A session</a:t>
            </a:r>
            <a:endParaRPr sz="3400" b="1">
              <a:solidFill>
                <a:schemeClr val="dk1"/>
              </a:solidFill>
              <a:latin typeface="Helvetica Neue"/>
              <a:ea typeface="Helvetica Neue"/>
              <a:cs typeface="Helvetica Neue"/>
              <a:sym typeface="Helvetica Neue"/>
            </a:endParaRPr>
          </a:p>
        </p:txBody>
      </p:sp>
      <p:pic>
        <p:nvPicPr>
          <p:cNvPr id="438" name="Google Shape;438;p74"/>
          <p:cNvPicPr preferRelativeResize="0"/>
          <p:nvPr/>
        </p:nvPicPr>
        <p:blipFill rotWithShape="1">
          <a:blip r:embed="rId3">
            <a:alphaModFix/>
          </a:blip>
          <a:srcRect l="12738" t="9049" r="26772" b="9049"/>
          <a:stretch/>
        </p:blipFill>
        <p:spPr>
          <a:xfrm>
            <a:off x="543170" y="565339"/>
            <a:ext cx="4050500" cy="365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4" name="Google Shape;444;p75"/>
          <p:cNvPicPr preferRelativeResize="0"/>
          <p:nvPr/>
        </p:nvPicPr>
        <p:blipFill>
          <a:blip r:embed="rId3">
            <a:alphaModFix/>
          </a:blip>
          <a:stretch>
            <a:fillRect/>
          </a:stretch>
        </p:blipFill>
        <p:spPr>
          <a:xfrm>
            <a:off x="1913765" y="946538"/>
            <a:ext cx="2037050" cy="2700250"/>
          </a:xfrm>
          <a:prstGeom prst="rect">
            <a:avLst/>
          </a:prstGeom>
          <a:noFill/>
          <a:ln>
            <a:noFill/>
          </a:ln>
        </p:spPr>
      </p:pic>
      <p:sp>
        <p:nvSpPr>
          <p:cNvPr id="446" name="Google Shape;446;p75"/>
          <p:cNvSpPr txBox="1"/>
          <p:nvPr/>
        </p:nvSpPr>
        <p:spPr>
          <a:xfrm>
            <a:off x="5071462" y="1909850"/>
            <a:ext cx="2864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dk1"/>
                </a:solidFill>
                <a:latin typeface="Helvetica Neue"/>
                <a:ea typeface="Helvetica Neue"/>
                <a:cs typeface="Helvetica Neue"/>
                <a:sym typeface="Helvetica Neue"/>
              </a:rPr>
              <a:t>Thank you</a:t>
            </a:r>
            <a:endParaRPr sz="34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6"/>
          <p:cNvPicPr preferRelativeResize="0"/>
          <p:nvPr/>
        </p:nvPicPr>
        <p:blipFill rotWithShape="1">
          <a:blip r:embed="rId3">
            <a:alphaModFix/>
          </a:blip>
          <a:srcRect l="9314" r="7890" b="2657"/>
          <a:stretch/>
        </p:blipFill>
        <p:spPr>
          <a:xfrm>
            <a:off x="50" y="0"/>
            <a:ext cx="3474350" cy="4851625"/>
          </a:xfrm>
          <a:prstGeom prst="rect">
            <a:avLst/>
          </a:prstGeom>
          <a:noFill/>
          <a:ln>
            <a:noFill/>
          </a:ln>
        </p:spPr>
      </p:pic>
      <p:sp>
        <p:nvSpPr>
          <p:cNvPr id="121" name="Google Shape;121;p26"/>
          <p:cNvSpPr txBox="1"/>
          <p:nvPr/>
        </p:nvSpPr>
        <p:spPr>
          <a:xfrm>
            <a:off x="4132142" y="1624907"/>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Journalist's Creed</a:t>
            </a:r>
            <a:endParaRPr sz="1200" b="1">
              <a:solidFill>
                <a:srgbClr val="666666"/>
              </a:solidFill>
              <a:latin typeface="Helvetica Neue"/>
              <a:ea typeface="Helvetica Neue"/>
              <a:cs typeface="Helvetica Neue"/>
              <a:sym typeface="Helvetica Neue"/>
            </a:endParaRPr>
          </a:p>
        </p:txBody>
      </p:sp>
      <p:sp>
        <p:nvSpPr>
          <p:cNvPr id="122" name="Google Shape;122;p26"/>
          <p:cNvSpPr txBox="1"/>
          <p:nvPr/>
        </p:nvSpPr>
        <p:spPr>
          <a:xfrm>
            <a:off x="4205460" y="1874593"/>
            <a:ext cx="40044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1C1D21"/>
              </a:buClr>
              <a:buSzPts val="1200"/>
              <a:buFont typeface="Helvetica Neue"/>
              <a:buChar char="●"/>
            </a:pPr>
            <a:r>
              <a:rPr lang="en" sz="1200" dirty="0">
                <a:solidFill>
                  <a:schemeClr val="dk1"/>
                </a:solidFill>
                <a:latin typeface="Helvetica Neue"/>
                <a:ea typeface="Helvetica Neue"/>
                <a:cs typeface="Helvetica Neue"/>
                <a:sym typeface="Helvetica Neue"/>
              </a:rPr>
              <a:t>American journalist, Walter Williams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I believe in the profession of journalism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I believe that the public journal is a public trust; that all connected with it are, to the full measure of their responsibility, trustees for the public; that acceptance of a lesser service than the public service is betrayal of this trust</a:t>
            </a:r>
            <a:endParaRPr sz="1200" dirty="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xEl>
                                              <p:pRg st="0" end="0"/>
                                            </p:txEl>
                                          </p:spTgt>
                                        </p:tgtEl>
                                        <p:attrNameLst>
                                          <p:attrName>style.visibility</p:attrName>
                                        </p:attrNameLst>
                                      </p:cBhvr>
                                      <p:to>
                                        <p:strVal val="visible"/>
                                      </p:to>
                                    </p:set>
                                    <p:animEffect transition="in" filter="fade">
                                      <p:cBhvr>
                                        <p:cTn id="12" dur="1000"/>
                                        <p:tgtEl>
                                          <p:spTgt spid="1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xEl>
                                              <p:pRg st="1" end="1"/>
                                            </p:txEl>
                                          </p:spTgt>
                                        </p:tgtEl>
                                        <p:attrNameLst>
                                          <p:attrName>style.visibility</p:attrName>
                                        </p:attrNameLst>
                                      </p:cBhvr>
                                      <p:to>
                                        <p:strVal val="visible"/>
                                      </p:to>
                                    </p:set>
                                    <p:animEffect transition="in" filter="fade">
                                      <p:cBhvr>
                                        <p:cTn id="17" dur="1000"/>
                                        <p:tgtEl>
                                          <p:spTgt spid="1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
                                            <p:txEl>
                                              <p:pRg st="2" end="2"/>
                                            </p:txEl>
                                          </p:spTgt>
                                        </p:tgtEl>
                                        <p:attrNameLst>
                                          <p:attrName>style.visibility</p:attrName>
                                        </p:attrNameLst>
                                      </p:cBhvr>
                                      <p:to>
                                        <p:strVal val="visible"/>
                                      </p:to>
                                    </p:set>
                                    <p:animEffect transition="in" filter="fade">
                                      <p:cBhvr>
                                        <p:cTn id="22" dur="1000"/>
                                        <p:tgtEl>
                                          <p:spTgt spid="1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7"/>
          <p:cNvPicPr preferRelativeResize="0"/>
          <p:nvPr/>
        </p:nvPicPr>
        <p:blipFill rotWithShape="1">
          <a:blip r:embed="rId3">
            <a:alphaModFix/>
          </a:blip>
          <a:srcRect l="9314" r="7890" b="2657"/>
          <a:stretch/>
        </p:blipFill>
        <p:spPr>
          <a:xfrm>
            <a:off x="50" y="0"/>
            <a:ext cx="3474350" cy="4851625"/>
          </a:xfrm>
          <a:prstGeom prst="rect">
            <a:avLst/>
          </a:prstGeom>
          <a:noFill/>
          <a:ln>
            <a:noFill/>
          </a:ln>
        </p:spPr>
      </p:pic>
      <p:sp>
        <p:nvSpPr>
          <p:cNvPr id="128" name="Google Shape;128;p27"/>
          <p:cNvSpPr txBox="1"/>
          <p:nvPr/>
        </p:nvSpPr>
        <p:spPr>
          <a:xfrm>
            <a:off x="4205460" y="1634979"/>
            <a:ext cx="4004400" cy="18564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 believe that clear thinking and clear statement, accuracy and fairness are fundamental to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good journalism</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 believe that a journalist should write only what he holds in his heart to be true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 believe that suppression of the news, for any consideration other than the welfare of society,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is indefensible</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animEffect transition="in" filter="fade">
                                      <p:cBhvr>
                                        <p:cTn id="7" dur="1000"/>
                                        <p:tgtEl>
                                          <p:spTgt spid="1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xEl>
                                              <p:pRg st="1" end="1"/>
                                            </p:txEl>
                                          </p:spTgt>
                                        </p:tgtEl>
                                        <p:attrNameLst>
                                          <p:attrName>style.visibility</p:attrName>
                                        </p:attrNameLst>
                                      </p:cBhvr>
                                      <p:to>
                                        <p:strVal val="visible"/>
                                      </p:to>
                                    </p:set>
                                    <p:animEffect transition="in" filter="fade">
                                      <p:cBhvr>
                                        <p:cTn id="12" dur="1000"/>
                                        <p:tgtEl>
                                          <p:spTgt spid="1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xEl>
                                              <p:pRg st="2" end="2"/>
                                            </p:txEl>
                                          </p:spTgt>
                                        </p:tgtEl>
                                        <p:attrNameLst>
                                          <p:attrName>style.visibility</p:attrName>
                                        </p:attrNameLst>
                                      </p:cBhvr>
                                      <p:to>
                                        <p:strVal val="visible"/>
                                      </p:to>
                                    </p:set>
                                    <p:animEffect transition="in" filter="fade">
                                      <p:cBhvr>
                                        <p:cTn id="17" dur="1000"/>
                                        <p:tgtEl>
                                          <p:spTgt spid="1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8"/>
          <p:cNvPicPr preferRelativeResize="0"/>
          <p:nvPr/>
        </p:nvPicPr>
        <p:blipFill rotWithShape="1">
          <a:blip r:embed="rId3">
            <a:alphaModFix/>
          </a:blip>
          <a:srcRect l="9314" r="7890" b="2657"/>
          <a:stretch/>
        </p:blipFill>
        <p:spPr>
          <a:xfrm>
            <a:off x="50" y="0"/>
            <a:ext cx="3474350" cy="4851625"/>
          </a:xfrm>
          <a:prstGeom prst="rect">
            <a:avLst/>
          </a:prstGeom>
          <a:noFill/>
          <a:ln>
            <a:noFill/>
          </a:ln>
        </p:spPr>
      </p:pic>
      <p:sp>
        <p:nvSpPr>
          <p:cNvPr id="134" name="Google Shape;134;p28"/>
          <p:cNvSpPr txBox="1"/>
          <p:nvPr/>
        </p:nvSpPr>
        <p:spPr>
          <a:xfrm>
            <a:off x="4205460" y="1634979"/>
            <a:ext cx="40044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 believe that no one should write as a journalist what he would not say as a gentleman; that bribery by one’s own pocketbook is as much to be avoided as bribery by the pocketbook of another; that individual responsibility may not be escaped by pleading another’s instructions or another’s dividends</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9"/>
          <p:cNvPicPr preferRelativeResize="0"/>
          <p:nvPr/>
        </p:nvPicPr>
        <p:blipFill rotWithShape="1">
          <a:blip r:embed="rId3">
            <a:alphaModFix/>
          </a:blip>
          <a:srcRect l="9314" r="7890" b="2657"/>
          <a:stretch/>
        </p:blipFill>
        <p:spPr>
          <a:xfrm>
            <a:off x="50" y="0"/>
            <a:ext cx="3474350" cy="4851625"/>
          </a:xfrm>
          <a:prstGeom prst="rect">
            <a:avLst/>
          </a:prstGeom>
          <a:noFill/>
          <a:ln>
            <a:noFill/>
          </a:ln>
        </p:spPr>
      </p:pic>
      <p:sp>
        <p:nvSpPr>
          <p:cNvPr id="140" name="Google Shape;140;p29"/>
          <p:cNvSpPr txBox="1"/>
          <p:nvPr/>
        </p:nvSpPr>
        <p:spPr>
          <a:xfrm>
            <a:off x="4205460" y="1634979"/>
            <a:ext cx="40044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 believe that advertising, news and editorial columns should alike serve the best interests of readers; that a single standard of helpful truth and cleanness should prevail for all; that the supreme test of good journalism is the measure of its public service</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4873</TotalTime>
  <Words>9107</Words>
  <Application>Microsoft Office PowerPoint</Application>
  <PresentationFormat>On-screen Show (16:9)</PresentationFormat>
  <Paragraphs>454</Paragraphs>
  <Slides>54</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Helvetica Neue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Desktop</dc:creator>
  <cp:lastModifiedBy>Desktop</cp:lastModifiedBy>
  <cp:revision>8</cp:revision>
  <dcterms:modified xsi:type="dcterms:W3CDTF">2023-11-02T02:45:50Z</dcterms:modified>
</cp:coreProperties>
</file>