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Helvetica Neue"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664">
          <p15:clr>
            <a:srgbClr val="9AA0A6"/>
          </p15:clr>
        </p15:guide>
        <p15:guide id="2" pos="2845">
          <p15:clr>
            <a:srgbClr val="9AA0A6"/>
          </p15:clr>
        </p15:guide>
        <p15:guide id="3" orient="horz" pos="115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3" d="100"/>
          <a:sy n="123" d="100"/>
        </p:scale>
        <p:origin x="-444" y="12"/>
      </p:cViewPr>
      <p:guideLst>
        <p:guide orient="horz" pos="1154"/>
        <p:guide pos="2664"/>
        <p:guide pos="284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21771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ljazeera.com/news/2020/10/8/what-is-qanon-the-conspiracy-theory-spreading-throughout-the-u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sn.com/en-ca/news/newspolitics/facebook-google-and-twitter-ceos-face-lawmakers-over-online-disinformation/ar-BB1eXoI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ailymail.co.uk/sciencetech/article-9014475/Facebook-start-removing-false-claims-new-coronavirus-vaccines.html?ito=push-notification&amp;ci=57077&amp;si=17097303"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msn.com/en-ca/news/newspolitics/facebook-google-and-twitter-ceos-face-lawmakers-over-online-disinformation/ar-BB1eXoIk"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ediamatters.org/qanon-conspiracy-theory/here-are-qanon-supporters-running-congress-2022"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goethe.de/en/kul/ges/21938441.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olitico.com/news/magazine/2020/06/17/conspiracy-theories-pandemic-trump-2020-election-coronavirus-32653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pZii5NGi1to"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bc.com/future/article/20200522-what-we-can-learn-from-conspiracy-theori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f407fe7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f407fe7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f407fe731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f407fe731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457200" lvl="0" indent="0" algn="l" rtl="0">
              <a:lnSpc>
                <a:spcPct val="200000"/>
              </a:lnSpc>
              <a:spcBef>
                <a:spcPts val="1200"/>
              </a:spcBef>
              <a:spcAft>
                <a:spcPts val="0"/>
              </a:spcAft>
              <a:buClr>
                <a:schemeClr val="dk1"/>
              </a:buClr>
              <a:buSzPts val="1100"/>
              <a:buFont typeface="Arial"/>
              <a:buNone/>
            </a:pPr>
            <a:r>
              <a:rPr lang="en" sz="1400">
                <a:solidFill>
                  <a:schemeClr val="dk1"/>
                </a:solidFill>
              </a:rPr>
              <a:t>Aside from appeals to authoritarian endorsements, I believe that </a:t>
            </a:r>
            <a:r>
              <a:rPr lang="en" sz="1400" b="1">
                <a:solidFill>
                  <a:schemeClr val="dk1"/>
                </a:solidFill>
              </a:rPr>
              <a:t>a new type of conspiracy theory is evolving</a:t>
            </a:r>
            <a:r>
              <a:rPr lang="en" sz="1400">
                <a:solidFill>
                  <a:schemeClr val="dk1"/>
                </a:solidFill>
              </a:rPr>
              <a:t> and emerging, which doesn't really require any evidence or justification. For example, when we seriously look at </a:t>
            </a:r>
            <a:r>
              <a:rPr lang="en" sz="1400" b="1">
                <a:solidFill>
                  <a:schemeClr val="dk1"/>
                </a:solidFill>
              </a:rPr>
              <a:t>Qanon</a:t>
            </a:r>
            <a:r>
              <a:rPr lang="en" sz="1400">
                <a:solidFill>
                  <a:schemeClr val="dk1"/>
                </a:solidFill>
              </a:rPr>
              <a:t>, we find some absolutely bizarre claims:</a:t>
            </a:r>
            <a:endParaRPr sz="1400">
              <a:solidFill>
                <a:schemeClr val="dk1"/>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[[File:QAnon - Q Conspiracy - Deep State Trump.jpg|QAnon_-_Q_Conspiracy_-_Deep_State_Trump]]</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f407fe731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f407fe731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457200" lvl="0" indent="0" algn="l" rtl="0">
              <a:lnSpc>
                <a:spcPct val="115000"/>
              </a:lnSpc>
              <a:spcBef>
                <a:spcPts val="0"/>
              </a:spcBef>
              <a:spcAft>
                <a:spcPts val="0"/>
              </a:spcAft>
              <a:buClr>
                <a:schemeClr val="dk1"/>
              </a:buClr>
              <a:buSzPts val="1100"/>
              <a:buFont typeface="Arial"/>
              <a:buNone/>
            </a:pPr>
            <a:r>
              <a:rPr lang="en" sz="1400">
                <a:solidFill>
                  <a:schemeClr val="dk1"/>
                </a:solidFill>
              </a:rPr>
              <a:t>The far-right Qanon conspiracy theory has made waves in this election after US President Donald Trump’s acknowledgement of its adherents in August [2020] and an increase in Republican and independent congressional candidates embracing the movement, which many consider a mad hoax or even a cult. </a:t>
            </a:r>
            <a:r>
              <a:rPr lang="en" sz="1400" b="1">
                <a:solidFill>
                  <a:schemeClr val="dk1"/>
                </a:solidFill>
              </a:rPr>
              <a:t>Followers believe a high-ranking, anonymous government official called “Q” is providing top-secret information in internet posts about a cannibalistic, satanic cabal of “Deep State” actors engaged in a child trafficking ring that Trump has been chosen to dismantle. Some also believe the conspirators are extracting chemicals from the children’s blood to extend their lives</a:t>
            </a:r>
            <a:r>
              <a:rPr lang="en" sz="1400">
                <a:solidFill>
                  <a:schemeClr val="dk1"/>
                </a:solidFill>
              </a:rPr>
              <a:t>.</a:t>
            </a:r>
            <a:r>
              <a:rPr lang="en" sz="2300" baseline="30000">
                <a:solidFill>
                  <a:schemeClr val="dk1"/>
                </a:solidFill>
                <a:latin typeface="Helvetica Neue"/>
                <a:ea typeface="Helvetica Neue"/>
                <a:cs typeface="Helvetica Neue"/>
                <a:sym typeface="Helvetica Neue"/>
              </a:rPr>
              <a:t>[1]</a:t>
            </a:r>
            <a:endParaRPr sz="2300" baseline="300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[1]</a:t>
            </a:r>
            <a:r>
              <a:rPr lang="en">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80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https://www.aljazeera.com/news/2020/10/8/what-is-qanon-the-conspiracy-theory-spreading-throughout-the-us</a:t>
            </a:r>
            <a:endParaRPr sz="800" u="sng">
              <a:solidFill>
                <a:srgbClr val="1155CC"/>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[[File:Qanon SUV, Burbank, California, USA.jpg|Qanon_SUV,_Burbank,_California,_USA]]</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f407fe731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df407fe731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Some of the members of this ‘Deep State’ cabal include: </a:t>
            </a:r>
            <a:r>
              <a:rPr lang="en" sz="1400" b="1">
                <a:solidFill>
                  <a:schemeClr val="dk1"/>
                </a:solidFill>
              </a:rPr>
              <a:t>Barack Obama, Hilary Clinton, Nancy Pelosi, and Chuck Schumer</a:t>
            </a:r>
            <a:r>
              <a:rPr lang="en" sz="1400">
                <a:solidFill>
                  <a:schemeClr val="dk1"/>
                </a:solidFill>
              </a:rPr>
              <a:t>.</a:t>
            </a:r>
            <a:endParaRPr sz="1400">
              <a:solidFill>
                <a:schemeClr val="dk1"/>
              </a:solidFill>
            </a:endParaRPr>
          </a:p>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spcBef>
                <a:spcPts val="1200"/>
              </a:spcBef>
              <a:spcAft>
                <a:spcPts val="0"/>
              </a:spcAft>
              <a:buNone/>
            </a:pPr>
            <a:r>
              <a:rPr lang="en" sz="1400">
                <a:solidFill>
                  <a:schemeClr val="dk1"/>
                </a:solidFill>
                <a:latin typeface="Helvetica Neue"/>
                <a:ea typeface="Helvetica Neue"/>
                <a:cs typeface="Helvetica Neue"/>
                <a:sym typeface="Helvetica Neue"/>
              </a:rPr>
              <a:t>At this point, what we see emerging is </a:t>
            </a:r>
            <a:r>
              <a:rPr lang="en" sz="1400" b="1">
                <a:solidFill>
                  <a:schemeClr val="dk1"/>
                </a:solidFill>
                <a:latin typeface="Helvetica Neue"/>
                <a:ea typeface="Helvetica Neue"/>
                <a:cs typeface="Helvetica Neue"/>
                <a:sym typeface="Helvetica Neue"/>
              </a:rPr>
              <a:t>a set of beliefs with no real anchor to any real semblance of truth</a:t>
            </a:r>
            <a:r>
              <a:rPr lang="en" sz="1400">
                <a:solidFill>
                  <a:schemeClr val="dk1"/>
                </a:solidFill>
                <a:latin typeface="Helvetica Neue"/>
                <a:ea typeface="Helvetica Neue"/>
                <a:cs typeface="Helvetica Neue"/>
                <a:sym typeface="Helvetica Neue"/>
              </a:rPr>
              <a:t>. </a:t>
            </a:r>
            <a:r>
              <a:rPr lang="en" sz="1400" b="1">
                <a:solidFill>
                  <a:schemeClr val="dk1"/>
                </a:solidFill>
              </a:rPr>
              <a:t> </a:t>
            </a:r>
            <a:r>
              <a:rPr lang="en" sz="1400">
                <a:solidFill>
                  <a:schemeClr val="dk1"/>
                </a:solidFill>
              </a:rPr>
              <a:t> </a:t>
            </a:r>
            <a:r>
              <a:rPr lang="en" sz="1400">
                <a:solidFill>
                  <a:schemeClr val="dk1"/>
                </a:solidFill>
                <a:latin typeface="Helvetica Neue"/>
                <a:ea typeface="Helvetica Neue"/>
                <a:cs typeface="Helvetica Neue"/>
                <a:sym typeface="Helvetica Neue"/>
              </a:rPr>
              <a:t>This is genuinely frightening because conspiracy theories were always considered somewhat ‘out there’ in regards to the truth - and </a:t>
            </a:r>
            <a:r>
              <a:rPr lang="en" sz="1400" b="1">
                <a:solidFill>
                  <a:schemeClr val="dk1"/>
                </a:solidFill>
                <a:latin typeface="Helvetica Neue"/>
                <a:ea typeface="Helvetica Neue"/>
                <a:cs typeface="Helvetica Neue"/>
                <a:sym typeface="Helvetica Neue"/>
              </a:rPr>
              <a:t>in many conspiracy theories, you will often find kernels of truth</a:t>
            </a:r>
            <a:r>
              <a:rPr lang="en" sz="1400">
                <a:solidFill>
                  <a:schemeClr val="dk1"/>
                </a:solidFill>
                <a:latin typeface="Helvetica Neue"/>
                <a:ea typeface="Helvetica Neue"/>
                <a:cs typeface="Helvetica Neue"/>
                <a:sym typeface="Helvetica Neue"/>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[[File:Barack Obama signs Lilly Ledbetter Fair Pay Act of 2009 1-29-09.jpg|Barack_Obama_signs_Lilly_Ledbetter_Fair_Pay_Act_of_2009_1-29-09]]</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f407fe731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f407fe731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 </a:t>
            </a:r>
            <a:r>
              <a:rPr lang="en" sz="1400">
                <a:solidFill>
                  <a:schemeClr val="dk1"/>
                </a:solidFill>
              </a:rPr>
              <a:t> But lately, they have diverged away from any basis in reality, whatsoever. The future of conspiracy theories may be simply to just make shit up:</a:t>
            </a:r>
            <a:endParaRPr sz="1400">
              <a:solidFill>
                <a:schemeClr val="dk1"/>
              </a:solidFill>
            </a:endParaRPr>
          </a:p>
          <a:p>
            <a:pPr marL="457200" marR="457200" lvl="0" indent="0" algn="l" rtl="0">
              <a:lnSpc>
                <a:spcPct val="115000"/>
              </a:lnSpc>
              <a:spcBef>
                <a:spcPts val="0"/>
              </a:spcBef>
              <a:spcAft>
                <a:spcPts val="0"/>
              </a:spcAft>
              <a:buClr>
                <a:schemeClr val="dk1"/>
              </a:buClr>
              <a:buSzPts val="1100"/>
              <a:buFont typeface="Arial"/>
              <a:buNone/>
            </a:pPr>
            <a:r>
              <a:rPr lang="en" sz="1400">
                <a:solidFill>
                  <a:schemeClr val="dk1"/>
                </a:solidFill>
              </a:rPr>
              <a:t>In the book </a:t>
            </a:r>
            <a:r>
              <a:rPr lang="en" sz="1400" i="1">
                <a:solidFill>
                  <a:schemeClr val="dk1"/>
                </a:solidFill>
              </a:rPr>
              <a:t>A Lot of People Are Saying</a:t>
            </a:r>
            <a:r>
              <a:rPr lang="en" sz="1400">
                <a:solidFill>
                  <a:schemeClr val="dk1"/>
                </a:solidFill>
              </a:rPr>
              <a:t>, which Muirhead co-authored with the political scientist Nancy Rosenblum from Harvard University, he introduces a second new trend in the conspiracy world: conspiracy without the theory. “Not only were there no children being held captive at the pizza restaurant, there wasn’t even a basement,” says Muirhead. “What surprised us was the way this narrative was a complete fabrication, from beginning to end.” He explains that normally conspiracy theories would start with a kernel of truth – an event in the real world that’s easy to see and hard to understand, like an assassination or an attack – and build on it. But the latest generation of conspiracies skip this first step and seem to be successful regardless of how blindingly obvious it is that they’re false.</a:t>
            </a:r>
            <a:r>
              <a:rPr lang="en" sz="2300" baseline="30000">
                <a:solidFill>
                  <a:schemeClr val="dk1"/>
                </a:solidFill>
                <a:latin typeface="Helvetica Neue"/>
                <a:ea typeface="Helvetica Neue"/>
                <a:cs typeface="Helvetica Neue"/>
                <a:sym typeface="Helvetica Neue"/>
              </a:rPr>
              <a:t>[1]</a:t>
            </a:r>
            <a:endParaRPr sz="2300" baseline="30000">
              <a:solidFill>
                <a:schemeClr val="dk1"/>
              </a:solidFill>
              <a:latin typeface="Helvetica Neue"/>
              <a:ea typeface="Helvetica Neue"/>
              <a:cs typeface="Helvetica Neue"/>
              <a:sym typeface="Helvetica Neue"/>
            </a:endParaRPr>
          </a:p>
          <a:p>
            <a:pPr marL="0" lvl="0" indent="0" algn="l" rtl="0">
              <a:lnSpc>
                <a:spcPct val="200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400">
                <a:solidFill>
                  <a:schemeClr val="dk1"/>
                </a:solidFill>
                <a:latin typeface="Helvetica Neue"/>
                <a:ea typeface="Helvetica Neue"/>
                <a:cs typeface="Helvetica Neue"/>
                <a:sym typeface="Helvetica Neue"/>
              </a:rPr>
              <a:t>In several books and all of my courses, I teach students how to think in terms of what I call </a:t>
            </a:r>
            <a:r>
              <a:rPr lang="en" sz="1400" b="1">
                <a:solidFill>
                  <a:schemeClr val="dk1"/>
                </a:solidFill>
                <a:latin typeface="Helvetica Neue"/>
                <a:ea typeface="Helvetica Neue"/>
                <a:cs typeface="Helvetica Neue"/>
                <a:sym typeface="Helvetica Neue"/>
              </a:rPr>
              <a:t>‘spectral discourse’</a:t>
            </a:r>
            <a:r>
              <a:rPr lang="en" sz="1400">
                <a:solidFill>
                  <a:schemeClr val="dk1"/>
                </a:solidFill>
                <a:latin typeface="Helvetica Neue"/>
                <a:ea typeface="Helvetica Neue"/>
                <a:cs typeface="Helvetica Neue"/>
                <a:sym typeface="Helvetica Neue"/>
              </a:rPr>
              <a:t>. This is </a:t>
            </a:r>
            <a:r>
              <a:rPr lang="en" sz="1400" b="1">
                <a:solidFill>
                  <a:schemeClr val="dk1"/>
                </a:solidFill>
                <a:latin typeface="Helvetica Neue"/>
                <a:ea typeface="Helvetica Neue"/>
                <a:cs typeface="Helvetica Neue"/>
                <a:sym typeface="Helvetica Neue"/>
              </a:rPr>
              <a:t>a model of dialogue which allows people to establish - roughly - where they lie in terms of the extreme ends of issues</a:t>
            </a:r>
            <a:r>
              <a:rPr lang="en" sz="1400">
                <a:solidFill>
                  <a:schemeClr val="dk1"/>
                </a:solidFill>
                <a:latin typeface="Helvetica Neue"/>
                <a:ea typeface="Helvetica Neue"/>
                <a:cs typeface="Helvetica Neue"/>
                <a:sym typeface="Helvetica Neue"/>
              </a:rPr>
              <a:t>. For example, with gun control, we might imagine the far left side disallowing any guns or weapons whatsoever with major jail time for those who have them; and on the far right of this spectrum, we might imagine the allowance and use of all and any guns anywhere, and anytime. What </a:t>
            </a:r>
            <a:r>
              <a:rPr lang="en" sz="1400" b="1">
                <a:solidFill>
                  <a:schemeClr val="dk1"/>
                </a:solidFill>
                <a:latin typeface="Helvetica Neue"/>
                <a:ea typeface="Helvetica Neue"/>
                <a:cs typeface="Helvetica Neue"/>
                <a:sym typeface="Helvetica Neue"/>
              </a:rPr>
              <a:t>these two extremes allow us to do is better situate ourselves in terms of our position relative to a specific issue</a:t>
            </a:r>
            <a:r>
              <a:rPr lang="en" sz="1400">
                <a:solidFill>
                  <a:schemeClr val="dk1"/>
                </a:solidFill>
                <a:latin typeface="Helvetica Neue"/>
                <a:ea typeface="Helvetica Neue"/>
                <a:cs typeface="Helvetica Neue"/>
                <a:sym typeface="Helvetica Neue"/>
              </a:rPr>
              <a:t>.</a:t>
            </a:r>
            <a:endParaRPr sz="140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[1]</a:t>
            </a:r>
            <a:r>
              <a:rPr lang="en">
                <a:solidFill>
                  <a:schemeClr val="dk1"/>
                </a:solidFill>
              </a:rPr>
              <a:t> </a:t>
            </a:r>
            <a:r>
              <a:rPr lang="en" sz="800">
                <a:solidFill>
                  <a:schemeClr val="dk1"/>
                </a:solidFill>
              </a:rPr>
              <a:t>Ibid. </a:t>
            </a:r>
            <a:endParaRPr sz="800">
              <a:solidFill>
                <a:schemeClr val="dk1"/>
              </a:solidFill>
            </a:endParaRPr>
          </a:p>
          <a:p>
            <a:pPr marL="0" lvl="0" indent="0" algn="l" rtl="0">
              <a:spcBef>
                <a:spcPts val="1200"/>
              </a:spcBef>
              <a:spcAft>
                <a:spcPts val="0"/>
              </a:spcAft>
              <a:buNone/>
            </a:pP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[[File:Spectrum.svg|Spectrum]]</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f407fe731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f407fe731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 </a:t>
            </a:r>
            <a:r>
              <a:rPr lang="en" sz="1400">
                <a:solidFill>
                  <a:schemeClr val="dk1"/>
                </a:solidFill>
              </a:rPr>
              <a:t> With conspiracy theories, it would be folly to believe that all of them are true while equally so, it would be unwise to think that no conspiracy theories have been or will be true. And, as we have seen in past lectures, we need to be constantly aware of the fact that, every now and then, a conspiracy theory turns out to be true.</a:t>
            </a:r>
            <a:endParaRPr sz="1400">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en" sz="1400">
                <a:solidFill>
                  <a:schemeClr val="dk1"/>
                </a:solidFill>
              </a:rPr>
              <a:t>Adam Enders, an assistant professor at the University of Louisville who researches how conspiracy theories affect politics, believes that:</a:t>
            </a:r>
            <a:endParaRPr sz="1400">
              <a:solidFill>
                <a:schemeClr val="dk1"/>
              </a:solidFill>
            </a:endParaRPr>
          </a:p>
          <a:p>
            <a:pPr marL="45720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We’re all on a conspiracy-thinking continuum. The really high end is problematic: Fringe groups weaponizing conspiracy theories to ramp up their bases for whatever purposes they have. But really low on the spectrum might be bad, as well: People who uncritically accept everything and believe that, you know, politicians are always telling the truth. Once we think about conspiracy thinking on a continuum, there’s more nuance.</a:t>
            </a:r>
            <a:r>
              <a:rPr lang="en" sz="2300" baseline="30000">
                <a:solidFill>
                  <a:schemeClr val="dk1"/>
                </a:solidFill>
                <a:latin typeface="Helvetica Neue"/>
                <a:ea typeface="Helvetica Neue"/>
                <a:cs typeface="Helvetica Neue"/>
                <a:sym typeface="Helvetica Neue"/>
              </a:rPr>
              <a:t>[1]</a:t>
            </a:r>
            <a:endParaRPr sz="2300" baseline="30000">
              <a:solidFill>
                <a:schemeClr val="dk1"/>
              </a:solidFill>
              <a:latin typeface="Helvetica Neue"/>
              <a:ea typeface="Helvetica Neue"/>
              <a:cs typeface="Helvetica Neue"/>
              <a:sym typeface="Helvetica Neue"/>
            </a:endParaRPr>
          </a:p>
          <a:p>
            <a:pPr marL="457200" marR="457200" lvl="0" indent="0" algn="l" rtl="0">
              <a:lnSpc>
                <a:spcPct val="115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Helvetica Neue"/>
                <a:ea typeface="Helvetica Neue"/>
                <a:cs typeface="Helvetica Neue"/>
                <a:sym typeface="Helvetica Neue"/>
              </a:rPr>
              <a:t>So there appears to be </a:t>
            </a:r>
            <a:r>
              <a:rPr lang="en" sz="1400" b="1">
                <a:solidFill>
                  <a:schemeClr val="dk1"/>
                </a:solidFill>
                <a:latin typeface="Helvetica Neue"/>
                <a:ea typeface="Helvetica Neue"/>
                <a:cs typeface="Helvetica Neue"/>
                <a:sym typeface="Helvetica Neue"/>
              </a:rPr>
              <a:t>an epistemic ‘sweet spot’</a:t>
            </a:r>
            <a:r>
              <a:rPr lang="en" sz="1400">
                <a:solidFill>
                  <a:schemeClr val="dk1"/>
                </a:solidFill>
                <a:latin typeface="Helvetica Neue"/>
                <a:ea typeface="Helvetica Neue"/>
                <a:cs typeface="Helvetica Neue"/>
                <a:sym typeface="Helvetica Neue"/>
              </a:rPr>
              <a:t> as it were, where we want to doubt the ridiculous but not be so gullible that we believe anything and everything we’re told. Clearly, </a:t>
            </a:r>
            <a:r>
              <a:rPr lang="en" sz="1400" b="1">
                <a:solidFill>
                  <a:schemeClr val="dk1"/>
                </a:solidFill>
                <a:latin typeface="Helvetica Neue"/>
                <a:ea typeface="Helvetica Neue"/>
                <a:cs typeface="Helvetica Neue"/>
                <a:sym typeface="Helvetica Neue"/>
              </a:rPr>
              <a:t>the antidotes to conspiracy theories are Critical Thinking and Media Literacy</a:t>
            </a:r>
            <a:r>
              <a:rPr lang="en" sz="1400">
                <a:solidFill>
                  <a:schemeClr val="dk1"/>
                </a:solidFill>
                <a:latin typeface="Helvetica Neue"/>
                <a:ea typeface="Helvetica Neue"/>
                <a:cs typeface="Helvetica Neue"/>
                <a:sym typeface="Helvetica Neue"/>
              </a:rPr>
              <a:t>. But this assumes that people are capable of learning the tools within the Critical Thinking skill set and applying them fairly. That’s a big ask; but not an impossible one. </a:t>
            </a:r>
            <a:r>
              <a:rPr lang="en" sz="1400" b="1">
                <a:solidFill>
                  <a:schemeClr val="dk1"/>
                </a:solidFill>
                <a:latin typeface="Helvetica Neue"/>
                <a:ea typeface="Helvetica Neue"/>
                <a:cs typeface="Helvetica Neue"/>
                <a:sym typeface="Helvetica Neue"/>
              </a:rPr>
              <a:t>Recognizing personal biases, taking epistemic responsibility, and acting fairly require cooperation and practice</a:t>
            </a:r>
            <a:r>
              <a:rPr lang="en" sz="1400">
                <a:solidFill>
                  <a:schemeClr val="dk1"/>
                </a:solidFill>
                <a:latin typeface="Helvetica Neue"/>
                <a:ea typeface="Helvetica Neue"/>
                <a:cs typeface="Helvetica Neue"/>
                <a:sym typeface="Helvetica Neue"/>
              </a:rPr>
              <a:t>.</a:t>
            </a:r>
            <a:endParaRPr sz="140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[1]</a:t>
            </a:r>
            <a:r>
              <a:rPr lang="en">
                <a:solidFill>
                  <a:schemeClr val="dk1"/>
                </a:solidFill>
              </a:rPr>
              <a:t> </a:t>
            </a:r>
            <a:r>
              <a:rPr lang="en" sz="800">
                <a:solidFill>
                  <a:schemeClr val="dk1"/>
                </a:solidFill>
              </a:rPr>
              <a:t>Ibid.</a:t>
            </a:r>
            <a:endParaRPr sz="800">
              <a:solidFill>
                <a:schemeClr val="dk1"/>
              </a:solidFill>
            </a:endParaRPr>
          </a:p>
          <a:p>
            <a:pPr marL="0" lvl="0" indent="0" algn="l" rtl="0">
              <a:spcBef>
                <a:spcPts val="1200"/>
              </a:spcBef>
              <a:spcAft>
                <a:spcPts val="0"/>
              </a:spcAft>
              <a:buNone/>
            </a:pP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Rowman and Littlefield.</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f407fe731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f407fe731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r>
              <a:rPr lang="en" sz="1400">
                <a:solidFill>
                  <a:schemeClr val="dk1"/>
                </a:solidFill>
              </a:rPr>
              <a:t>Combine these with in-group loyalty on cultural grounds, and the likelihood for stopping such theories may seem hopeless. Others, such as Enders, believe combating such theories should proceed in stages:</a:t>
            </a:r>
            <a:endParaRPr sz="1400">
              <a:solidFill>
                <a:schemeClr val="dk1"/>
              </a:solidFill>
            </a:endParaRPr>
          </a:p>
          <a:p>
            <a:pPr marL="45720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Correcting conspiracy beliefs is really tricky. You have prevention, which is just trying to mitigate the spread of them in the first place. But private companies [like social media platforms] can basically do whatever they want, and they have no real incentive to do that. It’s hard for them, and some of those posts generate a lot of clicks. But also, First Amendment concerns are all tied up into that, and your YouTubes and Facebooks and Twitters are going to be hesitant to do that for a number of reasons. There’s also pre-bunking, which is trying to get ahead of a conspiracy theory and say, “A lot of people are talking about this now, but it has problems X, Y and Z with it. You’ll encounter this at some point, and it’s bogus.” And then on the back end, we have treatment: “OK, you’ve been exposed to this and were motivated to believe it. How can we make you not believe that anymore?” For the most part, that comes in the form of giving people corrective information that has factual content from trusted sources. An easy fix to what feels like an influx of partisan conspiracy theories is for politicians to just not repeat them, and instead check them out in a technical kind of way. Easy, right? But they’re not going to do that, because they now know how potent and useful it is.</a:t>
            </a:r>
            <a:r>
              <a:rPr lang="en" sz="2300" baseline="30000">
                <a:solidFill>
                  <a:schemeClr val="dk1"/>
                </a:solidFill>
                <a:latin typeface="Helvetica Neue"/>
                <a:ea typeface="Helvetica Neue"/>
                <a:cs typeface="Helvetica Neue"/>
                <a:sym typeface="Helvetica Neue"/>
              </a:rPr>
              <a:t>[1]</a:t>
            </a:r>
            <a:endParaRPr sz="2300" baseline="30000">
              <a:solidFill>
                <a:schemeClr val="dk1"/>
              </a:solidFill>
              <a:latin typeface="Helvetica Neue"/>
              <a:ea typeface="Helvetica Neue"/>
              <a:cs typeface="Helvetica Neue"/>
              <a:sym typeface="Helvetica Neue"/>
            </a:endParaRPr>
          </a:p>
          <a:p>
            <a:pPr marL="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So it would appear that </a:t>
            </a:r>
            <a:r>
              <a:rPr lang="en" sz="1400" b="1">
                <a:solidFill>
                  <a:schemeClr val="dk1"/>
                </a:solidFill>
              </a:rPr>
              <a:t>a trend</a:t>
            </a:r>
            <a:r>
              <a:rPr lang="en" sz="1400">
                <a:solidFill>
                  <a:schemeClr val="dk1"/>
                </a:solidFill>
              </a:rPr>
              <a:t> is developing in how conspiracy theories may be used by politicians and other people in power. This makes it all the more paramount that strategies for combating misinformation be put into place to offer help to those who have not gone too far down a rabbit hole. On </a:t>
            </a:r>
            <a:r>
              <a:rPr lang="en" sz="1400" b="1">
                <a:solidFill>
                  <a:schemeClr val="dk1"/>
                </a:solidFill>
              </a:rPr>
              <a:t>March 25, 2021</a:t>
            </a:r>
            <a:r>
              <a:rPr lang="en" sz="1400">
                <a:solidFill>
                  <a:schemeClr val="dk1"/>
                </a:solidFill>
              </a:rPr>
              <a:t> at a hearing titled: </a:t>
            </a:r>
            <a:r>
              <a:rPr lang="en" sz="1400" b="1">
                <a:solidFill>
                  <a:schemeClr val="dk1"/>
                </a:solidFill>
              </a:rPr>
              <a:t>“Disinformation Nation: Social Media's Role in Promoting Extremism and Misinformation,”</a:t>
            </a:r>
            <a:endParaRPr sz="1400" b="1">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[1]</a:t>
            </a:r>
            <a:r>
              <a:rPr lang="en" sz="800">
                <a:solidFill>
                  <a:schemeClr val="dk1"/>
                </a:solidFill>
              </a:rPr>
              <a:t> Ibid.</a:t>
            </a:r>
            <a:endParaRPr sz="800">
              <a:solidFill>
                <a:schemeClr val="dk1"/>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https://inforrm.org/2017/01/20/united-states-congress-to-weaken-section-230-of-the-communications-decency-act-ed-klaris-alexia-bedat/</a:t>
            </a:r>
            <a:endParaRPr sz="1400">
              <a:solidFill>
                <a:srgbClr val="FF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f407fe731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f407fe731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457200" lvl="0" indent="0" algn="l" rtl="0">
              <a:lnSpc>
                <a:spcPct val="115000"/>
              </a:lnSpc>
              <a:spcBef>
                <a:spcPts val="0"/>
              </a:spcBef>
              <a:spcAft>
                <a:spcPts val="0"/>
              </a:spcAft>
              <a:buClr>
                <a:schemeClr val="dk1"/>
              </a:buClr>
              <a:buSzPts val="1100"/>
              <a:buFont typeface="Arial"/>
              <a:buNone/>
            </a:pPr>
            <a:r>
              <a:rPr lang="en" sz="1400">
                <a:solidFill>
                  <a:schemeClr val="dk1"/>
                </a:solidFill>
              </a:rPr>
              <a:t>The chief executives of Facebook, Google and Twitter were in the hot seat once again, as lawmakers grilled them…over their companies' alleged role in the proliferation of disinformation and misinformation online…The deadly riot on Jan. 6 at the U.S. Capitol -- and the apparent role social media played leading up to the event -- loomed large over the virtual hearing commenced by two House subcommittees under the Committee on Energy and Commerce.</a:t>
            </a:r>
            <a:r>
              <a:rPr lang="en" sz="1400">
                <a:solidFill>
                  <a:schemeClr val="dk1"/>
                </a:solidFill>
                <a:latin typeface="Helvetica Neue"/>
                <a:ea typeface="Helvetica Neue"/>
                <a:cs typeface="Helvetica Neue"/>
                <a:sym typeface="Helvetica Neue"/>
              </a:rPr>
              <a:t>[1]</a:t>
            </a:r>
            <a:endParaRPr sz="1400">
              <a:solidFill>
                <a:schemeClr val="dk1"/>
              </a:solidFill>
              <a:latin typeface="Helvetica Neue"/>
              <a:ea typeface="Helvetica Neue"/>
              <a:cs typeface="Helvetica Neue"/>
              <a:sym typeface="Helvetica Neue"/>
            </a:endParaRPr>
          </a:p>
          <a:p>
            <a:pPr marL="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400" b="1">
                <a:solidFill>
                  <a:schemeClr val="dk1"/>
                </a:solidFill>
                <a:latin typeface="Helvetica Neue"/>
                <a:ea typeface="Helvetica Neue"/>
                <a:cs typeface="Helvetica Neue"/>
                <a:sym typeface="Helvetica Neue"/>
              </a:rPr>
              <a:t>Facebook’s Mark Zuckerberg, Google’s Sundar Pichai and Twitter’s Jack Dorsey</a:t>
            </a:r>
            <a:r>
              <a:rPr lang="en" sz="1400">
                <a:solidFill>
                  <a:schemeClr val="dk1"/>
                </a:solidFill>
                <a:latin typeface="Helvetica Neue"/>
                <a:ea typeface="Helvetica Neue"/>
                <a:cs typeface="Helvetica Neue"/>
                <a:sym typeface="Helvetica Neue"/>
              </a:rPr>
              <a:t>, faced questions related to the </a:t>
            </a:r>
            <a:r>
              <a:rPr lang="en" sz="1400" b="1">
                <a:solidFill>
                  <a:schemeClr val="dk1"/>
                </a:solidFill>
                <a:latin typeface="Helvetica Neue"/>
                <a:ea typeface="Helvetica Neue"/>
                <a:cs typeface="Helvetica Neue"/>
                <a:sym typeface="Helvetica Neue"/>
              </a:rPr>
              <a:t>‘Stop the Steal’ conspiracy theory</a:t>
            </a:r>
            <a:r>
              <a:rPr lang="en" sz="1400">
                <a:solidFill>
                  <a:schemeClr val="dk1"/>
                </a:solidFill>
                <a:latin typeface="Helvetica Neue"/>
                <a:ea typeface="Helvetica Neue"/>
                <a:cs typeface="Helvetica Neue"/>
                <a:sym typeface="Helvetica Neue"/>
              </a:rPr>
              <a:t> which has been circulating widely among Trump supporters – especially Qanoners.</a:t>
            </a:r>
            <a:endParaRPr sz="140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[1]</a:t>
            </a:r>
            <a:r>
              <a:rPr lang="en">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a:solidFill>
                  <a:schemeClr val="hlink"/>
                </a:solidFill>
                <a:hlinkClick r:id="rId3"/>
              </a:rPr>
              <a:t>https://www.msn.com/en-ca/news/newspolitics/facebook-google-and-twitter-ceos-face-lawmakers-over-online-disinformation/ar-BB1eXoIk</a:t>
            </a:r>
            <a:endParaRPr u="sng">
              <a:solidFill>
                <a:schemeClr val="hlink"/>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[[File:Mark Zuckerberg f8 Keynote (2696181147).jpg|Mark_Zuckerberg_f8_Keynote_(2696181147)]]</a:t>
            </a:r>
            <a:endParaRPr sz="1400">
              <a:solidFill>
                <a:srgbClr val="FF0000"/>
              </a:solidFill>
            </a:endParaRPr>
          </a:p>
          <a:p>
            <a:pPr marL="0" lvl="0" indent="0" algn="l" rtl="0">
              <a:spcBef>
                <a:spcPts val="0"/>
              </a:spcBef>
              <a:spcAft>
                <a:spcPts val="0"/>
              </a:spcAft>
              <a:buNone/>
            </a:pP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f407fe731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f407fe73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 </a:t>
            </a:r>
            <a:r>
              <a:rPr lang="en" sz="1400">
                <a:solidFill>
                  <a:schemeClr val="dk1"/>
                </a:solidFill>
              </a:rPr>
              <a:t>Rep. Mike Doyle, (D-Pa) noted that a new study suggested that 65% of anti-vaccine information was actually spread throughout these three social platforms by just 12 individuals. When asked if Facebook, Google, and Twitter would take down such ‘super spreaders’ of disinformation,</a:t>
            </a:r>
            <a:endParaRPr sz="1400">
              <a:solidFill>
                <a:schemeClr val="dk1"/>
              </a:solidFill>
            </a:endParaRPr>
          </a:p>
          <a:p>
            <a:pPr marL="457200" marR="457200" lvl="0" indent="0" algn="l" rtl="0">
              <a:lnSpc>
                <a:spcPct val="115000"/>
              </a:lnSpc>
              <a:spcBef>
                <a:spcPts val="0"/>
              </a:spcBef>
              <a:spcAft>
                <a:spcPts val="0"/>
              </a:spcAft>
              <a:buClr>
                <a:schemeClr val="dk1"/>
              </a:buClr>
              <a:buSzPts val="1100"/>
              <a:buFont typeface="Arial"/>
              <a:buNone/>
            </a:pPr>
            <a:r>
              <a:rPr lang="en" sz="1400">
                <a:solidFill>
                  <a:schemeClr val="dk1"/>
                </a:solidFill>
              </a:rPr>
              <a:t>Zuckerberg said his team would need to look at the exact examples. Pichai said they have clear policies and remove content, though some content is allowed “if it’s people’s personal experiences.” Dorsey said, “Yes, we remove everything against our policy.”</a:t>
            </a:r>
            <a:r>
              <a:rPr lang="en" sz="1400">
                <a:solidFill>
                  <a:schemeClr val="dk1"/>
                </a:solidFill>
                <a:latin typeface="Helvetica Neue"/>
                <a:ea typeface="Helvetica Neue"/>
                <a:cs typeface="Helvetica Neue"/>
                <a:sym typeface="Helvetica Neue"/>
              </a:rPr>
              <a:t>[1]</a:t>
            </a:r>
            <a:endParaRPr sz="1400">
              <a:solidFill>
                <a:schemeClr val="dk1"/>
              </a:solidFill>
              <a:latin typeface="Helvetica Neue"/>
              <a:ea typeface="Helvetica Neue"/>
              <a:cs typeface="Helvetica Neue"/>
              <a:sym typeface="Helvetica Neue"/>
            </a:endParaRPr>
          </a:p>
          <a:p>
            <a:pPr marL="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Much of the hearing focused on reform to </a:t>
            </a:r>
            <a:r>
              <a:rPr lang="en" sz="1400" b="1">
                <a:solidFill>
                  <a:schemeClr val="dk1"/>
                </a:solidFill>
              </a:rPr>
              <a:t>Section 230 of the Communications Decency Act</a:t>
            </a:r>
            <a:r>
              <a:rPr lang="en" sz="1400">
                <a:solidFill>
                  <a:schemeClr val="dk1"/>
                </a:solidFill>
              </a:rPr>
              <a:t>. The law essentially provides internet companies legal safety from the various forms of content users post on their sites. This means that if anyone puts up a post on any of these platforms which may be considered legally libelous, the </a:t>
            </a:r>
            <a:r>
              <a:rPr lang="en" sz="1400" b="1">
                <a:solidFill>
                  <a:schemeClr val="dk1"/>
                </a:solidFill>
              </a:rPr>
              <a:t>platforms, themselves cannot be sued or held legally accountable</a:t>
            </a:r>
            <a:r>
              <a:rPr lang="en" sz="1400">
                <a:solidFill>
                  <a:schemeClr val="dk1"/>
                </a:solidFill>
              </a:rPr>
              <a:t> as you could with a news organization. But it can also be argued that </a:t>
            </a:r>
            <a:r>
              <a:rPr lang="en" sz="1400" b="1">
                <a:solidFill>
                  <a:schemeClr val="dk1"/>
                </a:solidFill>
              </a:rPr>
              <a:t>Section 230 protects freedom of thought</a:t>
            </a:r>
            <a:r>
              <a:rPr lang="en" sz="1400">
                <a:solidFill>
                  <a:schemeClr val="dk1"/>
                </a:solidFill>
              </a:rPr>
              <a:t> and the right to express one’s opinions, ideas, etc. Mark Zuckerberg argued for transparency and accountability. We should note that </a:t>
            </a:r>
            <a:r>
              <a:rPr lang="en" sz="1400" b="1">
                <a:solidFill>
                  <a:schemeClr val="dk1"/>
                </a:solidFill>
              </a:rPr>
              <a:t>Facebook had started taking down misinformation about vaccines as early as December 2020</a:t>
            </a:r>
            <a:r>
              <a:rPr lang="en" sz="1400">
                <a:solidFill>
                  <a:schemeClr val="dk1"/>
                </a:solidFill>
              </a:rPr>
              <a:t> and prior to that:</a:t>
            </a:r>
            <a:endParaRPr sz="14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[1]</a:t>
            </a:r>
            <a:r>
              <a:rPr lang="en">
                <a:solidFill>
                  <a:schemeClr val="dk1"/>
                </a:solidFill>
              </a:rPr>
              <a:t> Ibid. </a:t>
            </a:r>
            <a:endParaRPr>
              <a:solidFill>
                <a:schemeClr val="dk1"/>
              </a:solidFill>
            </a:endParaRPr>
          </a:p>
          <a:p>
            <a:pPr marL="0" lvl="0" indent="0" algn="l" rtl="0">
              <a:spcBef>
                <a:spcPts val="1200"/>
              </a:spcBef>
              <a:spcAft>
                <a:spcPts val="0"/>
              </a:spcAft>
              <a:buNone/>
            </a:pP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[[File:Automotive Social Media.jpg|Automotive_Social_Media]]</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f407fe731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f407fe73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 </a:t>
            </a:r>
            <a:r>
              <a:rPr lang="en" sz="1400">
                <a:solidFill>
                  <a:schemeClr val="dk1"/>
                </a:solidFill>
              </a:rPr>
              <a:t>Between March and October [2020], Facebook and Instagram removed 12 million pieces of misinformation related to Covid-19. In April alone, it put </a:t>
            </a:r>
            <a:r>
              <a:rPr lang="en" sz="1400" b="1">
                <a:solidFill>
                  <a:schemeClr val="dk1"/>
                </a:solidFill>
              </a:rPr>
              <a:t>warning labels on about 50 million pieces of content, with 95% of people who saw the label not clicking past to view the content</a:t>
            </a:r>
            <a:r>
              <a:rPr lang="en" sz="1400">
                <a:solidFill>
                  <a:schemeClr val="dk1"/>
                </a:solidFill>
              </a:rPr>
              <a:t>. Between March and October, it put warning labels on 167 million pieces of content.</a:t>
            </a:r>
            <a:r>
              <a:rPr lang="en" sz="1400">
                <a:solidFill>
                  <a:schemeClr val="dk1"/>
                </a:solidFill>
                <a:latin typeface="Helvetica Neue"/>
                <a:ea typeface="Helvetica Neue"/>
                <a:cs typeface="Helvetica Neue"/>
                <a:sym typeface="Helvetica Neue"/>
              </a:rPr>
              <a:t>[1]</a:t>
            </a:r>
            <a:r>
              <a:rPr lang="en" sz="1400">
                <a:solidFill>
                  <a:schemeClr val="dk1"/>
                </a:solidFill>
              </a:rPr>
              <a:t>’</a:t>
            </a:r>
            <a:endParaRPr sz="1400">
              <a:solidFill>
                <a:schemeClr val="dk1"/>
              </a:solidFill>
            </a:endParaRPr>
          </a:p>
          <a:p>
            <a:pPr marL="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Google’s Sundar Pichai discussed a balance between freedom and accountability, while Twitter’s Dorsey emphasized a trusting relationship with users:</a:t>
            </a:r>
            <a:endParaRPr sz="1400">
              <a:solidFill>
                <a:schemeClr val="dk1"/>
              </a:solidFill>
            </a:endParaRPr>
          </a:p>
          <a:p>
            <a:pPr marL="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457200" marR="457200" lvl="0" indent="0" algn="l" rtl="0">
              <a:lnSpc>
                <a:spcPct val="115000"/>
              </a:lnSpc>
              <a:spcBef>
                <a:spcPts val="1200"/>
              </a:spcBef>
              <a:spcAft>
                <a:spcPts val="0"/>
              </a:spcAft>
              <a:buClr>
                <a:schemeClr val="dk1"/>
              </a:buClr>
              <a:buSzPts val="1100"/>
              <a:buFont typeface="Arial"/>
              <a:buNone/>
            </a:pPr>
            <a:r>
              <a:rPr lang="en" sz="1400" b="1">
                <a:solidFill>
                  <a:schemeClr val="dk1"/>
                </a:solidFill>
              </a:rPr>
              <a:t>Twitter is investing in to address misinformation on its platform including Birdwatch and Bluesky</a:t>
            </a:r>
            <a:r>
              <a:rPr lang="en" sz="1400">
                <a:solidFill>
                  <a:schemeClr val="dk1"/>
                </a:solidFill>
              </a:rPr>
              <a:t>. Birdwatch, launched in beta in January, uses a “community-based approach to misinformation,” Dorsey said. Essentially, it allows users to identify misinformation in tweets and write notes that provide context. Bluesky, another anti-misinformation project funded by Twitter, has the goal of developing open and decentralized standards for social media. “Bluesky will eventually allow Twitter and other companies to contribute to and access open recommendation algorithms that promote healthy conversation and ultimately provide individuals greater choice,” Dorsey said.</a:t>
            </a:r>
            <a:r>
              <a:rPr lang="en" sz="1400">
                <a:solidFill>
                  <a:schemeClr val="dk1"/>
                </a:solidFill>
                <a:latin typeface="Helvetica Neue"/>
                <a:ea typeface="Helvetica Neue"/>
                <a:cs typeface="Helvetica Neue"/>
                <a:sym typeface="Helvetica Neue"/>
              </a:rPr>
              <a:t>[2]</a:t>
            </a:r>
            <a:endParaRPr sz="1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[1]</a:t>
            </a:r>
            <a:r>
              <a:rPr lang="en">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a:solidFill>
                  <a:schemeClr val="hlink"/>
                </a:solidFill>
                <a:hlinkClick r:id="rId3"/>
              </a:rPr>
              <a:t>https://www.dailymail.co.uk/sciencetech/article-9014475/Facebook-start-removing-false-claims-new-coronavirus-vaccines.html?ito=push-notification&amp;ci=57077&amp;si=17097303</a:t>
            </a:r>
            <a:endParaRPr u="sng">
              <a:solidFill>
                <a:schemeClr val="hlink"/>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[2]</a:t>
            </a:r>
            <a:r>
              <a:rPr lang="en">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a:solidFill>
                  <a:schemeClr val="hlink"/>
                </a:solidFill>
                <a:hlinkClick r:id="rId4"/>
              </a:rPr>
              <a:t>https://www.msn.com/en-ca/news/newspolitics/facebook-google-and-twitter-ceos-face-lawmakers-over-online-disinformation/ar-BB1eXoIk</a:t>
            </a:r>
            <a:endParaRPr u="sng">
              <a:solidFill>
                <a:schemeClr val="hlink"/>
              </a:solidFill>
            </a:endParaRPr>
          </a:p>
          <a:p>
            <a:pPr marL="0" lvl="0" indent="0" algn="l" rtl="0">
              <a:spcBef>
                <a:spcPts val="1200"/>
              </a:spcBef>
              <a:spcAft>
                <a:spcPts val="0"/>
              </a:spcAft>
              <a:buNone/>
            </a:pP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[[File:Automotive Social Media.jpg|Automotive_Social_Media]]</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f79e3534d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f79e3534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So we are starting to see trends developing amongst the major social media platforms to take seriously the threat of conspiracy theories circulating widely among the public. Unfortunately, the bell of conspiracy theories has rung loud and long, and quieting it, is not easy. Even though the January 6, 2021 attempted insurrection at the State Capitol in Washington failed and disproved many of Qanon supporters’ beliefs, cognitive dissonance has moved in with a vengeance and has actually emboldened supporters to fight harder.</a:t>
            </a:r>
            <a:endParaRPr sz="1400">
              <a:solidFill>
                <a:schemeClr val="dk1"/>
              </a:solidFill>
            </a:endParaRPr>
          </a:p>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As of June, 2021, these are the latest statistics for Qanon support in the US:</a:t>
            </a:r>
            <a:endParaRPr sz="1400">
              <a:solidFill>
                <a:schemeClr val="dk1"/>
              </a:solidFill>
            </a:endParaRPr>
          </a:p>
          <a:p>
            <a:pPr marL="0" lvl="0" indent="0" algn="l" rtl="0">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b="1">
              <a:solidFill>
                <a:schemeClr val="dk1"/>
              </a:solidFill>
            </a:endParaRPr>
          </a:p>
          <a:p>
            <a:pPr marL="0" lvl="0" indent="0" algn="l" rtl="0">
              <a:spcBef>
                <a:spcPts val="0"/>
              </a:spcBef>
              <a:spcAft>
                <a:spcPts val="0"/>
              </a:spcAft>
              <a:buClr>
                <a:schemeClr val="dk1"/>
              </a:buClr>
              <a:buSzPts val="1100"/>
              <a:buFont typeface="Arial"/>
              <a:buNone/>
            </a:pPr>
            <a:r>
              <a:rPr lang="en" sz="1400">
                <a:solidFill>
                  <a:srgbClr val="FF0000"/>
                </a:solidFill>
              </a:rPr>
              <a:t>Image: </a:t>
            </a:r>
            <a:endParaRPr sz="1400">
              <a:solidFill>
                <a:srgbClr val="FF0000"/>
              </a:solidFill>
            </a:endParaRPr>
          </a:p>
          <a:p>
            <a:pPr marL="0" lvl="0" indent="0" algn="l" rtl="0">
              <a:spcBef>
                <a:spcPts val="0"/>
              </a:spcBef>
              <a:spcAft>
                <a:spcPts val="0"/>
              </a:spcAft>
              <a:buClr>
                <a:schemeClr val="dk1"/>
              </a:buClr>
              <a:buSzPts val="1100"/>
              <a:buFont typeface="Arial"/>
              <a:buNone/>
            </a:pPr>
            <a:r>
              <a:rPr lang="en" sz="1400">
                <a:solidFill>
                  <a:srgbClr val="FF0000"/>
                </a:solidFill>
              </a:rPr>
              <a:t> </a:t>
            </a:r>
            <a:endParaRPr sz="1400">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f407fe73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f407fe73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f407fe731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f407fe731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400">
                <a:solidFill>
                  <a:schemeClr val="dk1"/>
                </a:solidFill>
              </a:rPr>
              <a:t>Currently, there are 19 Qanon candidates running for Congress in 2022.</a:t>
            </a:r>
            <a:r>
              <a:rPr lang="en" sz="1400">
                <a:solidFill>
                  <a:schemeClr val="dk1"/>
                </a:solidFill>
                <a:latin typeface="Helvetica Neue"/>
                <a:ea typeface="Helvetica Neue"/>
                <a:cs typeface="Helvetica Neue"/>
                <a:sym typeface="Helvetica Neue"/>
              </a:rPr>
              <a:t>[1]</a:t>
            </a:r>
            <a:endParaRPr sz="14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 sz="1450" b="1">
                <a:solidFill>
                  <a:schemeClr val="dk1"/>
                </a:solidFill>
              </a:rPr>
              <a:t>Unringing the Bell: How to Stop the Spread of Conspiracy Theories</a:t>
            </a:r>
            <a:endParaRPr sz="1450" b="1">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en" sz="1400">
                <a:solidFill>
                  <a:schemeClr val="dk1"/>
                </a:solidFill>
              </a:rPr>
              <a:t>Katharina Nocun and Pia Lamberty released: </a:t>
            </a:r>
            <a:r>
              <a:rPr lang="en" sz="1400" i="1">
                <a:solidFill>
                  <a:schemeClr val="dk1"/>
                </a:solidFill>
              </a:rPr>
              <a:t>Fake Facts. How Conspiracy Theories Shape Our Thinking</a:t>
            </a:r>
            <a:r>
              <a:rPr lang="en" sz="1400">
                <a:solidFill>
                  <a:schemeClr val="dk1"/>
                </a:solidFill>
              </a:rPr>
              <a:t> in April 2020. But instead of calling them conspiracy theories, they call them “conspiracy myths” or “ideologies” because: </a:t>
            </a:r>
            <a:endParaRPr sz="1400">
              <a:solidFill>
                <a:schemeClr val="dk1"/>
              </a:solidFill>
            </a:endParaRPr>
          </a:p>
          <a:p>
            <a:pPr marL="45720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Theories are a scientific concept. We assume that proponents will immediately withdraw or rethink a theory once it is proven wrong. But this is not what conspiracy ideologists do. A conspiracy myth is a narrative of a secret agreement among individuals or groups perceived as powerful. The alleged conspirators are endowed with certain abilities and authority.  But such narratives may also target socially disadvantaged and marginalised groups, such as the anti-Semitic pogroms of the Black Plague in the Middle Ages. Another key component is that the conspirators are accused of having evil intent and seeking to deliberately harm others.</a:t>
            </a:r>
            <a:r>
              <a:rPr lang="en" sz="2300" baseline="30000">
                <a:solidFill>
                  <a:schemeClr val="dk1"/>
                </a:solidFill>
                <a:latin typeface="Helvetica Neue"/>
                <a:ea typeface="Helvetica Neue"/>
                <a:cs typeface="Helvetica Neue"/>
                <a:sym typeface="Helvetica Neue"/>
              </a:rPr>
              <a:t>[2]</a:t>
            </a:r>
            <a:endParaRPr sz="2300" baseline="30000">
              <a:solidFill>
                <a:schemeClr val="dk1"/>
              </a:solidFill>
              <a:latin typeface="Helvetica Neue"/>
              <a:ea typeface="Helvetica Neue"/>
              <a:cs typeface="Helvetica Neue"/>
              <a:sym typeface="Helvetica Neue"/>
            </a:endParaRPr>
          </a:p>
          <a:p>
            <a:pPr marL="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400">
                <a:solidFill>
                  <a:schemeClr val="dk1"/>
                </a:solidFill>
              </a:rPr>
              <a:t>We’re trying to </a:t>
            </a:r>
            <a:r>
              <a:rPr lang="en" sz="1400" b="1">
                <a:solidFill>
                  <a:schemeClr val="dk1"/>
                </a:solidFill>
              </a:rPr>
              <a:t>clarifying the language</a:t>
            </a:r>
            <a:r>
              <a:rPr lang="en" sz="1400">
                <a:solidFill>
                  <a:schemeClr val="dk1"/>
                </a:solidFill>
              </a:rPr>
              <a:t> of what a conspiracy theory actually is. It is </a:t>
            </a:r>
            <a:r>
              <a:rPr lang="en" sz="1400" b="1">
                <a:solidFill>
                  <a:schemeClr val="dk1"/>
                </a:solidFill>
              </a:rPr>
              <a:t>a ‘story’ a</a:t>
            </a:r>
            <a:r>
              <a:rPr lang="en" sz="1400">
                <a:solidFill>
                  <a:schemeClr val="dk1"/>
                </a:solidFill>
              </a:rPr>
              <a:t>nd</a:t>
            </a:r>
            <a:r>
              <a:rPr lang="en" sz="1400" b="1">
                <a:solidFill>
                  <a:schemeClr val="dk1"/>
                </a:solidFill>
              </a:rPr>
              <a:t> not a ‘theory’</a:t>
            </a:r>
            <a:r>
              <a:rPr lang="en" sz="1400">
                <a:solidFill>
                  <a:schemeClr val="dk1"/>
                </a:solidFill>
              </a:rPr>
              <a:t> because </a:t>
            </a:r>
            <a:r>
              <a:rPr lang="en" sz="1400" b="1">
                <a:solidFill>
                  <a:schemeClr val="dk1"/>
                </a:solidFill>
              </a:rPr>
              <a:t>the term ‘theory’ is confusing</a:t>
            </a:r>
            <a:r>
              <a:rPr lang="en" sz="1400">
                <a:solidFill>
                  <a:schemeClr val="dk1"/>
                </a:solidFill>
              </a:rPr>
              <a:t>: it can mean simultaneously: </a:t>
            </a:r>
            <a:r>
              <a:rPr lang="en" sz="1400" b="1">
                <a:solidFill>
                  <a:schemeClr val="dk1"/>
                </a:solidFill>
              </a:rPr>
              <a:t>an evidence-based and extremely well-established body of scientific information e.g. theory of relativity, theory of evolution, etc</a:t>
            </a:r>
            <a:r>
              <a:rPr lang="en" sz="1400">
                <a:solidFill>
                  <a:schemeClr val="dk1"/>
                </a:solidFill>
              </a:rPr>
              <a:t>.….or…it can mean </a:t>
            </a:r>
            <a:r>
              <a:rPr lang="en" sz="1400" b="1">
                <a:solidFill>
                  <a:schemeClr val="dk1"/>
                </a:solidFill>
              </a:rPr>
              <a:t>a hunch, or a wild guess with very little supporting evidence</a:t>
            </a:r>
            <a:r>
              <a:rPr lang="en" sz="1400">
                <a:solidFill>
                  <a:schemeClr val="dk1"/>
                </a:solidFill>
              </a:rPr>
              <a:t>.</a:t>
            </a:r>
            <a:endParaRPr sz="14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[1]</a:t>
            </a:r>
            <a:r>
              <a:rPr lang="en">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a:solidFill>
                  <a:schemeClr val="hlink"/>
                </a:solidFill>
                <a:hlinkClick r:id="rId3"/>
              </a:rPr>
              <a:t>https://www.mediamatters.org/qanon-conspiracy-theory/here-are-qanon-supporters-running-congress-2022</a:t>
            </a:r>
            <a:endParaRPr u="sng">
              <a:solidFill>
                <a:schemeClr val="hlink"/>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[2]</a:t>
            </a:r>
            <a:r>
              <a:rPr lang="en" sz="800">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800"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https://www.goethe.de/en/kul/ges/21938441.htm</a:t>
            </a:r>
            <a:r>
              <a:rPr lang="en"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t>
            </a:r>
            <a:endParaRPr u="sng">
              <a:solidFill>
                <a:srgbClr val="1155CC"/>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[[File:Parts of a Bell.jpg|Parts_of_a_Bell]]</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f407fe731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f407fe731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r>
              <a:rPr lang="en" sz="1400">
                <a:solidFill>
                  <a:schemeClr val="dk1"/>
                </a:solidFill>
              </a:rPr>
              <a:t>We believe that when talking about knowledge – especially, knowledge about important issues and topics, the term ‘theory’ should be reserved only for information attained according to the very highest standards for knowledge.</a:t>
            </a:r>
            <a:endParaRPr sz="1400">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en" sz="1400" b="1">
                <a:solidFill>
                  <a:schemeClr val="dk1"/>
                </a:solidFill>
              </a:rPr>
              <a:t>Conspiracy Story: What conspiracists believe to be true, often without sufficient evidence or proof.</a:t>
            </a:r>
            <a:endParaRPr sz="1400" b="1">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en" sz="1400" b="1">
                <a:solidFill>
                  <a:schemeClr val="dk1"/>
                </a:solidFill>
              </a:rPr>
              <a:t>Conspiracy Myth: A conspiracy story which has be falsified.</a:t>
            </a:r>
            <a:endParaRPr sz="1400" b="1">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en" sz="1400" b="1">
                <a:solidFill>
                  <a:schemeClr val="dk1"/>
                </a:solidFill>
              </a:rPr>
              <a:t>Conspiracy: A conspiracy story which turned out to be true.</a:t>
            </a:r>
            <a:endParaRPr sz="1400" b="1">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en" sz="1400" b="1">
                <a:solidFill>
                  <a:schemeClr val="dk1"/>
                </a:solidFill>
              </a:rPr>
              <a:t>NOTE:</a:t>
            </a:r>
            <a:r>
              <a:rPr lang="en" sz="1400">
                <a:solidFill>
                  <a:schemeClr val="dk1"/>
                </a:solidFill>
              </a:rPr>
              <a:t> We may simply be stuck with the term ‘conspiracy theory’ because it has become too embedded into the vocabulary of common parlance to change. </a:t>
            </a:r>
            <a:endParaRPr sz="1400">
              <a:solidFill>
                <a:schemeClr val="dk1"/>
              </a:solidFill>
            </a:endParaRPr>
          </a:p>
          <a:p>
            <a:pPr marL="0" lvl="0" indent="0" algn="l" rtl="0">
              <a:spcBef>
                <a:spcPts val="10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[[File:Conspiracy Theories Fallacy Icon.png|Conspiracy_Theories_Fallacy_Icon]]</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f407fe731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df407fe731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457200" lvl="0" indent="0" algn="l" rtl="0">
              <a:lnSpc>
                <a:spcPct val="200000"/>
              </a:lnSpc>
              <a:spcBef>
                <a:spcPts val="1200"/>
              </a:spcBef>
              <a:spcAft>
                <a:spcPts val="0"/>
              </a:spcAft>
              <a:buClr>
                <a:schemeClr val="dk1"/>
              </a:buClr>
              <a:buSzPts val="1100"/>
              <a:buFont typeface="Arial"/>
              <a:buNone/>
            </a:pPr>
            <a:r>
              <a:rPr lang="en" sz="1400">
                <a:solidFill>
                  <a:schemeClr val="dk1"/>
                </a:solidFill>
              </a:rPr>
              <a:t>The attempt to </a:t>
            </a:r>
            <a:r>
              <a:rPr lang="en" sz="1400" b="1">
                <a:solidFill>
                  <a:schemeClr val="dk1"/>
                </a:solidFill>
              </a:rPr>
              <a:t>determine what information is real or true, from that which is fabricated or fake</a:t>
            </a:r>
            <a:r>
              <a:rPr lang="en" sz="1400">
                <a:solidFill>
                  <a:schemeClr val="dk1"/>
                </a:solidFill>
              </a:rPr>
              <a:t>, is one of the central goals of limiting the spread of conspiracies.</a:t>
            </a:r>
            <a:endParaRPr sz="1400">
              <a:solidFill>
                <a:schemeClr val="dk1"/>
              </a:solidFill>
            </a:endParaRPr>
          </a:p>
          <a:p>
            <a:pPr marL="45720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There are real conspiracies, of course. In a democracy, it is important to keep close watch on what the secret services and governments are doing, what is happening in politics and the economy. The deciding factor is whether I can back up my claim to the truth with facts, or if I am just subscribing to an ideology, a closed world view. There is a difference between discussing hypotheses and adhering to a faith model.</a:t>
            </a:r>
            <a:r>
              <a:rPr lang="en" sz="2300" baseline="30000">
                <a:solidFill>
                  <a:schemeClr val="dk1"/>
                </a:solidFill>
                <a:latin typeface="Helvetica Neue"/>
                <a:ea typeface="Helvetica Neue"/>
                <a:cs typeface="Helvetica Neue"/>
                <a:sym typeface="Helvetica Neue"/>
              </a:rPr>
              <a:t>[1]</a:t>
            </a:r>
            <a:endParaRPr sz="2300" baseline="30000">
              <a:solidFill>
                <a:schemeClr val="dk1"/>
              </a:solidFill>
              <a:latin typeface="Helvetica Neue"/>
              <a:ea typeface="Helvetica Neue"/>
              <a:cs typeface="Helvetica Neue"/>
              <a:sym typeface="Helvetica Neue"/>
            </a:endParaRPr>
          </a:p>
          <a:p>
            <a:pPr marL="0" marR="457200" lvl="0" indent="0" algn="l" rtl="0">
              <a:lnSpc>
                <a:spcPct val="200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200000"/>
              </a:lnSpc>
              <a:spcBef>
                <a:spcPts val="1200"/>
              </a:spcBef>
              <a:spcAft>
                <a:spcPts val="0"/>
              </a:spcAft>
              <a:buClr>
                <a:schemeClr val="dk1"/>
              </a:buClr>
              <a:buSzPts val="1100"/>
              <a:buFont typeface="Arial"/>
              <a:buNone/>
            </a:pPr>
            <a:r>
              <a:rPr lang="en" sz="1400">
                <a:solidFill>
                  <a:schemeClr val="dk1"/>
                </a:solidFill>
              </a:rPr>
              <a:t>So </a:t>
            </a:r>
            <a:r>
              <a:rPr lang="en" sz="1400" b="1">
                <a:solidFill>
                  <a:schemeClr val="dk1"/>
                </a:solidFill>
              </a:rPr>
              <a:t>how do we combat this new mutation of conspiracy theories</a:t>
            </a:r>
            <a:r>
              <a:rPr lang="en" sz="1400">
                <a:solidFill>
                  <a:schemeClr val="dk1"/>
                </a:solidFill>
              </a:rPr>
              <a:t>?</a:t>
            </a:r>
            <a:endParaRPr sz="1400">
              <a:solidFill>
                <a:schemeClr val="dk1"/>
              </a:solidFill>
            </a:endParaRPr>
          </a:p>
          <a:p>
            <a:pPr marL="45720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“We can’t just take on the conspiracy charges one by one by one,” says Muirhead. In his view, part of the problem is that people have gradually lost trust in experts, governments and powerful institutions. To fix the system, he suggests that we need to re-legitimise democracy – reform our governments and retrain our institutions. “In the United States that was done in the early decades of the 20th Century. It rehabilitated the government for new generations, and led to all sorts of progressive reforms, culminating in female suffrage.”</a:t>
            </a:r>
            <a:r>
              <a:rPr lang="en" sz="2300" baseline="30000">
                <a:solidFill>
                  <a:schemeClr val="dk1"/>
                </a:solidFill>
                <a:latin typeface="Helvetica Neue"/>
                <a:ea typeface="Helvetica Neue"/>
                <a:cs typeface="Helvetica Neue"/>
                <a:sym typeface="Helvetica Neue"/>
              </a:rPr>
              <a:t>[2]</a:t>
            </a:r>
            <a:endParaRPr sz="2300" baseline="300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marR="457200" lvl="0" indent="0" algn="l" rtl="0">
              <a:lnSpc>
                <a:spcPct val="150000"/>
              </a:lnSpc>
              <a:spcBef>
                <a:spcPts val="1200"/>
              </a:spcBef>
              <a:spcAft>
                <a:spcPts val="0"/>
              </a:spcAft>
              <a:buNone/>
            </a:pPr>
            <a:r>
              <a:rPr lang="en" sz="1400">
                <a:solidFill>
                  <a:schemeClr val="dk1"/>
                </a:solidFill>
              </a:rPr>
              <a:t>Karen Douglas, a social psychologist at the University of Kent believes that far more research is needed: “I think it is really, really important to understand where conspiracy theories come from and how they spread, because there’s strong evidence that believing them has significant consequences.”</a:t>
            </a:r>
            <a:r>
              <a:rPr lang="en" sz="2300" baseline="30000">
                <a:solidFill>
                  <a:schemeClr val="dk1"/>
                </a:solidFill>
                <a:latin typeface="Helvetica Neue"/>
                <a:ea typeface="Helvetica Neue"/>
                <a:cs typeface="Helvetica Neue"/>
                <a:sym typeface="Helvetica Neue"/>
              </a:rPr>
              <a:t>[1]</a:t>
            </a:r>
            <a:r>
              <a:rPr lang="en" sz="1400">
                <a:solidFill>
                  <a:schemeClr val="dk1"/>
                </a:solidFill>
              </a:rPr>
              <a:t> To date, there is little evidence to indicate why some conspiracy theories stick around - like the Moon Landing, Illuminati, JFK assassination, etc. - and why others die out fairly quickly.</a:t>
            </a:r>
            <a:endParaRPr sz="1400">
              <a:solidFill>
                <a:schemeClr val="dk1"/>
              </a:solidFill>
            </a:endParaRPr>
          </a:p>
          <a:p>
            <a:pPr marL="457200" marR="457200" lvl="0" indent="0" algn="l" rtl="0">
              <a:lnSpc>
                <a:spcPct val="115000"/>
              </a:lnSpc>
              <a:spcBef>
                <a:spcPts val="1200"/>
              </a:spcBef>
              <a:spcAft>
                <a:spcPts val="0"/>
              </a:spcAft>
              <a:buNone/>
            </a:pPr>
            <a:r>
              <a:rPr lang="en" sz="1400">
                <a:solidFill>
                  <a:schemeClr val="dk1"/>
                </a:solidFill>
              </a:rPr>
              <a:t>Some psychologists have compared conspiracy theories to religious beliefs, in the way that they help us to feel more in control, by taking unpredictable or random events and making them seem somehow predestined or shaped by human hands. Others have gone so far as to suggest that this is why they stick: in their content, storylines and purposes, they come uncannily close to the beliefs perpetuated by many organized religions. Some people believe in conspiracy theories to such an extent that they will even put their lives on the line, in their attempts to prove themselves right.</a:t>
            </a:r>
            <a:r>
              <a:rPr lang="en" sz="2300" baseline="30000">
                <a:solidFill>
                  <a:schemeClr val="dk1"/>
                </a:solidFill>
                <a:latin typeface="Helvetica Neue"/>
                <a:ea typeface="Helvetica Neue"/>
                <a:cs typeface="Helvetica Neue"/>
                <a:sym typeface="Helvetica Neue"/>
              </a:rPr>
              <a:t>[2]</a:t>
            </a:r>
            <a:endParaRPr sz="2300" baseline="300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1200"/>
              </a:spcBef>
              <a:spcAft>
                <a:spcPts val="0"/>
              </a:spcAft>
              <a:buNone/>
            </a:pPr>
            <a:r>
              <a:rPr lang="en" sz="1700" baseline="30000">
                <a:solidFill>
                  <a:schemeClr val="dk1"/>
                </a:solidFill>
                <a:latin typeface="Helvetica Neue"/>
                <a:ea typeface="Helvetica Neue"/>
                <a:cs typeface="Helvetica Neue"/>
                <a:sym typeface="Helvetica Neue"/>
              </a:rPr>
              <a:t>[1]</a:t>
            </a:r>
            <a:r>
              <a:rPr lang="en">
                <a:solidFill>
                  <a:schemeClr val="dk1"/>
                </a:solidFill>
              </a:rPr>
              <a:t> </a:t>
            </a:r>
            <a:r>
              <a:rPr lang="en" sz="800">
                <a:solidFill>
                  <a:schemeClr val="dk1"/>
                </a:solidFill>
              </a:rPr>
              <a:t>Ibid.</a:t>
            </a:r>
            <a:endParaRPr sz="800">
              <a:solidFill>
                <a:schemeClr val="dk1"/>
              </a:solidFill>
            </a:endParaRPr>
          </a:p>
          <a:p>
            <a:pPr marL="0" lvl="0" indent="0" algn="l" rtl="0">
              <a:lnSpc>
                <a:spcPct val="115000"/>
              </a:lnSpc>
              <a:spcBef>
                <a:spcPts val="1200"/>
              </a:spcBef>
              <a:spcAft>
                <a:spcPts val="0"/>
              </a:spcAft>
              <a:buNone/>
            </a:pPr>
            <a:r>
              <a:rPr lang="en" sz="1700" baseline="30000">
                <a:solidFill>
                  <a:schemeClr val="dk1"/>
                </a:solidFill>
                <a:latin typeface="Helvetica Neue"/>
                <a:ea typeface="Helvetica Neue"/>
                <a:cs typeface="Helvetica Neue"/>
                <a:sym typeface="Helvetica Neue"/>
              </a:rPr>
              <a:t>[2]</a:t>
            </a:r>
            <a:r>
              <a:rPr lang="en" sz="800">
                <a:solidFill>
                  <a:schemeClr val="dk1"/>
                </a:solidFill>
              </a:rPr>
              <a:t> Ibid. </a:t>
            </a:r>
            <a:endParaRPr sz="800">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[1]</a:t>
            </a:r>
            <a:r>
              <a:rPr lang="en" sz="800">
                <a:solidFill>
                  <a:schemeClr val="dk1"/>
                </a:solidFill>
              </a:rPr>
              <a:t> Ibid.</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[2]</a:t>
            </a:r>
            <a:r>
              <a:rPr lang="en">
                <a:solidFill>
                  <a:schemeClr val="dk1"/>
                </a:solidFill>
              </a:rPr>
              <a:t> </a:t>
            </a:r>
            <a:r>
              <a:rPr lang="en" sz="800">
                <a:solidFill>
                  <a:schemeClr val="dk1"/>
                </a:solidFill>
              </a:rPr>
              <a:t>Ibid. </a:t>
            </a:r>
            <a:endParaRPr sz="800">
              <a:solidFill>
                <a:schemeClr val="dk1"/>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[[File:Anti-New world Order.jpg|Anti-New_world_Order]]</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f407fe731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df407fe731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r>
              <a:rPr lang="en" sz="1400" b="1">
                <a:solidFill>
                  <a:schemeClr val="dk1"/>
                </a:solidFill>
              </a:rPr>
              <a:t>Evolutionary Epistemology</a:t>
            </a:r>
            <a:endParaRPr sz="1400" b="1">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en" sz="1400">
                <a:solidFill>
                  <a:schemeClr val="dk1"/>
                </a:solidFill>
              </a:rPr>
              <a:t>This field of study examines </a:t>
            </a:r>
            <a:r>
              <a:rPr lang="en" sz="1400" b="1">
                <a:solidFill>
                  <a:schemeClr val="dk1"/>
                </a:solidFill>
              </a:rPr>
              <a:t>the ways in which ideas, beliefs, opinions</a:t>
            </a:r>
            <a:r>
              <a:rPr lang="en" sz="1400">
                <a:solidFill>
                  <a:schemeClr val="dk1"/>
                </a:solidFill>
              </a:rPr>
              <a:t>, </a:t>
            </a:r>
            <a:r>
              <a:rPr lang="en" sz="1400" b="1">
                <a:solidFill>
                  <a:schemeClr val="dk1"/>
                </a:solidFill>
              </a:rPr>
              <a:t>etc.,</a:t>
            </a:r>
            <a:r>
              <a:rPr lang="en" sz="1400">
                <a:solidFill>
                  <a:schemeClr val="dk1"/>
                </a:solidFill>
              </a:rPr>
              <a:t> </a:t>
            </a:r>
            <a:r>
              <a:rPr lang="en" sz="1400" b="1">
                <a:solidFill>
                  <a:schemeClr val="dk1"/>
                </a:solidFill>
              </a:rPr>
              <a:t>survive within a given culture</a:t>
            </a:r>
            <a:r>
              <a:rPr lang="en" sz="1400">
                <a:solidFill>
                  <a:schemeClr val="dk1"/>
                </a:solidFill>
              </a:rPr>
              <a:t>. For example, over time, various beliefs compete to survive based on a number of factors e.g. </a:t>
            </a:r>
            <a:r>
              <a:rPr lang="en" sz="1400" b="1">
                <a:solidFill>
                  <a:schemeClr val="dk1"/>
                </a:solidFill>
              </a:rPr>
              <a:t>sometimes factual-based ideas maintain e.g. E = mc</a:t>
            </a:r>
            <a:r>
              <a:rPr lang="en" sz="1400" b="1" baseline="30000">
                <a:solidFill>
                  <a:schemeClr val="dk1"/>
                </a:solidFill>
              </a:rPr>
              <a:t>2</a:t>
            </a:r>
            <a:r>
              <a:rPr lang="en" sz="1400">
                <a:solidFill>
                  <a:schemeClr val="dk1"/>
                </a:solidFill>
              </a:rPr>
              <a:t>; at other times, </a:t>
            </a:r>
            <a:r>
              <a:rPr lang="en" sz="1400" b="1">
                <a:solidFill>
                  <a:schemeClr val="dk1"/>
                </a:solidFill>
              </a:rPr>
              <a:t>great popularity ensures the survival and longevity of an idea e.g. the Mandela Effect</a:t>
            </a:r>
            <a:r>
              <a:rPr lang="en" sz="1400">
                <a:solidFill>
                  <a:schemeClr val="dk1"/>
                </a:solidFill>
              </a:rPr>
              <a:t>. </a:t>
            </a:r>
            <a:endParaRPr sz="1400">
              <a:solidFill>
                <a:schemeClr val="dk1"/>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https://www.youtube.com/watch?v=oxLzI96JZaA</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f407fe731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f407fe731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Prior to the Covid-19 pandemic, </a:t>
            </a:r>
            <a:r>
              <a:rPr lang="en" sz="1400" b="1">
                <a:solidFill>
                  <a:schemeClr val="dk1"/>
                </a:solidFill>
              </a:rPr>
              <a:t>Adam Enders</a:t>
            </a:r>
            <a:r>
              <a:rPr lang="en" sz="1400">
                <a:solidFill>
                  <a:schemeClr val="dk1"/>
                </a:solidFill>
              </a:rPr>
              <a:t>, an assistant professor at the </a:t>
            </a:r>
            <a:r>
              <a:rPr lang="en" sz="1400" b="1">
                <a:solidFill>
                  <a:schemeClr val="dk1"/>
                </a:solidFill>
              </a:rPr>
              <a:t>University of Louisville</a:t>
            </a:r>
            <a:r>
              <a:rPr lang="en" sz="1400">
                <a:solidFill>
                  <a:schemeClr val="dk1"/>
                </a:solidFill>
              </a:rPr>
              <a:t> who researches how conspiracy theories affect politics, had already noted that conspiracy thinking was becoming increasingly weaponized for political purposes.</a:t>
            </a:r>
            <a:endParaRPr sz="1400">
              <a:solidFill>
                <a:schemeClr val="dk1"/>
              </a:solidFill>
            </a:endParaRPr>
          </a:p>
          <a:p>
            <a:pPr marL="45720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“Entrepreneurial politicians have realized that they can tap into these conspiratorial, populist sentiments that can be activated: </a:t>
            </a:r>
            <a:r>
              <a:rPr lang="en" sz="1400" b="1">
                <a:solidFill>
                  <a:schemeClr val="dk1"/>
                </a:solidFill>
              </a:rPr>
              <a:t>‘I know you feel this way. Let me remind you that you feel this way. And then let me connect that to important things that are happening, like this upcoming vote, or this policy,’</a:t>
            </a:r>
            <a:r>
              <a:rPr lang="en" sz="1400">
                <a:solidFill>
                  <a:schemeClr val="dk1"/>
                </a:solidFill>
              </a:rPr>
              <a:t>”</a:t>
            </a:r>
            <a:r>
              <a:rPr lang="en" sz="2300" baseline="30000">
                <a:solidFill>
                  <a:schemeClr val="dk1"/>
                </a:solidFill>
                <a:latin typeface="Helvetica Neue"/>
                <a:ea typeface="Helvetica Neue"/>
                <a:cs typeface="Helvetica Neue"/>
                <a:sym typeface="Helvetica Neue"/>
              </a:rPr>
              <a:t>[1]</a:t>
            </a:r>
            <a:endParaRPr sz="2300" baseline="30000">
              <a:solidFill>
                <a:schemeClr val="dk1"/>
              </a:solidFill>
              <a:latin typeface="Helvetica Neue"/>
              <a:ea typeface="Helvetica Neue"/>
              <a:cs typeface="Helvetica Neue"/>
              <a:sym typeface="Helvetica Neue"/>
            </a:endParaRPr>
          </a:p>
          <a:p>
            <a:pPr marL="0" marR="457200" lvl="0" indent="0" algn="l" rtl="0">
              <a:lnSpc>
                <a:spcPct val="200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[1]</a:t>
            </a:r>
            <a:r>
              <a:rPr lang="en">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80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https://www.politico.com/news/magazine/2020/06/17/conspiracy-theories-pandemic-trump-2020-election-coronavirus-326530</a:t>
            </a:r>
            <a:endParaRPr sz="800" u="sng">
              <a:solidFill>
                <a:srgbClr val="1155CC"/>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https://www.facebook.com/uoflpoliticalscience/posts/-dont-miss-this-great-talk-with-dr-adam-enders-thanks-to-lift-up-lou-for-making-/10158524060943688/</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f37d097e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f37d097e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457200" lvl="0" indent="0" algn="l" rtl="0">
              <a:lnSpc>
                <a:spcPct val="200000"/>
              </a:lnSpc>
              <a:spcBef>
                <a:spcPts val="1200"/>
              </a:spcBef>
              <a:spcAft>
                <a:spcPts val="0"/>
              </a:spcAft>
              <a:buClr>
                <a:schemeClr val="dk1"/>
              </a:buClr>
              <a:buSzPts val="1100"/>
              <a:buFont typeface="Arial"/>
              <a:buNone/>
            </a:pPr>
            <a:r>
              <a:rPr lang="en" sz="1400">
                <a:solidFill>
                  <a:schemeClr val="dk1"/>
                </a:solidFill>
              </a:rPr>
              <a:t>In reference to political leanings, however:</a:t>
            </a:r>
            <a:endParaRPr sz="1400">
              <a:solidFill>
                <a:schemeClr val="dk1"/>
              </a:solidFill>
            </a:endParaRPr>
          </a:p>
          <a:p>
            <a:pPr marL="457200" marR="457200" lvl="0" indent="0" algn="l" rtl="0">
              <a:lnSpc>
                <a:spcPct val="115000"/>
              </a:lnSpc>
              <a:spcBef>
                <a:spcPts val="1200"/>
              </a:spcBef>
              <a:spcAft>
                <a:spcPts val="0"/>
              </a:spcAft>
              <a:buClr>
                <a:schemeClr val="dk1"/>
              </a:buClr>
              <a:buSzPts val="1100"/>
              <a:buFont typeface="Arial"/>
              <a:buNone/>
            </a:pPr>
            <a:r>
              <a:rPr lang="en" sz="1400">
                <a:solidFill>
                  <a:schemeClr val="dk1"/>
                </a:solidFill>
              </a:rPr>
              <a:t>Research into conspiracy theories has found no innate correlation between conspiracy thinking and left-right political orientation. “But conspiratorial thinking can be pulled in one direction or another; it can be harnessed,” Enders says. “And that’s exactly what we’re seeing. Strategic politicians can cue conspiratorial thinking.” </a:t>
            </a:r>
            <a:r>
              <a:rPr lang="en" sz="1400" b="1">
                <a:solidFill>
                  <a:schemeClr val="dk1"/>
                </a:solidFill>
              </a:rPr>
              <a:t>In the misinformation pandemic, conspiracy theories occupy an increasingly commonplace part of mainstream political discourse, political leaders weaponize them for their partisan benefit, and neutral, trusted sources of information lose sway.</a:t>
            </a:r>
            <a:r>
              <a:rPr lang="en" sz="1400">
                <a:solidFill>
                  <a:schemeClr val="dk1"/>
                </a:solidFill>
              </a:rPr>
              <a:t> Like a virus, once a conspiracy theory starts spreading, it is difficult to contain. “What’s a trusted source for somebody who is literally defined by thinking that everyone and everything is a lie and against them and a conspiracy?” Enders asks. Where once political leaders provided fact-based messaging grounded in a sense of responsibility and aimed at informing the public, the incentive to act responsibly has withered.</a:t>
            </a:r>
            <a:r>
              <a:rPr lang="en" sz="2300" baseline="30000">
                <a:solidFill>
                  <a:schemeClr val="dk1"/>
                </a:solidFill>
                <a:latin typeface="Helvetica Neue"/>
                <a:ea typeface="Helvetica Neue"/>
                <a:cs typeface="Helvetica Neue"/>
                <a:sym typeface="Helvetica Neue"/>
              </a:rPr>
              <a:t>[1]</a:t>
            </a:r>
            <a:endParaRPr sz="2300" baseline="300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[1]</a:t>
            </a:r>
            <a:r>
              <a:rPr lang="en">
                <a:solidFill>
                  <a:schemeClr val="dk1"/>
                </a:solidFill>
              </a:rPr>
              <a:t> </a:t>
            </a:r>
            <a:r>
              <a:rPr lang="en" sz="800">
                <a:solidFill>
                  <a:schemeClr val="dk1"/>
                </a:solidFill>
              </a:rPr>
              <a:t>Ibid.</a:t>
            </a:r>
            <a:endParaRPr sz="800">
              <a:solidFill>
                <a:schemeClr val="dk1"/>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f37d097e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f37d097e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457200" lvl="0" indent="0" algn="l" rtl="0">
              <a:lnSpc>
                <a:spcPct val="150000"/>
              </a:lnSpc>
              <a:spcBef>
                <a:spcPts val="1200"/>
              </a:spcBef>
              <a:spcAft>
                <a:spcPts val="0"/>
              </a:spcAft>
              <a:buClr>
                <a:schemeClr val="dk1"/>
              </a:buClr>
              <a:buSzPts val="1100"/>
              <a:buFont typeface="Arial"/>
              <a:buNone/>
            </a:pPr>
            <a:r>
              <a:rPr lang="en" sz="1400" b="1">
                <a:solidFill>
                  <a:schemeClr val="dk1"/>
                </a:solidFill>
              </a:rPr>
              <a:t>Is it possible to develop a system of information which can quickly and efficiently prove the falsehood of a conspiracy myth and replace it with reliable, dependable, information?</a:t>
            </a:r>
            <a:r>
              <a:rPr lang="en" sz="1400">
                <a:solidFill>
                  <a:schemeClr val="dk1"/>
                </a:solidFill>
              </a:rPr>
              <a:t> Proposal: </a:t>
            </a:r>
            <a:r>
              <a:rPr lang="en" sz="1400" b="1">
                <a:solidFill>
                  <a:schemeClr val="dk1"/>
                </a:solidFill>
              </a:rPr>
              <a:t>The Fair Machine</a:t>
            </a:r>
            <a:r>
              <a:rPr lang="en" sz="1400">
                <a:solidFill>
                  <a:schemeClr val="dk1"/>
                </a:solidFill>
              </a:rPr>
              <a:t>.</a:t>
            </a:r>
            <a:r>
              <a:rPr lang="en" sz="2300" baseline="30000">
                <a:solidFill>
                  <a:schemeClr val="dk1"/>
                </a:solidFill>
                <a:latin typeface="Helvetica Neue"/>
                <a:ea typeface="Helvetica Neue"/>
                <a:cs typeface="Helvetica Neue"/>
                <a:sym typeface="Helvetica Neue"/>
              </a:rPr>
              <a:t>[1]</a:t>
            </a:r>
            <a:endParaRPr sz="2300" baseline="30000">
              <a:solidFill>
                <a:schemeClr val="dk1"/>
              </a:solidFill>
              <a:latin typeface="Helvetica Neue"/>
              <a:ea typeface="Helvetica Neue"/>
              <a:cs typeface="Helvetica Neue"/>
              <a:sym typeface="Helvetica Neue"/>
            </a:endParaRPr>
          </a:p>
          <a:p>
            <a:pPr marL="0" lvl="0" indent="0" algn="l" rtl="0">
              <a:lnSpc>
                <a:spcPct val="150000"/>
              </a:lnSpc>
              <a:spcBef>
                <a:spcPts val="1800"/>
              </a:spcBef>
              <a:spcAft>
                <a:spcPts val="0"/>
              </a:spcAft>
              <a:buClr>
                <a:schemeClr val="dk1"/>
              </a:buClr>
              <a:buSzPts val="1100"/>
              <a:buFont typeface="Arial"/>
              <a:buNone/>
            </a:pPr>
            <a:r>
              <a:rPr lang="en" sz="1400" b="1">
                <a:solidFill>
                  <a:schemeClr val="dk1"/>
                </a:solidFill>
              </a:rPr>
              <a:t>The Future of Combatting Conspiracy Theories will require AI</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400">
                <a:solidFill>
                  <a:schemeClr val="dk1"/>
                </a:solidFill>
                <a:latin typeface="Helvetica Neue"/>
                <a:ea typeface="Helvetica Neue"/>
                <a:cs typeface="Helvetica Neue"/>
                <a:sym typeface="Helvetica Neue"/>
              </a:rPr>
              <a:t>One might say that politics at each and every level revolves around </a:t>
            </a:r>
            <a:r>
              <a:rPr lang="en" sz="1400" b="1">
                <a:solidFill>
                  <a:schemeClr val="dk1"/>
                </a:solidFill>
                <a:latin typeface="Helvetica Neue"/>
                <a:ea typeface="Helvetica Neue"/>
                <a:cs typeface="Helvetica Neue"/>
                <a:sym typeface="Helvetica Neue"/>
              </a:rPr>
              <a:t>the concept of fairness</a:t>
            </a:r>
            <a:r>
              <a:rPr lang="en" sz="1400">
                <a:solidFill>
                  <a:schemeClr val="dk1"/>
                </a:solidFill>
                <a:latin typeface="Helvetica Neue"/>
                <a:ea typeface="Helvetica Neue"/>
                <a:cs typeface="Helvetica Neue"/>
                <a:sym typeface="Helvetica Neue"/>
              </a:rPr>
              <a:t>.</a:t>
            </a:r>
            <a:endParaRPr sz="140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[1]</a:t>
            </a:r>
            <a:r>
              <a:rPr lang="en" sz="800">
                <a:solidFill>
                  <a:schemeClr val="dk1"/>
                </a:solidFill>
              </a:rPr>
              <a:t> See:</a:t>
            </a:r>
            <a:r>
              <a:rPr lang="en" sz="800">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80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https://www.youtube.com/watch?v=pZii5NGi1to</a:t>
            </a:r>
            <a:endParaRPr sz="800" u="sng">
              <a:solidFill>
                <a:srgbClr val="1155CC"/>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[[File:Colossus Computer, Bletchley Park - geograph.org.uk - 1590854.jpg|Colossus_Computer,_Bletchley_Park_-_geograph.org.uk_-_1590854]]</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f37d097e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f37d097e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The majority of humans tend to value highly the concept of fairness. But what is it to be fair? As members of society, how should we define, value, and act on the concept of fairness? Fairness does seem to be in many ways, one of the highest virtues in any given society because it is valued on so many levels by so many people. At what point would unfairness ever be considered virtuous? When we look at humanity as well as other species, we see that there is a fairness detector built into our perception and value of the actions of others. And so the concept of fairness seems to be ubiquitous among all cultures and throughout the animal kingdom as well.</a:t>
            </a:r>
            <a:endParaRPr sz="1400">
              <a:solidFill>
                <a:schemeClr val="dk1"/>
              </a:solidFill>
            </a:endParaRPr>
          </a:p>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In order </a:t>
            </a:r>
            <a:r>
              <a:rPr lang="en" sz="1400" b="1">
                <a:solidFill>
                  <a:schemeClr val="dk1"/>
                </a:solidFill>
              </a:rPr>
              <a:t>to treat people fairly, we presuppose that the information we act upon has been gathered from reliable, fair, and balanced sources.</a:t>
            </a:r>
            <a:r>
              <a:rPr lang="en" sz="1400">
                <a:solidFill>
                  <a:schemeClr val="dk1"/>
                </a:solidFill>
              </a:rPr>
              <a:t> But </a:t>
            </a:r>
            <a:r>
              <a:rPr lang="en" sz="1400" b="1">
                <a:solidFill>
                  <a:schemeClr val="dk1"/>
                </a:solidFill>
              </a:rPr>
              <a:t>what sources are considered ‘fair’?</a:t>
            </a:r>
            <a:r>
              <a:rPr lang="en" sz="1400">
                <a:solidFill>
                  <a:schemeClr val="dk1"/>
                </a:solidFill>
              </a:rPr>
              <a:t> What criteria need to be satisfied for us to consider that the information is indeed conducive to fairness? In other words, what kind of information source do we need in order to garner fairness? Could we devise and build a Fairness Machine? And if so, how would we do this?</a:t>
            </a:r>
            <a:endParaRPr sz="1400">
              <a:solidFill>
                <a:schemeClr val="dk1"/>
              </a:solidFill>
            </a:endParaRPr>
          </a:p>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spcBef>
                <a:spcPts val="1200"/>
              </a:spcBef>
              <a:spcAft>
                <a:spcPts val="0"/>
              </a:spcAft>
              <a:buNone/>
            </a:pPr>
            <a:r>
              <a:rPr lang="en" sz="1400">
                <a:solidFill>
                  <a:schemeClr val="dk1"/>
                </a:solidFill>
                <a:latin typeface="Helvetica Neue"/>
                <a:ea typeface="Helvetica Neue"/>
                <a:cs typeface="Helvetica Neue"/>
                <a:sym typeface="Helvetica Neue"/>
              </a:rPr>
              <a:t>First, to develop such a machine, we would need to clarify the concept of fairness. What is fairness? What would a fair society look like? How would it function?   </a:t>
            </a:r>
            <a:r>
              <a:rPr lang="en" sz="1400" b="1">
                <a:solidFill>
                  <a:schemeClr val="dk1"/>
                </a:solidFill>
                <a:latin typeface="Helvetica Neue"/>
                <a:ea typeface="Helvetica Neue"/>
                <a:cs typeface="Helvetica Neue"/>
                <a:sym typeface="Helvetica Neue"/>
              </a:rPr>
              <a:t>An information system would need to be comprised of material and information gathered and distributed in as least a biased manner as possible.</a:t>
            </a:r>
            <a:r>
              <a:rPr lang="en" sz="1400">
                <a:solidFill>
                  <a:schemeClr val="dk1"/>
                </a:solidFill>
                <a:latin typeface="Helvetica Neue"/>
                <a:ea typeface="Helvetica Neue"/>
                <a:cs typeface="Helvetica Neue"/>
                <a:sym typeface="Helvetica Neue"/>
              </a:rPr>
              <a:t> So how do we do this? Something like </a:t>
            </a:r>
            <a:r>
              <a:rPr lang="en" sz="1400" b="1">
                <a:solidFill>
                  <a:schemeClr val="dk1"/>
                </a:solidFill>
                <a:latin typeface="Helvetica Neue"/>
                <a:ea typeface="Helvetica Neue"/>
                <a:cs typeface="Helvetica Neue"/>
                <a:sym typeface="Helvetica Neue"/>
              </a:rPr>
              <a:t>a veil of ignorance</a:t>
            </a:r>
            <a:r>
              <a:rPr lang="en" sz="1400">
                <a:solidFill>
                  <a:schemeClr val="dk1"/>
                </a:solidFill>
                <a:latin typeface="Helvetica Neue"/>
                <a:ea typeface="Helvetica Neue"/>
                <a:cs typeface="Helvetica Neue"/>
                <a:sym typeface="Helvetica Neue"/>
              </a:rPr>
              <a:t> must be built into the process to assure that the reduction of bias is secured in order to safeguard against collusion or slanting due to political interests and personal agendas. </a:t>
            </a: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[[File:Computer Fosdic 1960 Census.jpg|Computer_Fosdic_1960_Census]]</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f37d097e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df37d097e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How do we </a:t>
            </a:r>
            <a:r>
              <a:rPr lang="en" sz="1400" b="1">
                <a:solidFill>
                  <a:schemeClr val="dk1"/>
                </a:solidFill>
              </a:rPr>
              <a:t>safeguard against corruption of such a machine</a:t>
            </a:r>
            <a:r>
              <a:rPr lang="en" sz="1400">
                <a:solidFill>
                  <a:schemeClr val="dk1"/>
                </a:solidFill>
              </a:rPr>
              <a:t>?  A </a:t>
            </a:r>
            <a:r>
              <a:rPr lang="en" sz="1400" b="1">
                <a:solidFill>
                  <a:schemeClr val="dk1"/>
                </a:solidFill>
              </a:rPr>
              <a:t>least-biased information system (LBIS)</a:t>
            </a:r>
            <a:r>
              <a:rPr lang="en" sz="1400">
                <a:solidFill>
                  <a:schemeClr val="dk1"/>
                </a:solidFill>
              </a:rPr>
              <a:t> could become a starting point for providing the most epistemically-responsibly-attained information and evidence to inform those making policy decisions regarding the management of human and natural resources. It would become </a:t>
            </a:r>
            <a:r>
              <a:rPr lang="en" sz="1400" b="1">
                <a:solidFill>
                  <a:schemeClr val="dk1"/>
                </a:solidFill>
              </a:rPr>
              <a:t>a base level of information which could provide politicians, administrators, etc., with a fair starting point in the consideration of bills, social policies, etc.</a:t>
            </a:r>
            <a:endParaRPr sz="1400" b="1">
              <a:solidFill>
                <a:schemeClr val="dk1"/>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[[File:IBM 7030 Stretch computer photo at National Cryptologic Museum.agr.jpg|IBM_7030_Stretch_computer_photo_at_National_Cryptologic_Museum.agr]]</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f37d097e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df37d097e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 </a:t>
            </a:r>
            <a:r>
              <a:rPr lang="en" sz="1400">
                <a:solidFill>
                  <a:schemeClr val="dk1"/>
                </a:solidFill>
              </a:rPr>
              <a:t> The idea is to create a machine that will produce information in an effort to arrive at resolutions to social issues in the least biased manner. And this is because more than any other virtue of human conception, fairness seems to garner, at least in principle, the greatest consensus of appreciation. We may not all agree with the results or consequences of a decision, policy, etc., but if they were arrived at in a perceived fair manner, we tend to have an easier time accepting them. </a:t>
            </a:r>
            <a:r>
              <a:rPr lang="en" sz="1400" b="1">
                <a:solidFill>
                  <a:schemeClr val="dk1"/>
                </a:solidFill>
              </a:rPr>
              <a:t>The purpose of such a machine is the reduction of bias, vested interest, personal agendas, etc., in an effort to produce information which can be used to generate fair social policies. </a:t>
            </a:r>
            <a:r>
              <a:rPr lang="en" sz="1400">
                <a:solidFill>
                  <a:schemeClr val="dk1"/>
                </a:solidFill>
              </a:rPr>
              <a:t>This is a project which begins with philosophers, political scientists, sociologists, economists, psychologists, etc., in discussing the concept of fairness in order to arrive at the most cogent definition we can attain and then radiates outward into the social and physical sciences.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f407fe73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f407fe73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800"/>
              </a:spcBef>
              <a:spcAft>
                <a:spcPts val="0"/>
              </a:spcAft>
              <a:buClr>
                <a:schemeClr val="dk1"/>
              </a:buClr>
              <a:buSzPts val="1100"/>
              <a:buFont typeface="Arial"/>
              <a:buNone/>
            </a:pPr>
            <a:r>
              <a:rPr lang="en" sz="1400" b="1">
                <a:solidFill>
                  <a:schemeClr val="dk1"/>
                </a:solidFill>
              </a:rPr>
              <a:t>It’s going to get worse before it gets better.</a:t>
            </a:r>
            <a:endParaRPr sz="1400" b="1">
              <a:solidFill>
                <a:schemeClr val="dk1"/>
              </a:solidFill>
            </a:endParaRPr>
          </a:p>
          <a:p>
            <a:pPr marL="0" lvl="0" indent="0" algn="l" rtl="0">
              <a:spcBef>
                <a:spcPts val="400"/>
              </a:spcBef>
              <a:spcAft>
                <a:spcPts val="0"/>
              </a:spcAft>
              <a:buNone/>
            </a:pPr>
            <a:r>
              <a:rPr lang="en" sz="1400">
                <a:solidFill>
                  <a:schemeClr val="dk1"/>
                </a:solidFill>
                <a:latin typeface="Helvetica Neue"/>
                <a:ea typeface="Helvetica Neue"/>
                <a:cs typeface="Helvetica Neue"/>
                <a:sym typeface="Helvetica Neue"/>
              </a:rPr>
              <a:t>We can only </a:t>
            </a:r>
            <a:r>
              <a:rPr lang="en" sz="1400" b="1">
                <a:solidFill>
                  <a:schemeClr val="dk1"/>
                </a:solidFill>
                <a:latin typeface="Helvetica Neue"/>
                <a:ea typeface="Helvetica Neue"/>
                <a:cs typeface="Helvetica Neue"/>
                <a:sym typeface="Helvetica Neue"/>
              </a:rPr>
              <a:t>speculate</a:t>
            </a:r>
            <a:r>
              <a:rPr lang="en" sz="1400">
                <a:solidFill>
                  <a:schemeClr val="dk1"/>
                </a:solidFill>
                <a:latin typeface="Helvetica Neue"/>
                <a:ea typeface="Helvetica Neue"/>
                <a:cs typeface="Helvetica Neue"/>
                <a:sym typeface="Helvetica Neue"/>
              </a:rPr>
              <a:t> about how conspiracy theories will play out in the future. One of the things we can say with some certainty is that, as long as there are </a:t>
            </a:r>
            <a:r>
              <a:rPr lang="en" sz="1400" b="1">
                <a:solidFill>
                  <a:schemeClr val="dk1"/>
                </a:solidFill>
                <a:latin typeface="Helvetica Neue"/>
                <a:ea typeface="Helvetica Neue"/>
                <a:cs typeface="Helvetica Neue"/>
                <a:sym typeface="Helvetica Neue"/>
              </a:rPr>
              <a:t>complex societies</a:t>
            </a:r>
            <a:r>
              <a:rPr lang="en" sz="1400">
                <a:solidFill>
                  <a:schemeClr val="dk1"/>
                </a:solidFill>
                <a:latin typeface="Helvetica Neue"/>
                <a:ea typeface="Helvetica Neue"/>
                <a:cs typeface="Helvetica Neue"/>
                <a:sym typeface="Helvetica Neue"/>
              </a:rPr>
              <a:t>, conspiracy theories will be with us for quite some time to come. Unfortunately, since 2016, the world has witnessed the first US Presidential conspiracy theorist: </a:t>
            </a:r>
            <a:r>
              <a:rPr lang="en" sz="1400" b="1">
                <a:solidFill>
                  <a:schemeClr val="dk1"/>
                </a:solidFill>
                <a:latin typeface="Helvetica Neue"/>
                <a:ea typeface="Helvetica Neue"/>
                <a:cs typeface="Helvetica Neue"/>
                <a:sym typeface="Helvetica Neue"/>
              </a:rPr>
              <a:t>Donald Trump</a:t>
            </a:r>
            <a:r>
              <a:rPr lang="en" sz="1400">
                <a:solidFill>
                  <a:schemeClr val="dk1"/>
                </a:solidFill>
                <a:latin typeface="Helvetica Neue"/>
                <a:ea typeface="Helvetica Neue"/>
                <a:cs typeface="Helvetica Neue"/>
                <a:sym typeface="Helvetica Neue"/>
              </a:rPr>
              <a:t>. </a:t>
            </a:r>
            <a:r>
              <a:rPr lang="en" sz="1400" b="1">
                <a:solidFill>
                  <a:schemeClr val="dk1"/>
                </a:solidFill>
              </a:rPr>
              <a:t> </a:t>
            </a:r>
            <a:r>
              <a:rPr lang="en" sz="1400">
                <a:solidFill>
                  <a:schemeClr val="dk1"/>
                </a:solidFill>
              </a:rPr>
              <a:t> </a:t>
            </a:r>
            <a:r>
              <a:rPr lang="en" sz="1400" b="1">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df37d097e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df37d097e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 </a:t>
            </a:r>
            <a:r>
              <a:rPr lang="en" sz="1400">
                <a:solidFill>
                  <a:schemeClr val="dk1"/>
                </a:solidFill>
              </a:rPr>
              <a:t> If we truly value fairness, then it follows that </a:t>
            </a:r>
            <a:r>
              <a:rPr lang="en" sz="1400" b="1">
                <a:solidFill>
                  <a:schemeClr val="dk1"/>
                </a:solidFill>
              </a:rPr>
              <a:t>we have to limit humans in the fact-acquisition process</a:t>
            </a:r>
            <a:r>
              <a:rPr lang="en" sz="1400">
                <a:solidFill>
                  <a:schemeClr val="dk1"/>
                </a:solidFill>
              </a:rPr>
              <a:t>. At this point in our evolutionary history, we are simply too stupid, frail, and egomaniacal to be trusted with this type of procedure. Therefore, we need </a:t>
            </a:r>
            <a:r>
              <a:rPr lang="en" sz="1400" b="1">
                <a:solidFill>
                  <a:schemeClr val="dk1"/>
                </a:solidFill>
              </a:rPr>
              <a:t>a machine which has no particular political leanings, no private or personal agendas, nothing to gain or lose, and one that acts on algorithmic principles which will generate ideas for further discussion in the least-biased manner possible</a:t>
            </a:r>
            <a:r>
              <a:rPr lang="en" sz="1400">
                <a:solidFill>
                  <a:schemeClr val="dk1"/>
                </a:solidFill>
              </a:rPr>
              <a:t>. So we need to develop an information system or model which allows us to consider the fairest manner in dealing with the responsible management of human and natural resources.</a:t>
            </a:r>
            <a:endParaRPr sz="1400">
              <a:solidFill>
                <a:schemeClr val="dk1"/>
              </a:solidFill>
            </a:endParaRPr>
          </a:p>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spcBef>
                <a:spcPts val="1200"/>
              </a:spcBef>
              <a:spcAft>
                <a:spcPts val="0"/>
              </a:spcAft>
              <a:buNone/>
            </a:pP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[[File:The trailing path algorithm. .png|The_trailing_path_algorithm._]]</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f37d097e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df37d097e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We will not know whether or not such a machine is possible until we try. But I believe in the interest of fairness, we have an obligation to try. </a:t>
            </a:r>
            <a:r>
              <a:rPr lang="en" sz="1400" b="1">
                <a:solidFill>
                  <a:schemeClr val="dk1"/>
                </a:solidFill>
              </a:rPr>
              <a:t>This may be our best hope for the future of battling misinformation and conspiracy theories</a:t>
            </a:r>
            <a:r>
              <a:rPr lang="en" sz="1400">
                <a:solidFill>
                  <a:schemeClr val="dk1"/>
                </a:solidFill>
              </a:rPr>
              <a:t>. </a:t>
            </a:r>
            <a:endParaRPr sz="1400">
              <a:solidFill>
                <a:schemeClr val="dk1"/>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[[File:To Hope is to Embrace Uncertainty by Teo Georgiev for Fine Acts.png|To_Hope_is_to_Embrace_Uncertainty_by_Teo_Georgiev_for_Fine_Acts]]</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f79e3534d_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df79e3534d_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df79e3534d_6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df79e3534d_6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f79e3534d_6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f79e3534d_6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f407fe731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f407fe73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 </a:t>
            </a:r>
            <a:r>
              <a:rPr lang="en" sz="1400">
                <a:solidFill>
                  <a:schemeClr val="dk1"/>
                </a:solidFill>
                <a:latin typeface="Helvetica Neue"/>
                <a:ea typeface="Helvetica Neue"/>
                <a:cs typeface="Helvetica Neue"/>
                <a:sym typeface="Helvetica Neue"/>
              </a:rPr>
              <a:t>The future of conspiracy theories is a future filled with a variety of people in positions of power who, not through expertise but rather </a:t>
            </a:r>
            <a:r>
              <a:rPr lang="en" sz="1400" b="1">
                <a:solidFill>
                  <a:schemeClr val="dk1"/>
                </a:solidFill>
                <a:latin typeface="Helvetica Neue"/>
                <a:ea typeface="Helvetica Neue"/>
                <a:cs typeface="Helvetica Neue"/>
                <a:sym typeface="Helvetica Neue"/>
              </a:rPr>
              <a:t>characteristics like charisma, or charm, or bullshit, will become the predominant forces in spreading misinformation based purely in conspiracy theories</a:t>
            </a:r>
            <a:r>
              <a:rPr lang="en" sz="1400">
                <a:solidFill>
                  <a:schemeClr val="dk1"/>
                </a:solidFill>
                <a:latin typeface="Helvetica Neue"/>
                <a:ea typeface="Helvetica Neue"/>
                <a:cs typeface="Helvetica Neue"/>
                <a:sym typeface="Helvetica Neue"/>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[[File:Donald Trump (43627493710).jpg|Donald_Trump_(43627493710)]]</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f407fe73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f407fe73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 </a:t>
            </a:r>
            <a:r>
              <a:rPr lang="en" sz="1400">
                <a:solidFill>
                  <a:schemeClr val="dk1"/>
                </a:solidFill>
              </a:rPr>
              <a:t> One of the most powerful tools in recent history for allowing for the proliferation of conspiracy theories is the endorsement of them by people in positions of power who simultaneously create doubt regarding the truthfulness of mainstream media. </a:t>
            </a:r>
            <a:r>
              <a:rPr lang="en" sz="1400" b="1">
                <a:solidFill>
                  <a:schemeClr val="dk1"/>
                </a:solidFill>
              </a:rPr>
              <a:t>Socrates and Plato</a:t>
            </a:r>
            <a:r>
              <a:rPr lang="en" sz="1400">
                <a:solidFill>
                  <a:schemeClr val="dk1"/>
                </a:solidFill>
              </a:rPr>
              <a:t> warned against this type of </a:t>
            </a:r>
            <a:r>
              <a:rPr lang="en" sz="1400" b="1">
                <a:solidFill>
                  <a:schemeClr val="dk1"/>
                </a:solidFill>
              </a:rPr>
              <a:t>demagoguery</a:t>
            </a:r>
            <a:r>
              <a:rPr lang="en" sz="1400">
                <a:solidFill>
                  <a:schemeClr val="dk1"/>
                </a:solidFill>
              </a:rPr>
              <a:t> in the sixth chapter of </a:t>
            </a:r>
            <a:r>
              <a:rPr lang="en" sz="1400" b="1" i="1">
                <a:solidFill>
                  <a:schemeClr val="dk1"/>
                </a:solidFill>
              </a:rPr>
              <a:t>The Republic</a:t>
            </a:r>
            <a:r>
              <a:rPr lang="en" sz="1400">
                <a:solidFill>
                  <a:schemeClr val="dk1"/>
                </a:solidFill>
              </a:rPr>
              <a:t> i.e. </a:t>
            </a:r>
            <a:r>
              <a:rPr lang="en" sz="1400" b="1">
                <a:solidFill>
                  <a:schemeClr val="dk1"/>
                </a:solidFill>
              </a:rPr>
              <a:t>when voters care more about the cult of personality than what’s best for the citizens, democracies can lead to ruin</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[[File:Plato Republic 1713.jpg|Plato_Republic_1713]]</a:t>
            </a:r>
            <a:endParaRPr sz="1400">
              <a:solidFill>
                <a:srgbClr val="FF0000"/>
              </a:solidFill>
            </a:endParaRPr>
          </a:p>
          <a:p>
            <a:pPr marL="0" lvl="0" indent="0" algn="l" rtl="0">
              <a:spcBef>
                <a:spcPts val="0"/>
              </a:spcBef>
              <a:spcAft>
                <a:spcPts val="0"/>
              </a:spcAft>
              <a:buNone/>
            </a:pPr>
            <a:r>
              <a:rPr lang="en" sz="1400">
                <a:solidFill>
                  <a:srgbClr val="FF0000"/>
                </a:solidFill>
              </a:rPr>
              <a:t>[[File:Plato Republic 1713.jpg|Plato_Republic_1713]]</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f407fe731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f407fe73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Helvetica Neue"/>
                <a:ea typeface="Helvetica Neue"/>
                <a:cs typeface="Helvetica Neue"/>
                <a:sym typeface="Helvetica Neue"/>
              </a:rPr>
              <a:t>Historically, one of the best ways to </a:t>
            </a:r>
            <a:r>
              <a:rPr lang="en" sz="1400" b="1">
                <a:solidFill>
                  <a:schemeClr val="dk1"/>
                </a:solidFill>
                <a:latin typeface="Helvetica Neue"/>
                <a:ea typeface="Helvetica Neue"/>
                <a:cs typeface="Helvetica Neue"/>
                <a:sym typeface="Helvetica Neue"/>
              </a:rPr>
              <a:t>help the spread of conspiracy theories</a:t>
            </a:r>
            <a:r>
              <a:rPr lang="en" sz="1400">
                <a:solidFill>
                  <a:schemeClr val="dk1"/>
                </a:solidFill>
                <a:latin typeface="Helvetica Neue"/>
                <a:ea typeface="Helvetica Neue"/>
                <a:cs typeface="Helvetica Neue"/>
                <a:sym typeface="Helvetica Neue"/>
              </a:rPr>
              <a:t> is to initially </a:t>
            </a:r>
            <a:r>
              <a:rPr lang="en" sz="1400" b="1">
                <a:solidFill>
                  <a:schemeClr val="dk1"/>
                </a:solidFill>
                <a:latin typeface="Helvetica Neue"/>
                <a:ea typeface="Helvetica Neue"/>
                <a:cs typeface="Helvetica Neue"/>
                <a:sym typeface="Helvetica Neue"/>
              </a:rPr>
              <a:t>cast doubt on legitimate sources of news and information</a:t>
            </a:r>
            <a:r>
              <a:rPr lang="en" sz="1400">
                <a:solidFill>
                  <a:schemeClr val="dk1"/>
                </a:solidFill>
                <a:latin typeface="Helvetica Neue"/>
                <a:ea typeface="Helvetica Neue"/>
                <a:cs typeface="Helvetica Neue"/>
                <a:sym typeface="Helvetica Neue"/>
              </a:rPr>
              <a:t>. From the moment Donald Trump began running for President of the US, and all the way through his presidency, he proudly boasted about denigrating news sources as </a:t>
            </a:r>
            <a:r>
              <a:rPr lang="en" sz="1400" b="1">
                <a:solidFill>
                  <a:schemeClr val="dk1"/>
                </a:solidFill>
                <a:latin typeface="Helvetica Neue"/>
                <a:ea typeface="Helvetica Neue"/>
                <a:cs typeface="Helvetica Neue"/>
                <a:sym typeface="Helvetica Neue"/>
              </a:rPr>
              <a:t>‘fake’</a:t>
            </a:r>
            <a:r>
              <a:rPr lang="en" sz="1400">
                <a:solidFill>
                  <a:schemeClr val="dk1"/>
                </a:solidFill>
                <a:latin typeface="Helvetica Neue"/>
                <a:ea typeface="Helvetica Neue"/>
                <a:cs typeface="Helvetica Neue"/>
                <a:sym typeface="Helvetica Neue"/>
              </a:rPr>
              <a:t>. Once you have a base of people believing that legitimate news sources are fake, </a:t>
            </a:r>
            <a:r>
              <a:rPr lang="en" sz="1400" b="1" i="1">
                <a:solidFill>
                  <a:schemeClr val="dk1"/>
                </a:solidFill>
                <a:latin typeface="Helvetica Neue"/>
                <a:ea typeface="Helvetica Neue"/>
                <a:cs typeface="Helvetica Neue"/>
                <a:sym typeface="Helvetica Neue"/>
              </a:rPr>
              <a:t>all</a:t>
            </a:r>
            <a:r>
              <a:rPr lang="en" sz="1400" b="1">
                <a:solidFill>
                  <a:schemeClr val="dk1"/>
                </a:solidFill>
                <a:latin typeface="Helvetica Neue"/>
                <a:ea typeface="Helvetica Neue"/>
                <a:cs typeface="Helvetica Neue"/>
                <a:sym typeface="Helvetica Neue"/>
              </a:rPr>
              <a:t> news sources are open to questioning and reliability </a:t>
            </a:r>
            <a:r>
              <a:rPr lang="en" sz="1400" b="1" i="1">
                <a:solidFill>
                  <a:schemeClr val="dk1"/>
                </a:solidFill>
                <a:latin typeface="Helvetica Neue"/>
                <a:ea typeface="Helvetica Neue"/>
                <a:cs typeface="Helvetica Neue"/>
                <a:sym typeface="Helvetica Neue"/>
              </a:rPr>
              <a:t>except</a:t>
            </a:r>
            <a:r>
              <a:rPr lang="en" sz="1400" b="1">
                <a:solidFill>
                  <a:schemeClr val="dk1"/>
                </a:solidFill>
                <a:latin typeface="Helvetica Neue"/>
                <a:ea typeface="Helvetica Neue"/>
                <a:cs typeface="Helvetica Neue"/>
                <a:sym typeface="Helvetica Neue"/>
              </a:rPr>
              <a:t> those cited by the president himself i.e. Fox News</a:t>
            </a:r>
            <a:r>
              <a:rPr lang="en" sz="1400">
                <a:solidFill>
                  <a:schemeClr val="dk1"/>
                </a:solidFill>
                <a:latin typeface="Helvetica Neue"/>
                <a:ea typeface="Helvetica Neue"/>
                <a:cs typeface="Helvetica Neue"/>
                <a:sym typeface="Helvetica Neue"/>
              </a:rPr>
              <a:t>. </a:t>
            </a: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[[File:New Fox News Channel logo.svg|New_Fox_News_Channel_logo]]</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f407fe731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f407fe731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Helvetica Neue"/>
                <a:ea typeface="Helvetica Neue"/>
                <a:cs typeface="Helvetica Neue"/>
                <a:sym typeface="Helvetica Neue"/>
              </a:rPr>
              <a:t>It seems rather </a:t>
            </a:r>
            <a:r>
              <a:rPr lang="en" sz="1400" b="1">
                <a:solidFill>
                  <a:schemeClr val="dk1"/>
                </a:solidFill>
                <a:latin typeface="Helvetica Neue"/>
                <a:ea typeface="Helvetica Neue"/>
                <a:cs typeface="Helvetica Neue"/>
                <a:sym typeface="Helvetica Neue"/>
              </a:rPr>
              <a:t>Orwellian</a:t>
            </a:r>
            <a:r>
              <a:rPr lang="en" sz="1400">
                <a:solidFill>
                  <a:schemeClr val="dk1"/>
                </a:solidFill>
                <a:latin typeface="Helvetica Neue"/>
                <a:ea typeface="Helvetica Neue"/>
                <a:cs typeface="Helvetica Neue"/>
                <a:sym typeface="Helvetica Neue"/>
              </a:rPr>
              <a:t>, that Trump managed to cast enough public doubt on reliable news and information to generate a basic distrust by his base over the 4th estate. He even encouraged his fans to ‘boo’ and jeer reporters at his rallies and events. And don’t forget, </a:t>
            </a:r>
            <a:r>
              <a:rPr lang="en" sz="1400" b="1">
                <a:solidFill>
                  <a:schemeClr val="dk1"/>
                </a:solidFill>
                <a:latin typeface="Helvetica Neue"/>
                <a:ea typeface="Helvetica Neue"/>
                <a:cs typeface="Helvetica Neue"/>
                <a:sym typeface="Helvetica Neue"/>
              </a:rPr>
              <a:t>Trump, himself, is a dyed-in-the-wool conspiracy theorist</a:t>
            </a:r>
            <a:r>
              <a:rPr lang="en" sz="1400">
                <a:solidFill>
                  <a:schemeClr val="dk1"/>
                </a:solidFill>
                <a:latin typeface="Helvetica Neue"/>
                <a:ea typeface="Helvetica Neue"/>
                <a:cs typeface="Helvetica Neue"/>
                <a:sym typeface="Helvetica Neue"/>
              </a:rPr>
              <a:t>. He was a major proponent of </a:t>
            </a:r>
            <a:r>
              <a:rPr lang="en" sz="1400" b="1">
                <a:solidFill>
                  <a:schemeClr val="dk1"/>
                </a:solidFill>
                <a:latin typeface="Helvetica Neue"/>
                <a:ea typeface="Helvetica Neue"/>
                <a:cs typeface="Helvetica Neue"/>
                <a:sym typeface="Helvetica Neue"/>
              </a:rPr>
              <a:t>the ‘birther’ movement</a:t>
            </a:r>
            <a:r>
              <a:rPr lang="en" sz="1400">
                <a:solidFill>
                  <a:schemeClr val="dk1"/>
                </a:solidFill>
                <a:latin typeface="Helvetica Neue"/>
                <a:ea typeface="Helvetica Neue"/>
                <a:cs typeface="Helvetica Neue"/>
                <a:sym typeface="Helvetica Neue"/>
              </a:rPr>
              <a:t> which cast doubt on the legitimacy of Barack Obama’s country of birth. At one point, he also subscribed to the idea that vaccines cause autism.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[[File:George-orwell-BBC.jpg|George-orwell-BBC]]</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f407fe731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f407fe731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 Russell Muirhead, a political scientist at Dartmouth College</a:t>
            </a:r>
            <a:r>
              <a:rPr lang="en" sz="1400">
                <a:solidFill>
                  <a:schemeClr val="dk1"/>
                </a:solidFill>
              </a:rPr>
              <a:t>, New Hampshire, is concerned about the direction conspiracy theories are taking.</a:t>
            </a:r>
            <a:endParaRPr sz="1400">
              <a:solidFill>
                <a:schemeClr val="dk1"/>
              </a:solidFill>
            </a:endParaRPr>
          </a:p>
          <a:p>
            <a:pPr marL="457200" marR="457200" lvl="0" indent="0" algn="l" rtl="0">
              <a:lnSpc>
                <a:spcPct val="115000"/>
              </a:lnSpc>
              <a:spcBef>
                <a:spcPts val="0"/>
              </a:spcBef>
              <a:spcAft>
                <a:spcPts val="0"/>
              </a:spcAft>
              <a:buClr>
                <a:schemeClr val="dk1"/>
              </a:buClr>
              <a:buSzPts val="1100"/>
              <a:buFont typeface="Arial"/>
              <a:buNone/>
            </a:pPr>
            <a:r>
              <a:rPr lang="en" sz="1400">
                <a:solidFill>
                  <a:schemeClr val="dk1"/>
                </a:solidFill>
              </a:rPr>
              <a:t>“Classically,</a:t>
            </a:r>
            <a:r>
              <a:rPr lang="en" sz="1400" b="1">
                <a:solidFill>
                  <a:schemeClr val="dk1"/>
                </a:solidFill>
              </a:rPr>
              <a:t> conspiracy theories</a:t>
            </a:r>
            <a:r>
              <a:rPr lang="en" sz="1400">
                <a:solidFill>
                  <a:schemeClr val="dk1"/>
                </a:solidFill>
              </a:rPr>
              <a:t> are </a:t>
            </a:r>
            <a:r>
              <a:rPr lang="en" sz="1400" b="1">
                <a:solidFill>
                  <a:schemeClr val="dk1"/>
                </a:solidFill>
              </a:rPr>
              <a:t>propagated</a:t>
            </a:r>
            <a:r>
              <a:rPr lang="en" sz="1400">
                <a:solidFill>
                  <a:schemeClr val="dk1"/>
                </a:solidFill>
              </a:rPr>
              <a:t> </a:t>
            </a:r>
            <a:r>
              <a:rPr lang="en" sz="1400" b="1">
                <a:solidFill>
                  <a:schemeClr val="dk1"/>
                </a:solidFill>
              </a:rPr>
              <a:t>by people on the margins </a:t>
            </a:r>
            <a:r>
              <a:rPr lang="en" sz="1400">
                <a:solidFill>
                  <a:schemeClr val="dk1"/>
                </a:solidFill>
              </a:rPr>
              <a:t>– they’re almost </a:t>
            </a:r>
            <a:r>
              <a:rPr lang="en" sz="1400" b="1">
                <a:solidFill>
                  <a:schemeClr val="dk1"/>
                </a:solidFill>
              </a:rPr>
              <a:t>a weapon of the powerless</a:t>
            </a:r>
            <a:r>
              <a:rPr lang="en" sz="1400">
                <a:solidFill>
                  <a:schemeClr val="dk1"/>
                </a:solidFill>
              </a:rPr>
              <a:t>, for </a:t>
            </a:r>
            <a:r>
              <a:rPr lang="en" sz="1400" b="1">
                <a:solidFill>
                  <a:schemeClr val="dk1"/>
                </a:solidFill>
              </a:rPr>
              <a:t>holding the powerful to account</a:t>
            </a:r>
            <a:r>
              <a:rPr lang="en" sz="1400">
                <a:solidFill>
                  <a:schemeClr val="dk1"/>
                </a:solidFill>
              </a:rPr>
              <a:t>,” he says. “But right now </a:t>
            </a:r>
            <a:r>
              <a:rPr lang="en" sz="1400" b="1">
                <a:solidFill>
                  <a:schemeClr val="dk1"/>
                </a:solidFill>
              </a:rPr>
              <a:t>the new stuff is coming directly from the powerful</a:t>
            </a:r>
            <a:r>
              <a:rPr lang="en" sz="1400">
                <a:solidFill>
                  <a:schemeClr val="dk1"/>
                </a:solidFill>
              </a:rPr>
              <a:t>, which is really quite extraordinary.”</a:t>
            </a:r>
            <a:r>
              <a:rPr lang="en" sz="2300" baseline="30000">
                <a:solidFill>
                  <a:schemeClr val="dk1"/>
                </a:solidFill>
                <a:latin typeface="Helvetica Neue"/>
                <a:ea typeface="Helvetica Neue"/>
                <a:cs typeface="Helvetica Neue"/>
                <a:sym typeface="Helvetica Neue"/>
              </a:rPr>
              <a:t>[1]</a:t>
            </a:r>
            <a:endParaRPr sz="2300" baseline="300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700" baseline="30000">
                <a:solidFill>
                  <a:schemeClr val="dk1"/>
                </a:solidFill>
                <a:latin typeface="Helvetica Neue"/>
                <a:ea typeface="Helvetica Neue"/>
                <a:cs typeface="Helvetica Neue"/>
                <a:sym typeface="Helvetica Neue"/>
              </a:rPr>
              <a:t>[1]</a:t>
            </a:r>
            <a:r>
              <a:rPr lang="en">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80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https://www.bbc.com/future/article/20200522-what-we-can-learn-from-conspiracy-theories</a:t>
            </a:r>
            <a:endParaRPr sz="800" u="sng">
              <a:solidFill>
                <a:srgbClr val="1155CC"/>
              </a:solidFill>
            </a:endParaRPr>
          </a:p>
          <a:p>
            <a:pPr marL="0" lvl="0" indent="0" algn="l" rtl="0">
              <a:spcBef>
                <a:spcPts val="1200"/>
              </a:spcBef>
              <a:spcAft>
                <a:spcPts val="0"/>
              </a:spcAft>
              <a:buNone/>
            </a:pP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 https://press.princeton.edu/books/hardcover/9780691188836/a-lot-of-people-are-saying</a:t>
            </a:r>
            <a:endParaRPr sz="1400">
              <a:solidFill>
                <a:srgbClr val="FF0000"/>
              </a:solidFill>
            </a:endParaRPr>
          </a:p>
          <a:p>
            <a:pPr marL="0" lvl="0" indent="0" algn="l" rtl="0">
              <a:spcBef>
                <a:spcPts val="0"/>
              </a:spcBef>
              <a:spcAft>
                <a:spcPts val="0"/>
              </a:spcAft>
              <a:buNone/>
            </a:pPr>
            <a:r>
              <a:rPr lang="en" sz="1400">
                <a:solidFill>
                  <a:srgbClr val="FF0000"/>
                </a:solidFill>
              </a:rPr>
              <a:t> </a:t>
            </a:r>
            <a:endParaRPr sz="140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f407fe731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f407fe731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457200" lvl="0" indent="0" algn="l" rtl="0">
              <a:lnSpc>
                <a:spcPct val="150000"/>
              </a:lnSpc>
              <a:spcBef>
                <a:spcPts val="1200"/>
              </a:spcBef>
              <a:spcAft>
                <a:spcPts val="0"/>
              </a:spcAft>
              <a:buClr>
                <a:schemeClr val="dk1"/>
              </a:buClr>
              <a:buSzPts val="1100"/>
              <a:buFont typeface="Arial"/>
              <a:buNone/>
            </a:pPr>
            <a:r>
              <a:rPr lang="en" sz="1400">
                <a:solidFill>
                  <a:schemeClr val="dk1"/>
                </a:solidFill>
              </a:rPr>
              <a:t>It’s not just </a:t>
            </a:r>
            <a:r>
              <a:rPr lang="en" sz="1400" b="1">
                <a:solidFill>
                  <a:schemeClr val="dk1"/>
                </a:solidFill>
              </a:rPr>
              <a:t>Alex Jones</a:t>
            </a:r>
            <a:r>
              <a:rPr lang="en" sz="1400">
                <a:solidFill>
                  <a:schemeClr val="dk1"/>
                </a:solidFill>
              </a:rPr>
              <a:t> who spins such wild and unbelievable tales; it’s world leaders like </a:t>
            </a:r>
            <a:r>
              <a:rPr lang="en" sz="1400" b="1">
                <a:solidFill>
                  <a:schemeClr val="dk1"/>
                </a:solidFill>
              </a:rPr>
              <a:t>Narendra Modi of India and Jair Bolsanaro of Brazil.</a:t>
            </a:r>
            <a:r>
              <a:rPr lang="en" sz="1400">
                <a:solidFill>
                  <a:schemeClr val="dk1"/>
                </a:solidFill>
              </a:rPr>
              <a:t> If conspiracy theories serve their purposes i.e. keep them in power, then they will happily use them. </a:t>
            </a:r>
            <a:endParaRPr sz="1400">
              <a:solidFill>
                <a:schemeClr val="dk1"/>
              </a:solidFill>
            </a:endParaRPr>
          </a:p>
          <a:p>
            <a:pPr marL="0" lvl="0" indent="0" algn="l" rtl="0">
              <a:spcBef>
                <a:spcPts val="1200"/>
              </a:spcBef>
              <a:spcAft>
                <a:spcPts val="0"/>
              </a:spcAft>
              <a:buNone/>
            </a:pPr>
            <a:r>
              <a:rPr lang="en" sz="1400" b="1">
                <a:solidFill>
                  <a:schemeClr val="dk1"/>
                </a:solidFill>
              </a:rPr>
              <a:t> </a:t>
            </a:r>
            <a:r>
              <a:rPr lang="en" sz="1400">
                <a:solidFill>
                  <a:schemeClr val="dk1"/>
                </a:solidFill>
              </a:rPr>
              <a:t> </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 sz="1400">
                <a:solidFill>
                  <a:srgbClr val="FF0000"/>
                </a:solidFill>
              </a:rPr>
              <a:t>Images: [[File:Alex Jones Portrait (cropped).jpg|Alex_Jones_Portrait_(cropped)]]</a:t>
            </a:r>
            <a:endParaRPr sz="1400">
              <a:solidFill>
                <a:srgbClr val="FF0000"/>
              </a:solidFill>
            </a:endParaRPr>
          </a:p>
          <a:p>
            <a:pPr marL="0" lvl="0" indent="0" algn="l" rtl="0">
              <a:spcBef>
                <a:spcPts val="0"/>
              </a:spcBef>
              <a:spcAft>
                <a:spcPts val="0"/>
              </a:spcAft>
              <a:buNone/>
            </a:pPr>
            <a:r>
              <a:rPr lang="en" sz="1400">
                <a:solidFill>
                  <a:srgbClr val="FF0000"/>
                </a:solidFill>
              </a:rPr>
              <a:t>[[File:25 01 2020 Cerimônia de Troca de Atos com o Primeiro-Ministro da Índia (49438725768).jpg|25_01_2020_Cerimônia_de_Troca_de_Atos_com_o_Primeiro-Ministro_da_Índia_(49438725768)]]</a:t>
            </a:r>
            <a:endParaRPr sz="1400">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 Cover">
  <p:cSld name="TITLE_1">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2. Introduction - B no footer">
  <p:cSld name="SECTION_HEADER_3">
    <p:spTree>
      <p:nvGrpSpPr>
        <p:cNvPr id="1" name="Shape 5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2"/>
        <p:cNvGrpSpPr/>
        <p:nvPr/>
      </p:nvGrpSpPr>
      <p:grpSpPr>
        <a:xfrm>
          <a:off x="0" y="0"/>
          <a:ext cx="0" cy="0"/>
          <a:chOff x="0" y="0"/>
          <a:chExt cx="0" cy="0"/>
        </a:xfrm>
      </p:grpSpPr>
      <p:sp>
        <p:nvSpPr>
          <p:cNvPr id="53" name="Google Shape;53;p15"/>
          <p:cNvSpPr/>
          <p:nvPr/>
        </p:nvSpPr>
        <p:spPr>
          <a:xfrm>
            <a:off x="3392616" y="-9900"/>
            <a:ext cx="5761200" cy="4934400"/>
          </a:xfrm>
          <a:prstGeom prst="rect">
            <a:avLst/>
          </a:prstGeom>
          <a:solidFill>
            <a:srgbClr val="1C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12375" y="4856550"/>
            <a:ext cx="331200" cy="28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txBox="1"/>
          <p:nvPr/>
        </p:nvSpPr>
        <p:spPr>
          <a:xfrm>
            <a:off x="311700" y="4853025"/>
            <a:ext cx="8842200" cy="2964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b="1">
                <a:solidFill>
                  <a:srgbClr val="666666"/>
                </a:solidFill>
                <a:latin typeface="Helvetica Neue"/>
                <a:ea typeface="Helvetica Neue"/>
                <a:cs typeface="Helvetica Neue"/>
                <a:sym typeface="Helvetica Neue"/>
              </a:rPr>
              <a:t>//  How to Talk to a Conspiracy Theorist </a:t>
            </a:r>
            <a:endParaRPr sz="800" b="1">
              <a:solidFill>
                <a:srgbClr val="666666"/>
              </a:solidFill>
              <a:latin typeface="Helvetica Neue"/>
              <a:ea typeface="Helvetica Neue"/>
              <a:cs typeface="Helvetica Neue"/>
              <a:sym typeface="Helvetica Neue"/>
            </a:endParaRPr>
          </a:p>
        </p:txBody>
      </p:sp>
      <p:pic>
        <p:nvPicPr>
          <p:cNvPr id="56" name="Google Shape;56;p15"/>
          <p:cNvPicPr preferRelativeResize="0"/>
          <p:nvPr/>
        </p:nvPicPr>
        <p:blipFill>
          <a:blip r:embed="rId2">
            <a:alphaModFix/>
          </a:blip>
          <a:stretch>
            <a:fillRect/>
          </a:stretch>
        </p:blipFill>
        <p:spPr>
          <a:xfrm>
            <a:off x="65475" y="4908800"/>
            <a:ext cx="177575" cy="177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57"/>
        <p:cNvGrpSpPr/>
        <p:nvPr/>
      </p:nvGrpSpPr>
      <p:grpSpPr>
        <a:xfrm>
          <a:off x="0" y="0"/>
          <a:ext cx="0" cy="0"/>
          <a:chOff x="0" y="0"/>
          <a:chExt cx="0" cy="0"/>
        </a:xfrm>
      </p:grpSpPr>
      <p:sp>
        <p:nvSpPr>
          <p:cNvPr id="58" name="Google Shape;58;p16"/>
          <p:cNvSpPr/>
          <p:nvPr/>
        </p:nvSpPr>
        <p:spPr>
          <a:xfrm>
            <a:off x="-124975" y="-9900"/>
            <a:ext cx="9278700" cy="4934400"/>
          </a:xfrm>
          <a:prstGeom prst="rect">
            <a:avLst/>
          </a:prstGeom>
          <a:solidFill>
            <a:srgbClr val="1C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6"/>
          <p:cNvSpPr/>
          <p:nvPr/>
        </p:nvSpPr>
        <p:spPr>
          <a:xfrm>
            <a:off x="-12375" y="4856550"/>
            <a:ext cx="331200" cy="28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6"/>
          <p:cNvSpPr txBox="1"/>
          <p:nvPr/>
        </p:nvSpPr>
        <p:spPr>
          <a:xfrm>
            <a:off x="311700" y="4853025"/>
            <a:ext cx="8842200" cy="2964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b="1">
                <a:solidFill>
                  <a:srgbClr val="666666"/>
                </a:solidFill>
                <a:latin typeface="Helvetica Neue"/>
                <a:ea typeface="Helvetica Neue"/>
                <a:cs typeface="Helvetica Neue"/>
                <a:sym typeface="Helvetica Neue"/>
              </a:rPr>
              <a:t>//  How to Talk to a Conspiracy Theorist </a:t>
            </a:r>
            <a:endParaRPr sz="800" b="1">
              <a:solidFill>
                <a:srgbClr val="666666"/>
              </a:solidFill>
              <a:latin typeface="Helvetica Neue"/>
              <a:ea typeface="Helvetica Neue"/>
              <a:cs typeface="Helvetica Neue"/>
              <a:sym typeface="Helvetica Neue"/>
            </a:endParaRPr>
          </a:p>
        </p:txBody>
      </p:sp>
      <p:pic>
        <p:nvPicPr>
          <p:cNvPr id="61" name="Google Shape;61;p16"/>
          <p:cNvPicPr preferRelativeResize="0"/>
          <p:nvPr/>
        </p:nvPicPr>
        <p:blipFill>
          <a:blip r:embed="rId2">
            <a:alphaModFix/>
          </a:blip>
          <a:stretch>
            <a:fillRect/>
          </a:stretch>
        </p:blipFill>
        <p:spPr>
          <a:xfrm>
            <a:off x="65475" y="4908800"/>
            <a:ext cx="177575" cy="177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3. Distinction">
  <p:cSld name="SECTION_HEADER_2_3">
    <p:spTree>
      <p:nvGrpSpPr>
        <p:cNvPr id="1" name="Shape 62"/>
        <p:cNvGrpSpPr/>
        <p:nvPr/>
      </p:nvGrpSpPr>
      <p:grpSpPr>
        <a:xfrm>
          <a:off x="0" y="0"/>
          <a:ext cx="0" cy="0"/>
          <a:chOff x="0" y="0"/>
          <a:chExt cx="0" cy="0"/>
        </a:xfrm>
      </p:grpSpPr>
      <p:sp>
        <p:nvSpPr>
          <p:cNvPr id="63" name="Google Shape;63;p17"/>
          <p:cNvSpPr/>
          <p:nvPr/>
        </p:nvSpPr>
        <p:spPr>
          <a:xfrm>
            <a:off x="-12375" y="-9900"/>
            <a:ext cx="3395100" cy="4934400"/>
          </a:xfrm>
          <a:prstGeom prst="rect">
            <a:avLst/>
          </a:prstGeom>
          <a:solidFill>
            <a:srgbClr val="1C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7"/>
          <p:cNvSpPr/>
          <p:nvPr/>
        </p:nvSpPr>
        <p:spPr>
          <a:xfrm>
            <a:off x="-12375" y="4856550"/>
            <a:ext cx="331200" cy="28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txBox="1"/>
          <p:nvPr/>
        </p:nvSpPr>
        <p:spPr>
          <a:xfrm>
            <a:off x="311700" y="4853025"/>
            <a:ext cx="8832300" cy="2964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b="1">
                <a:solidFill>
                  <a:srgbClr val="666666"/>
                </a:solidFill>
                <a:latin typeface="Helvetica Neue"/>
                <a:ea typeface="Helvetica Neue"/>
                <a:cs typeface="Helvetica Neue"/>
                <a:sym typeface="Helvetica Neue"/>
              </a:rPr>
              <a:t>//  How to Talk to a Conspiracy Theorist </a:t>
            </a:r>
            <a:endParaRPr sz="800" b="1">
              <a:solidFill>
                <a:srgbClr val="666666"/>
              </a:solidFill>
              <a:latin typeface="Helvetica Neue"/>
              <a:ea typeface="Helvetica Neue"/>
              <a:cs typeface="Helvetica Neue"/>
              <a:sym typeface="Helvetica Neue"/>
            </a:endParaRPr>
          </a:p>
        </p:txBody>
      </p:sp>
      <p:pic>
        <p:nvPicPr>
          <p:cNvPr id="66" name="Google Shape;66;p17"/>
          <p:cNvPicPr preferRelativeResize="0"/>
          <p:nvPr/>
        </p:nvPicPr>
        <p:blipFill>
          <a:blip r:embed="rId2">
            <a:alphaModFix/>
          </a:blip>
          <a:stretch>
            <a:fillRect/>
          </a:stretch>
        </p:blipFill>
        <p:spPr>
          <a:xfrm>
            <a:off x="65475" y="4908800"/>
            <a:ext cx="177575" cy="1776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67"/>
        <p:cNvGrpSpPr/>
        <p:nvPr/>
      </p:nvGrpSpPr>
      <p:grpSpPr>
        <a:xfrm>
          <a:off x="0" y="0"/>
          <a:ext cx="0" cy="0"/>
          <a:chOff x="0" y="0"/>
          <a:chExt cx="0" cy="0"/>
        </a:xfrm>
      </p:grpSpPr>
      <p:sp>
        <p:nvSpPr>
          <p:cNvPr id="68" name="Google Shape;68;p18"/>
          <p:cNvSpPr/>
          <p:nvPr/>
        </p:nvSpPr>
        <p:spPr>
          <a:xfrm>
            <a:off x="3400500" y="0"/>
            <a:ext cx="57435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8"/>
          <p:cNvSpPr txBox="1"/>
          <p:nvPr/>
        </p:nvSpPr>
        <p:spPr>
          <a:xfrm>
            <a:off x="311700" y="4853025"/>
            <a:ext cx="8832300" cy="2964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b="1">
                <a:solidFill>
                  <a:srgbClr val="666666"/>
                </a:solidFill>
                <a:latin typeface="Helvetica Neue"/>
                <a:ea typeface="Helvetica Neue"/>
                <a:cs typeface="Helvetica Neue"/>
                <a:sym typeface="Helvetica Neue"/>
              </a:rPr>
              <a:t>//  How to Talk to a Conspiracy Theorist </a:t>
            </a:r>
            <a:endParaRPr sz="800" b="1">
              <a:solidFill>
                <a:srgbClr val="666666"/>
              </a:solidFill>
              <a:latin typeface="Helvetica Neue"/>
              <a:ea typeface="Helvetica Neue"/>
              <a:cs typeface="Helvetica Neue"/>
              <a:sym typeface="Helvetica Neue"/>
            </a:endParaRPr>
          </a:p>
        </p:txBody>
      </p:sp>
      <p:pic>
        <p:nvPicPr>
          <p:cNvPr id="70" name="Google Shape;70;p18"/>
          <p:cNvPicPr preferRelativeResize="0"/>
          <p:nvPr/>
        </p:nvPicPr>
        <p:blipFill>
          <a:blip r:embed="rId2">
            <a:alphaModFix/>
          </a:blip>
          <a:stretch>
            <a:fillRect/>
          </a:stretch>
        </p:blipFill>
        <p:spPr>
          <a:xfrm>
            <a:off x="65475" y="4908800"/>
            <a:ext cx="177575" cy="177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5. Blank with footer">
  <p:cSld name="SECTION_HEADER_1">
    <p:spTree>
      <p:nvGrpSpPr>
        <p:cNvPr id="1" name="Shape 71"/>
        <p:cNvGrpSpPr/>
        <p:nvPr/>
      </p:nvGrpSpPr>
      <p:grpSpPr>
        <a:xfrm>
          <a:off x="0" y="0"/>
          <a:ext cx="0" cy="0"/>
          <a:chOff x="0" y="0"/>
          <a:chExt cx="0" cy="0"/>
        </a:xfrm>
      </p:grpSpPr>
      <p:sp>
        <p:nvSpPr>
          <p:cNvPr id="72" name="Google Shape;72;p19"/>
          <p:cNvSpPr txBox="1"/>
          <p:nvPr/>
        </p:nvSpPr>
        <p:spPr>
          <a:xfrm>
            <a:off x="311700" y="4853025"/>
            <a:ext cx="8832300" cy="2964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b="1">
                <a:solidFill>
                  <a:srgbClr val="666666"/>
                </a:solidFill>
                <a:latin typeface="Helvetica Neue"/>
                <a:ea typeface="Helvetica Neue"/>
                <a:cs typeface="Helvetica Neue"/>
                <a:sym typeface="Helvetica Neue"/>
              </a:rPr>
              <a:t>//  How to Talk to a Conspiracy Theorist </a:t>
            </a:r>
            <a:endParaRPr sz="800" b="1">
              <a:solidFill>
                <a:srgbClr val="666666"/>
              </a:solidFill>
              <a:latin typeface="Helvetica Neue"/>
              <a:ea typeface="Helvetica Neue"/>
              <a:cs typeface="Helvetica Neue"/>
              <a:sym typeface="Helvetica Neue"/>
            </a:endParaRPr>
          </a:p>
        </p:txBody>
      </p:sp>
      <p:pic>
        <p:nvPicPr>
          <p:cNvPr id="73" name="Google Shape;73;p19"/>
          <p:cNvPicPr preferRelativeResize="0"/>
          <p:nvPr/>
        </p:nvPicPr>
        <p:blipFill>
          <a:blip r:embed="rId2">
            <a:alphaModFix/>
          </a:blip>
          <a:stretch>
            <a:fillRect/>
          </a:stretch>
        </p:blipFill>
        <p:spPr>
          <a:xfrm>
            <a:off x="65475" y="4908800"/>
            <a:ext cx="177575" cy="1776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www.pixeldreams.com"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pdverse.com/products/how-to-talk-to-conspiracy-theorists"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hyperlink" Target="https://pdverse.com/products/how-to-talk-to-conspiracy-theorists" TargetMode="External"/><Relationship Id="rId5" Type="http://schemas.openxmlformats.org/officeDocument/2006/relationships/hyperlink" Target="http://www.pixeldreams.com"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7"/>
        <p:cNvGrpSpPr/>
        <p:nvPr/>
      </p:nvGrpSpPr>
      <p:grpSpPr>
        <a:xfrm>
          <a:off x="0" y="0"/>
          <a:ext cx="0" cy="0"/>
          <a:chOff x="0" y="0"/>
          <a:chExt cx="0" cy="0"/>
        </a:xfrm>
      </p:grpSpPr>
      <p:pic>
        <p:nvPicPr>
          <p:cNvPr id="78" name="Google Shape;78;p20"/>
          <p:cNvPicPr preferRelativeResize="0"/>
          <p:nvPr/>
        </p:nvPicPr>
        <p:blipFill rotWithShape="1">
          <a:blip r:embed="rId3">
            <a:alphaModFix/>
          </a:blip>
          <a:srcRect l="18354" t="1802" r="-699" b="1802"/>
          <a:stretch/>
        </p:blipFill>
        <p:spPr>
          <a:xfrm>
            <a:off x="-185175" y="0"/>
            <a:ext cx="9062849" cy="5143500"/>
          </a:xfrm>
          <a:prstGeom prst="rect">
            <a:avLst/>
          </a:prstGeom>
          <a:noFill/>
          <a:ln>
            <a:noFill/>
          </a:ln>
        </p:spPr>
      </p:pic>
      <p:sp>
        <p:nvSpPr>
          <p:cNvPr id="79" name="Google Shape;79;p20"/>
          <p:cNvSpPr txBox="1"/>
          <p:nvPr/>
        </p:nvSpPr>
        <p:spPr>
          <a:xfrm>
            <a:off x="617650" y="1140300"/>
            <a:ext cx="5347800" cy="266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600" b="1">
                <a:solidFill>
                  <a:schemeClr val="lt1"/>
                </a:solidFill>
                <a:latin typeface="Helvetica Neue"/>
                <a:ea typeface="Helvetica Neue"/>
                <a:cs typeface="Helvetica Neue"/>
                <a:sym typeface="Helvetica Neue"/>
              </a:rPr>
              <a:t>How to Talk to a Conspiracy Theorist</a:t>
            </a:r>
            <a:endParaRPr sz="2300" b="1">
              <a:solidFill>
                <a:srgbClr val="FFFFFF"/>
              </a:solidFill>
              <a:latin typeface="Helvetica Neue"/>
              <a:ea typeface="Helvetica Neue"/>
              <a:cs typeface="Helvetica Neue"/>
              <a:sym typeface="Helvetica Neue"/>
            </a:endParaRPr>
          </a:p>
          <a:p>
            <a:pPr marL="0" lvl="0" indent="0" algn="l" rtl="0">
              <a:spcBef>
                <a:spcPts val="0"/>
              </a:spcBef>
              <a:spcAft>
                <a:spcPts val="0"/>
              </a:spcAft>
              <a:buNone/>
            </a:pPr>
            <a:endParaRPr sz="1300" b="1">
              <a:solidFill>
                <a:schemeClr val="lt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accent6"/>
                </a:solidFill>
                <a:latin typeface="Helvetica Neue"/>
                <a:ea typeface="Helvetica Neue"/>
                <a:cs typeface="Helvetica Neue"/>
                <a:sym typeface="Helvetica Neue"/>
              </a:rPr>
              <a:t>Lecture 05:</a:t>
            </a:r>
            <a:endParaRPr sz="1000">
              <a:solidFill>
                <a:schemeClr val="accent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300" b="1">
                <a:solidFill>
                  <a:schemeClr val="accent6"/>
                </a:solidFill>
                <a:latin typeface="Helvetica Neue"/>
                <a:ea typeface="Helvetica Neue"/>
                <a:cs typeface="Helvetica Neue"/>
                <a:sym typeface="Helvetica Neue"/>
              </a:rPr>
              <a:t>The Future of Conspiracy Theories  </a:t>
            </a:r>
            <a:endParaRPr sz="1300">
              <a:solidFill>
                <a:schemeClr val="lt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300">
                <a:solidFill>
                  <a:schemeClr val="lt1"/>
                </a:solidFill>
                <a:latin typeface="Helvetica Neue"/>
                <a:ea typeface="Helvetica Neue"/>
                <a:cs typeface="Helvetica Neue"/>
                <a:sym typeface="Helvetica Neue"/>
              </a:rPr>
              <a:t>---</a:t>
            </a:r>
            <a:endParaRPr sz="1300">
              <a:solidFill>
                <a:schemeClr val="lt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300">
              <a:solidFill>
                <a:schemeClr val="lt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800">
                <a:solidFill>
                  <a:schemeClr val="lt1"/>
                </a:solidFill>
                <a:latin typeface="Helvetica Neue"/>
                <a:ea typeface="Helvetica Neue"/>
                <a:cs typeface="Helvetica Neue"/>
                <a:sym typeface="Helvetica Neue"/>
              </a:rPr>
              <a:t>DR CHRISTOPHER D</a:t>
            </a:r>
            <a:r>
              <a:rPr lang="en">
                <a:solidFill>
                  <a:schemeClr val="lt1"/>
                </a:solidFill>
                <a:latin typeface="Helvetica Neue"/>
                <a:ea typeface="Helvetica Neue"/>
                <a:cs typeface="Helvetica Neue"/>
                <a:sym typeface="Helvetica Neue"/>
              </a:rPr>
              <a:t>I</a:t>
            </a:r>
            <a:r>
              <a:rPr lang="en" sz="1800">
                <a:solidFill>
                  <a:schemeClr val="lt1"/>
                </a:solidFill>
                <a:latin typeface="Helvetica Neue"/>
                <a:ea typeface="Helvetica Neue"/>
                <a:cs typeface="Helvetica Neue"/>
                <a:sym typeface="Helvetica Neue"/>
              </a:rPr>
              <a:t>CARLO</a:t>
            </a:r>
            <a:endParaRPr sz="900">
              <a:solidFill>
                <a:srgbClr val="FFFFFF"/>
              </a:solidFill>
              <a:latin typeface="Helvetica Neue"/>
              <a:ea typeface="Helvetica Neue"/>
              <a:cs typeface="Helvetica Neue"/>
              <a:sym typeface="Helvetica Neue"/>
            </a:endParaRPr>
          </a:p>
          <a:p>
            <a:pPr marL="0" lvl="0" indent="0" algn="l" rtl="0">
              <a:lnSpc>
                <a:spcPct val="100000"/>
              </a:lnSpc>
              <a:spcBef>
                <a:spcPts val="0"/>
              </a:spcBef>
              <a:spcAft>
                <a:spcPts val="0"/>
              </a:spcAft>
              <a:buNone/>
            </a:pPr>
            <a:endParaRPr sz="900" b="1">
              <a:solidFill>
                <a:srgbClr val="FFFFFF"/>
              </a:solidFill>
              <a:latin typeface="Helvetica Neue"/>
              <a:ea typeface="Helvetica Neue"/>
              <a:cs typeface="Helvetica Neue"/>
              <a:sym typeface="Helvetica Neue"/>
            </a:endParaRPr>
          </a:p>
        </p:txBody>
      </p:sp>
      <p:sp>
        <p:nvSpPr>
          <p:cNvPr id="80" name="Google Shape;80;p20"/>
          <p:cNvSpPr/>
          <p:nvPr/>
        </p:nvSpPr>
        <p:spPr>
          <a:xfrm flipH="1">
            <a:off x="5849547" y="0"/>
            <a:ext cx="9807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0"/>
          <p:cNvSpPr/>
          <p:nvPr/>
        </p:nvSpPr>
        <p:spPr>
          <a:xfrm rot="10800000" flipH="1">
            <a:off x="6826719" y="0"/>
            <a:ext cx="34725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p:nvPr/>
        </p:nvSpPr>
        <p:spPr>
          <a:xfrm>
            <a:off x="-415425" y="-9900"/>
            <a:ext cx="9994500" cy="4866600"/>
          </a:xfrm>
          <a:prstGeom prst="rect">
            <a:avLst/>
          </a:prstGeom>
          <a:solidFill>
            <a:srgbClr val="1C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9"/>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47" name="Google Shape;147;p29"/>
          <p:cNvSpPr txBox="1"/>
          <p:nvPr/>
        </p:nvSpPr>
        <p:spPr>
          <a:xfrm>
            <a:off x="2399550" y="1860150"/>
            <a:ext cx="4344900" cy="1126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500" b="1">
                <a:solidFill>
                  <a:schemeClr val="accent6"/>
                </a:solidFill>
                <a:latin typeface="Helvetica Neue"/>
                <a:ea typeface="Helvetica Neue"/>
                <a:cs typeface="Helvetica Neue"/>
                <a:sym typeface="Helvetica Neue"/>
              </a:rPr>
              <a:t>A new type of conspiracy theory </a:t>
            </a:r>
            <a:br>
              <a:rPr lang="en" sz="1500" b="1">
                <a:solidFill>
                  <a:schemeClr val="accent6"/>
                </a:solidFill>
                <a:latin typeface="Helvetica Neue"/>
                <a:ea typeface="Helvetica Neue"/>
                <a:cs typeface="Helvetica Neue"/>
                <a:sym typeface="Helvetica Neue"/>
              </a:rPr>
            </a:br>
            <a:r>
              <a:rPr lang="en" sz="1500" b="1">
                <a:solidFill>
                  <a:schemeClr val="accent6"/>
                </a:solidFill>
                <a:latin typeface="Helvetica Neue"/>
                <a:ea typeface="Helvetica Neue"/>
                <a:cs typeface="Helvetica Neue"/>
                <a:sym typeface="Helvetica Neue"/>
              </a:rPr>
              <a:t>is evolving.</a:t>
            </a:r>
            <a:r>
              <a:rPr lang="en" sz="1500" b="1">
                <a:solidFill>
                  <a:schemeClr val="lt1"/>
                </a:solidFill>
                <a:latin typeface="Helvetica Neue"/>
                <a:ea typeface="Helvetica Neue"/>
                <a:cs typeface="Helvetica Neue"/>
                <a:sym typeface="Helvetica Neue"/>
              </a:rPr>
              <a:t/>
            </a:r>
            <a:br>
              <a:rPr lang="en" sz="1500" b="1">
                <a:solidFill>
                  <a:schemeClr val="lt1"/>
                </a:solidFill>
                <a:latin typeface="Helvetica Neue"/>
                <a:ea typeface="Helvetica Neue"/>
                <a:cs typeface="Helvetica Neue"/>
                <a:sym typeface="Helvetica Neue"/>
              </a:rPr>
            </a:br>
            <a:endParaRPr sz="1500" b="1">
              <a:solidFill>
                <a:schemeClr val="lt1"/>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 sz="1500" b="1">
                <a:solidFill>
                  <a:schemeClr val="lt1"/>
                </a:solidFill>
                <a:latin typeface="Helvetica Neue"/>
                <a:ea typeface="Helvetica Neue"/>
                <a:cs typeface="Helvetica Neue"/>
                <a:sym typeface="Helvetica Neue"/>
              </a:rPr>
              <a:t>Qanon</a:t>
            </a:r>
            <a:endParaRPr sz="1500" b="1">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10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1000"/>
                                        <p:tgtEl>
                                          <p:spTgt spid="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p:nvPr/>
        </p:nvSpPr>
        <p:spPr>
          <a:xfrm>
            <a:off x="-415425" y="-9900"/>
            <a:ext cx="9994500" cy="4866600"/>
          </a:xfrm>
          <a:prstGeom prst="rect">
            <a:avLst/>
          </a:prstGeom>
          <a:solidFill>
            <a:srgbClr val="1C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0"/>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54" name="Google Shape;154;p30"/>
          <p:cNvSpPr txBox="1"/>
          <p:nvPr/>
        </p:nvSpPr>
        <p:spPr>
          <a:xfrm>
            <a:off x="2130000" y="1324950"/>
            <a:ext cx="4884000" cy="249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a:solidFill>
                  <a:schemeClr val="lt1"/>
                </a:solidFill>
                <a:latin typeface="Helvetica Neue"/>
                <a:ea typeface="Helvetica Neue"/>
                <a:cs typeface="Helvetica Neue"/>
                <a:sym typeface="Helvetica Neue"/>
              </a:rPr>
              <a:t>Followers believe a high-ranking, anonymous government official called</a:t>
            </a:r>
            <a:r>
              <a:rPr lang="en" sz="1500" b="1" i="1">
                <a:solidFill>
                  <a:schemeClr val="lt1"/>
                </a:solidFill>
                <a:latin typeface="Helvetica Neue"/>
                <a:ea typeface="Helvetica Neue"/>
                <a:cs typeface="Helvetica Neue"/>
                <a:sym typeface="Helvetica Neue"/>
              </a:rPr>
              <a:t> “Q”</a:t>
            </a:r>
            <a:r>
              <a:rPr lang="en" sz="1500" b="1">
                <a:solidFill>
                  <a:schemeClr val="lt1"/>
                </a:solidFill>
                <a:latin typeface="Helvetica Neue"/>
                <a:ea typeface="Helvetica Neue"/>
                <a:cs typeface="Helvetica Neue"/>
                <a:sym typeface="Helvetica Neue"/>
              </a:rPr>
              <a:t> is providing top-secret information in internet posts about a cannibalistic, satanic cabal of </a:t>
            </a:r>
            <a:r>
              <a:rPr lang="en" sz="1500" b="1" i="1">
                <a:solidFill>
                  <a:schemeClr val="lt1"/>
                </a:solidFill>
                <a:latin typeface="Helvetica Neue"/>
                <a:ea typeface="Helvetica Neue"/>
                <a:cs typeface="Helvetica Neue"/>
                <a:sym typeface="Helvetica Neue"/>
              </a:rPr>
              <a:t>“Deep State”</a:t>
            </a:r>
            <a:r>
              <a:rPr lang="en" sz="1500" b="1">
                <a:solidFill>
                  <a:schemeClr val="lt1"/>
                </a:solidFill>
                <a:latin typeface="Helvetica Neue"/>
                <a:ea typeface="Helvetica Neue"/>
                <a:cs typeface="Helvetica Neue"/>
                <a:sym typeface="Helvetica Neue"/>
              </a:rPr>
              <a:t> actors engaged in a child trafficking ring that Trump has been chosen to dismantle. Some also believe the conspirators are extracting chemicals from the children’s blood to extend their lives.</a:t>
            </a:r>
            <a:endParaRPr sz="1500" b="1" u="sng">
              <a:solidFill>
                <a:schemeClr val="lt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15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Effect transition="in" filter="fade">
                                      <p:cBhvr>
                                        <p:cTn id="12" dur="1500"/>
                                        <p:tgtEl>
                                          <p:spTgt spid="1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60" name="Google Shape;160;p31"/>
          <p:cNvSpPr txBox="1"/>
          <p:nvPr/>
        </p:nvSpPr>
        <p:spPr>
          <a:xfrm>
            <a:off x="4242081" y="1855950"/>
            <a:ext cx="4229400" cy="1431600"/>
          </a:xfrm>
          <a:prstGeom prst="rect">
            <a:avLst/>
          </a:prstGeom>
          <a:noFill/>
          <a:ln>
            <a:noFill/>
          </a:ln>
        </p:spPr>
        <p:txBody>
          <a:bodyPr spcFirstLastPara="1" wrap="square" lIns="91425" tIns="91425" rIns="91425" bIns="91425" anchor="t" anchorCtr="0">
            <a:spAutoFit/>
          </a:bodyPr>
          <a:lstStyle/>
          <a:p>
            <a:pPr marL="457200" marR="457200" lvl="0" indent="-304800" algn="l" rtl="0">
              <a:lnSpc>
                <a:spcPct val="115000"/>
              </a:lnSpc>
              <a:spcBef>
                <a:spcPts val="120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Barack Obama, Hillary Clinton, Nancy Pelosi, and Chuck Schumer</a:t>
            </a:r>
            <a:endParaRPr sz="1200">
              <a:solidFill>
                <a:schemeClr val="lt1"/>
              </a:solidFill>
              <a:latin typeface="Helvetica Neue"/>
              <a:ea typeface="Helvetica Neue"/>
              <a:cs typeface="Helvetica Neue"/>
              <a:sym typeface="Helvetica Neue"/>
            </a:endParaRPr>
          </a:p>
          <a:p>
            <a:pPr marL="457200" marR="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A set of beliefs with no real anchor to any real semblance of truth</a:t>
            </a:r>
            <a:endParaRPr sz="1200">
              <a:solidFill>
                <a:schemeClr val="lt1"/>
              </a:solidFill>
              <a:latin typeface="Helvetica Neue"/>
              <a:ea typeface="Helvetica Neue"/>
              <a:cs typeface="Helvetica Neue"/>
              <a:sym typeface="Helvetica Neue"/>
            </a:endParaRPr>
          </a:p>
          <a:p>
            <a:pPr marL="457200" marR="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In many conspiracy theories, you will often find kernels of truth</a:t>
            </a:r>
            <a:endParaRPr sz="1200">
              <a:solidFill>
                <a:schemeClr val="lt1"/>
              </a:solidFill>
              <a:latin typeface="Helvetica Neue"/>
              <a:ea typeface="Helvetica Neue"/>
              <a:cs typeface="Helvetica Neue"/>
              <a:sym typeface="Helvetica Neue"/>
            </a:endParaRPr>
          </a:p>
        </p:txBody>
      </p:sp>
      <p:pic>
        <p:nvPicPr>
          <p:cNvPr id="161" name="Google Shape;161;p31"/>
          <p:cNvPicPr preferRelativeResize="0"/>
          <p:nvPr/>
        </p:nvPicPr>
        <p:blipFill rotWithShape="1">
          <a:blip r:embed="rId3">
            <a:alphaModFix/>
          </a:blip>
          <a:srcRect l="10554" r="42617"/>
          <a:stretch/>
        </p:blipFill>
        <p:spPr>
          <a:xfrm>
            <a:off x="0" y="0"/>
            <a:ext cx="3401528" cy="48593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1000"/>
                                        <p:tgtEl>
                                          <p:spTgt spid="1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1" end="1"/>
                                            </p:txEl>
                                          </p:spTgt>
                                        </p:tgtEl>
                                        <p:attrNameLst>
                                          <p:attrName>style.visibility</p:attrName>
                                        </p:attrNameLst>
                                      </p:cBhvr>
                                      <p:to>
                                        <p:strVal val="visible"/>
                                      </p:to>
                                    </p:set>
                                    <p:animEffect transition="in" filter="fade">
                                      <p:cBhvr>
                                        <p:cTn id="12" dur="1000"/>
                                        <p:tgtEl>
                                          <p:spTgt spid="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2" end="2"/>
                                            </p:txEl>
                                          </p:spTgt>
                                        </p:tgtEl>
                                        <p:attrNameLst>
                                          <p:attrName>style.visibility</p:attrName>
                                        </p:attrNameLst>
                                      </p:cBhvr>
                                      <p:to>
                                        <p:strVal val="visible"/>
                                      </p:to>
                                    </p:set>
                                    <p:animEffect transition="in" filter="fade">
                                      <p:cBhvr>
                                        <p:cTn id="17" dur="1000"/>
                                        <p:tgtEl>
                                          <p:spTgt spid="1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67" name="Google Shape;167;p32"/>
          <p:cNvSpPr txBox="1"/>
          <p:nvPr/>
        </p:nvSpPr>
        <p:spPr>
          <a:xfrm>
            <a:off x="4249031" y="2230350"/>
            <a:ext cx="4185300" cy="14316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A model of dialogue which allows people to establish - roughly - where they lie in terms </a:t>
            </a:r>
            <a:br>
              <a:rPr lang="en" sz="1200">
                <a:solidFill>
                  <a:schemeClr val="lt1"/>
                </a:solidFill>
                <a:latin typeface="Helvetica Neue"/>
                <a:ea typeface="Helvetica Neue"/>
                <a:cs typeface="Helvetica Neue"/>
                <a:sym typeface="Helvetica Neue"/>
              </a:rPr>
            </a:br>
            <a:r>
              <a:rPr lang="en" sz="1200">
                <a:solidFill>
                  <a:schemeClr val="lt1"/>
                </a:solidFill>
                <a:latin typeface="Helvetica Neue"/>
                <a:ea typeface="Helvetica Neue"/>
                <a:cs typeface="Helvetica Neue"/>
                <a:sym typeface="Helvetica Neue"/>
              </a:rPr>
              <a:t>of the extreme ends of issues</a:t>
            </a:r>
            <a:endParaRPr sz="1200">
              <a:solidFill>
                <a:schemeClr val="lt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These two extremes allow us to do is better </a:t>
            </a:r>
            <a:br>
              <a:rPr lang="en" sz="1200">
                <a:solidFill>
                  <a:schemeClr val="lt1"/>
                </a:solidFill>
                <a:latin typeface="Helvetica Neue"/>
                <a:ea typeface="Helvetica Neue"/>
                <a:cs typeface="Helvetica Neue"/>
                <a:sym typeface="Helvetica Neue"/>
              </a:rPr>
            </a:br>
            <a:r>
              <a:rPr lang="en" sz="1200">
                <a:solidFill>
                  <a:schemeClr val="lt1"/>
                </a:solidFill>
                <a:latin typeface="Helvetica Neue"/>
                <a:ea typeface="Helvetica Neue"/>
                <a:cs typeface="Helvetica Neue"/>
                <a:sym typeface="Helvetica Neue"/>
              </a:rPr>
              <a:t>situate ourselves in terms of our position </a:t>
            </a:r>
            <a:br>
              <a:rPr lang="en" sz="1200">
                <a:solidFill>
                  <a:schemeClr val="lt1"/>
                </a:solidFill>
                <a:latin typeface="Helvetica Neue"/>
                <a:ea typeface="Helvetica Neue"/>
                <a:cs typeface="Helvetica Neue"/>
                <a:sym typeface="Helvetica Neue"/>
              </a:rPr>
            </a:br>
            <a:r>
              <a:rPr lang="en" sz="1200">
                <a:solidFill>
                  <a:schemeClr val="lt1"/>
                </a:solidFill>
                <a:latin typeface="Helvetica Neue"/>
                <a:ea typeface="Helvetica Neue"/>
                <a:cs typeface="Helvetica Neue"/>
                <a:sym typeface="Helvetica Neue"/>
              </a:rPr>
              <a:t>relative to a specific issue</a:t>
            </a:r>
            <a:endParaRPr sz="1200">
              <a:solidFill>
                <a:schemeClr val="lt1"/>
              </a:solidFill>
              <a:latin typeface="Helvetica Neue"/>
              <a:ea typeface="Helvetica Neue"/>
              <a:cs typeface="Helvetica Neue"/>
              <a:sym typeface="Helvetica Neue"/>
            </a:endParaRPr>
          </a:p>
        </p:txBody>
      </p:sp>
      <p:pic>
        <p:nvPicPr>
          <p:cNvPr id="168" name="Google Shape;168;p32"/>
          <p:cNvPicPr preferRelativeResize="0"/>
          <p:nvPr/>
        </p:nvPicPr>
        <p:blipFill>
          <a:blip r:embed="rId3">
            <a:alphaModFix/>
          </a:blip>
          <a:stretch>
            <a:fillRect/>
          </a:stretch>
        </p:blipFill>
        <p:spPr>
          <a:xfrm>
            <a:off x="0" y="-11862"/>
            <a:ext cx="3399826" cy="4864875"/>
          </a:xfrm>
          <a:prstGeom prst="rect">
            <a:avLst/>
          </a:prstGeom>
          <a:noFill/>
          <a:ln>
            <a:noFill/>
          </a:ln>
        </p:spPr>
      </p:pic>
      <p:sp>
        <p:nvSpPr>
          <p:cNvPr id="169" name="Google Shape;169;p32"/>
          <p:cNvSpPr txBox="1"/>
          <p:nvPr/>
        </p:nvSpPr>
        <p:spPr>
          <a:xfrm>
            <a:off x="3673475" y="1860675"/>
            <a:ext cx="2648100" cy="6657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500" b="1">
                <a:solidFill>
                  <a:schemeClr val="lt1"/>
                </a:solidFill>
                <a:latin typeface="Helvetica Neue"/>
                <a:ea typeface="Helvetica Neue"/>
                <a:cs typeface="Helvetica Neue"/>
                <a:sym typeface="Helvetica Neue"/>
              </a:rPr>
              <a:t>‘Spectral discourse’</a:t>
            </a:r>
            <a:endParaRPr sz="1500" b="1">
              <a:solidFill>
                <a:schemeClr val="lt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0" end="0"/>
                                            </p:txEl>
                                          </p:spTgt>
                                        </p:tgtEl>
                                        <p:attrNameLst>
                                          <p:attrName>style.visibility</p:attrName>
                                        </p:attrNameLst>
                                      </p:cBhvr>
                                      <p:to>
                                        <p:strVal val="visible"/>
                                      </p:to>
                                    </p:set>
                                    <p:animEffect transition="in" filter="fade">
                                      <p:cBhvr>
                                        <p:cTn id="12" dur="1000"/>
                                        <p:tgtEl>
                                          <p:spTgt spid="1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1" end="1"/>
                                            </p:txEl>
                                          </p:spTgt>
                                        </p:tgtEl>
                                        <p:attrNameLst>
                                          <p:attrName>style.visibility</p:attrName>
                                        </p:attrNameLst>
                                      </p:cBhvr>
                                      <p:to>
                                        <p:strVal val="visible"/>
                                      </p:to>
                                    </p:set>
                                    <p:animEffect transition="in" filter="fade">
                                      <p:cBhvr>
                                        <p:cTn id="17" dur="1000"/>
                                        <p:tgtEl>
                                          <p:spTgt spid="1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75" name="Google Shape;175;p33"/>
          <p:cNvSpPr txBox="1"/>
          <p:nvPr/>
        </p:nvSpPr>
        <p:spPr>
          <a:xfrm>
            <a:off x="4249031" y="1848938"/>
            <a:ext cx="4229400" cy="14316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An epistemic ‘sweet spot’ </a:t>
            </a:r>
            <a:endParaRPr sz="1200">
              <a:solidFill>
                <a:schemeClr val="lt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The antidotes to conspiracy theories are </a:t>
            </a:r>
            <a:br>
              <a:rPr lang="en" sz="1200">
                <a:solidFill>
                  <a:schemeClr val="lt1"/>
                </a:solidFill>
                <a:latin typeface="Helvetica Neue"/>
                <a:ea typeface="Helvetica Neue"/>
                <a:cs typeface="Helvetica Neue"/>
                <a:sym typeface="Helvetica Neue"/>
              </a:rPr>
            </a:br>
            <a:r>
              <a:rPr lang="en" sz="1200">
                <a:solidFill>
                  <a:schemeClr val="lt1"/>
                </a:solidFill>
                <a:latin typeface="Helvetica Neue"/>
                <a:ea typeface="Helvetica Neue"/>
                <a:cs typeface="Helvetica Neue"/>
                <a:sym typeface="Helvetica Neue"/>
              </a:rPr>
              <a:t>Critical Thinking and Media Literacy</a:t>
            </a:r>
            <a:endParaRPr sz="1200">
              <a:solidFill>
                <a:schemeClr val="lt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Recognizing personal biases, taking epistemic responsibility, and acting fairly require </a:t>
            </a:r>
            <a:br>
              <a:rPr lang="en" sz="1200">
                <a:solidFill>
                  <a:schemeClr val="lt1"/>
                </a:solidFill>
                <a:latin typeface="Helvetica Neue"/>
                <a:ea typeface="Helvetica Neue"/>
                <a:cs typeface="Helvetica Neue"/>
                <a:sym typeface="Helvetica Neue"/>
              </a:rPr>
            </a:br>
            <a:r>
              <a:rPr lang="en" sz="1200">
                <a:solidFill>
                  <a:schemeClr val="lt1"/>
                </a:solidFill>
                <a:latin typeface="Helvetica Neue"/>
                <a:ea typeface="Helvetica Neue"/>
                <a:cs typeface="Helvetica Neue"/>
                <a:sym typeface="Helvetica Neue"/>
              </a:rPr>
              <a:t>cooperation and practice </a:t>
            </a:r>
            <a:endParaRPr sz="1200">
              <a:solidFill>
                <a:schemeClr val="lt1"/>
              </a:solidFill>
              <a:latin typeface="Helvetica Neue"/>
              <a:ea typeface="Helvetica Neue"/>
              <a:cs typeface="Helvetica Neue"/>
              <a:sym typeface="Helvetica Neue"/>
            </a:endParaRPr>
          </a:p>
        </p:txBody>
      </p:sp>
      <p:pic>
        <p:nvPicPr>
          <p:cNvPr id="176" name="Google Shape;176;p33"/>
          <p:cNvPicPr preferRelativeResize="0"/>
          <p:nvPr/>
        </p:nvPicPr>
        <p:blipFill>
          <a:blip r:embed="rId3">
            <a:alphaModFix/>
          </a:blip>
          <a:stretch>
            <a:fillRect/>
          </a:stretch>
        </p:blipFill>
        <p:spPr>
          <a:xfrm>
            <a:off x="-34750" y="-315100"/>
            <a:ext cx="3426676" cy="51723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1500"/>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1500"/>
                                        <p:tgtEl>
                                          <p:spTgt spid="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Effect transition="in" filter="fade">
                                      <p:cBhvr>
                                        <p:cTn id="17" dur="1500"/>
                                        <p:tgtEl>
                                          <p:spTgt spid="1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82" name="Google Shape;182;p34"/>
          <p:cNvSpPr txBox="1"/>
          <p:nvPr/>
        </p:nvSpPr>
        <p:spPr>
          <a:xfrm>
            <a:off x="4242081" y="1860977"/>
            <a:ext cx="3877500" cy="1006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A trend </a:t>
            </a:r>
            <a:endParaRPr sz="1200">
              <a:solidFill>
                <a:schemeClr val="lt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March 25, 2021 </a:t>
            </a:r>
            <a:endParaRPr sz="1200">
              <a:solidFill>
                <a:schemeClr val="lt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lt1"/>
              </a:buClr>
              <a:buSzPts val="1200"/>
              <a:buFont typeface="Helvetica Neue"/>
              <a:buChar char="●"/>
            </a:pPr>
            <a:r>
              <a:rPr lang="en" sz="1200" i="1">
                <a:solidFill>
                  <a:schemeClr val="lt1"/>
                </a:solidFill>
                <a:latin typeface="Helvetica Neue"/>
                <a:ea typeface="Helvetica Neue"/>
                <a:cs typeface="Helvetica Neue"/>
                <a:sym typeface="Helvetica Neue"/>
              </a:rPr>
              <a:t>“Disinformation Nation: Social Media's Role in Promoting Extremism and Misinformation”</a:t>
            </a:r>
            <a:endParaRPr sz="1200" i="1">
              <a:solidFill>
                <a:schemeClr val="lt1"/>
              </a:solidFill>
              <a:latin typeface="Helvetica Neue"/>
              <a:ea typeface="Helvetica Neue"/>
              <a:cs typeface="Helvetica Neue"/>
              <a:sym typeface="Helvetica Neue"/>
            </a:endParaRPr>
          </a:p>
        </p:txBody>
      </p:sp>
      <p:pic>
        <p:nvPicPr>
          <p:cNvPr id="183" name="Google Shape;183;p34"/>
          <p:cNvPicPr preferRelativeResize="0"/>
          <p:nvPr/>
        </p:nvPicPr>
        <p:blipFill rotWithShape="1">
          <a:blip r:embed="rId3">
            <a:alphaModFix/>
          </a:blip>
          <a:srcRect l="26522" r="27447"/>
          <a:stretch/>
        </p:blipFill>
        <p:spPr>
          <a:xfrm>
            <a:off x="0" y="0"/>
            <a:ext cx="3390601" cy="2736321"/>
          </a:xfrm>
          <a:prstGeom prst="rect">
            <a:avLst/>
          </a:prstGeom>
          <a:noFill/>
          <a:ln>
            <a:noFill/>
          </a:ln>
        </p:spPr>
      </p:pic>
      <p:pic>
        <p:nvPicPr>
          <p:cNvPr id="184" name="Google Shape;184;p34"/>
          <p:cNvPicPr preferRelativeResize="0"/>
          <p:nvPr/>
        </p:nvPicPr>
        <p:blipFill rotWithShape="1">
          <a:blip r:embed="rId3">
            <a:alphaModFix/>
          </a:blip>
          <a:srcRect r="70735"/>
          <a:stretch/>
        </p:blipFill>
        <p:spPr>
          <a:xfrm>
            <a:off x="0" y="2691750"/>
            <a:ext cx="1705725" cy="2165225"/>
          </a:xfrm>
          <a:prstGeom prst="rect">
            <a:avLst/>
          </a:prstGeom>
          <a:noFill/>
          <a:ln>
            <a:noFill/>
          </a:ln>
        </p:spPr>
      </p:pic>
      <p:pic>
        <p:nvPicPr>
          <p:cNvPr id="185" name="Google Shape;185;p34"/>
          <p:cNvPicPr preferRelativeResize="0"/>
          <p:nvPr/>
        </p:nvPicPr>
        <p:blipFill rotWithShape="1">
          <a:blip r:embed="rId3">
            <a:alphaModFix/>
          </a:blip>
          <a:srcRect l="70735"/>
          <a:stretch/>
        </p:blipFill>
        <p:spPr>
          <a:xfrm>
            <a:off x="1684875" y="2691750"/>
            <a:ext cx="1705725" cy="2165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1000"/>
                                        <p:tgtEl>
                                          <p:spTgt spid="1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xEl>
                                              <p:pRg st="1" end="1"/>
                                            </p:txEl>
                                          </p:spTgt>
                                        </p:tgtEl>
                                        <p:attrNameLst>
                                          <p:attrName>style.visibility</p:attrName>
                                        </p:attrNameLst>
                                      </p:cBhvr>
                                      <p:to>
                                        <p:strVal val="visible"/>
                                      </p:to>
                                    </p:set>
                                    <p:animEffect transition="in" filter="fade">
                                      <p:cBhvr>
                                        <p:cTn id="12" dur="1000"/>
                                        <p:tgtEl>
                                          <p:spTgt spid="1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2">
                                            <p:txEl>
                                              <p:pRg st="2" end="2"/>
                                            </p:txEl>
                                          </p:spTgt>
                                        </p:tgtEl>
                                        <p:attrNameLst>
                                          <p:attrName>style.visibility</p:attrName>
                                        </p:attrNameLst>
                                      </p:cBhvr>
                                      <p:to>
                                        <p:strVal val="visible"/>
                                      </p:to>
                                    </p:set>
                                    <p:animEffect transition="in" filter="fade">
                                      <p:cBhvr>
                                        <p:cTn id="17" dur="1000"/>
                                        <p:tgtEl>
                                          <p:spTgt spid="1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91" name="Google Shape;191;p35"/>
          <p:cNvSpPr txBox="1"/>
          <p:nvPr/>
        </p:nvSpPr>
        <p:spPr>
          <a:xfrm>
            <a:off x="4242081" y="1863063"/>
            <a:ext cx="4306200" cy="7941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Facebook’s Mark Zuckerberg, Google’s </a:t>
            </a:r>
            <a:br>
              <a:rPr lang="en" sz="1200">
                <a:solidFill>
                  <a:schemeClr val="lt1"/>
                </a:solidFill>
                <a:latin typeface="Helvetica Neue"/>
                <a:ea typeface="Helvetica Neue"/>
                <a:cs typeface="Helvetica Neue"/>
                <a:sym typeface="Helvetica Neue"/>
              </a:rPr>
            </a:br>
            <a:r>
              <a:rPr lang="en" sz="1200">
                <a:solidFill>
                  <a:schemeClr val="lt1"/>
                </a:solidFill>
                <a:latin typeface="Helvetica Neue"/>
                <a:ea typeface="Helvetica Neue"/>
                <a:cs typeface="Helvetica Neue"/>
                <a:sym typeface="Helvetica Neue"/>
              </a:rPr>
              <a:t>Sundar Pichai and Twitter’s Jack Dorsey</a:t>
            </a:r>
            <a:endParaRPr sz="1200">
              <a:solidFill>
                <a:schemeClr val="lt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lt1"/>
              </a:buClr>
              <a:buSzPts val="1200"/>
              <a:buFont typeface="Helvetica Neue"/>
              <a:buChar char="●"/>
            </a:pPr>
            <a:r>
              <a:rPr lang="en" sz="1200" i="1">
                <a:solidFill>
                  <a:schemeClr val="lt1"/>
                </a:solidFill>
                <a:latin typeface="Helvetica Neue"/>
                <a:ea typeface="Helvetica Neue"/>
                <a:cs typeface="Helvetica Neue"/>
                <a:sym typeface="Helvetica Neue"/>
              </a:rPr>
              <a:t>‘Stop the Steal’</a:t>
            </a:r>
            <a:r>
              <a:rPr lang="en" sz="1200">
                <a:solidFill>
                  <a:schemeClr val="lt1"/>
                </a:solidFill>
                <a:latin typeface="Helvetica Neue"/>
                <a:ea typeface="Helvetica Neue"/>
                <a:cs typeface="Helvetica Neue"/>
                <a:sym typeface="Helvetica Neue"/>
              </a:rPr>
              <a:t> conspiracy theory</a:t>
            </a:r>
            <a:endParaRPr sz="1200">
              <a:solidFill>
                <a:schemeClr val="lt1"/>
              </a:solidFill>
              <a:latin typeface="Helvetica Neue"/>
              <a:ea typeface="Helvetica Neue"/>
              <a:cs typeface="Helvetica Neue"/>
              <a:sym typeface="Helvetica Neue"/>
            </a:endParaRPr>
          </a:p>
        </p:txBody>
      </p:sp>
      <p:pic>
        <p:nvPicPr>
          <p:cNvPr id="192" name="Google Shape;192;p35"/>
          <p:cNvPicPr preferRelativeResize="0"/>
          <p:nvPr/>
        </p:nvPicPr>
        <p:blipFill rotWithShape="1">
          <a:blip r:embed="rId3">
            <a:alphaModFix/>
          </a:blip>
          <a:srcRect l="37915" t="8525" r="7278"/>
          <a:stretch/>
        </p:blipFill>
        <p:spPr>
          <a:xfrm>
            <a:off x="0" y="0"/>
            <a:ext cx="3395424" cy="4854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1000"/>
                                        <p:tgtEl>
                                          <p:spTgt spid="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xEl>
                                              <p:pRg st="1" end="1"/>
                                            </p:txEl>
                                          </p:spTgt>
                                        </p:tgtEl>
                                        <p:attrNameLst>
                                          <p:attrName>style.visibility</p:attrName>
                                        </p:attrNameLst>
                                      </p:cBhvr>
                                      <p:to>
                                        <p:strVal val="visible"/>
                                      </p:to>
                                    </p:set>
                                    <p:animEffect transition="in" filter="fade">
                                      <p:cBhvr>
                                        <p:cTn id="12" dur="1000"/>
                                        <p:tgtEl>
                                          <p:spTgt spid="1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98" name="Google Shape;198;p36"/>
          <p:cNvSpPr txBox="1"/>
          <p:nvPr/>
        </p:nvSpPr>
        <p:spPr>
          <a:xfrm>
            <a:off x="4242081" y="1867175"/>
            <a:ext cx="4086300" cy="14316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Section 230 of the Communications Decency Act</a:t>
            </a:r>
            <a:endParaRPr sz="1200">
              <a:solidFill>
                <a:schemeClr val="lt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Platforms, themselves cannot be sued or held legally accountable </a:t>
            </a:r>
            <a:endParaRPr sz="1200">
              <a:solidFill>
                <a:schemeClr val="lt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Section 230 protects freedom of thought </a:t>
            </a:r>
            <a:endParaRPr sz="1200">
              <a:solidFill>
                <a:schemeClr val="lt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Facebook had started taking down misinformation about vaccines as early as December 202</a:t>
            </a:r>
            <a:endParaRPr sz="1200">
              <a:solidFill>
                <a:schemeClr val="lt1"/>
              </a:solidFill>
              <a:latin typeface="Helvetica Neue"/>
              <a:ea typeface="Helvetica Neue"/>
              <a:cs typeface="Helvetica Neue"/>
              <a:sym typeface="Helvetica Neue"/>
            </a:endParaRPr>
          </a:p>
        </p:txBody>
      </p:sp>
      <p:pic>
        <p:nvPicPr>
          <p:cNvPr id="199" name="Google Shape;199;p36"/>
          <p:cNvPicPr preferRelativeResize="0"/>
          <p:nvPr/>
        </p:nvPicPr>
        <p:blipFill rotWithShape="1">
          <a:blip r:embed="rId3">
            <a:alphaModFix/>
          </a:blip>
          <a:srcRect b="21519"/>
          <a:stretch/>
        </p:blipFill>
        <p:spPr>
          <a:xfrm>
            <a:off x="180640" y="1273150"/>
            <a:ext cx="3061525" cy="2597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100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pRg st="1" end="1"/>
                                            </p:txEl>
                                          </p:spTgt>
                                        </p:tgtEl>
                                        <p:attrNameLst>
                                          <p:attrName>style.visibility</p:attrName>
                                        </p:attrNameLst>
                                      </p:cBhvr>
                                      <p:to>
                                        <p:strVal val="visible"/>
                                      </p:to>
                                    </p:set>
                                    <p:animEffect transition="in" filter="fade">
                                      <p:cBhvr>
                                        <p:cTn id="12" dur="1000"/>
                                        <p:tgtEl>
                                          <p:spTgt spid="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pRg st="2" end="2"/>
                                            </p:txEl>
                                          </p:spTgt>
                                        </p:tgtEl>
                                        <p:attrNameLst>
                                          <p:attrName>style.visibility</p:attrName>
                                        </p:attrNameLst>
                                      </p:cBhvr>
                                      <p:to>
                                        <p:strVal val="visible"/>
                                      </p:to>
                                    </p:set>
                                    <p:animEffect transition="in" filter="fade">
                                      <p:cBhvr>
                                        <p:cTn id="17" dur="1000"/>
                                        <p:tgtEl>
                                          <p:spTgt spid="1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pRg st="3" end="3"/>
                                            </p:txEl>
                                          </p:spTgt>
                                        </p:tgtEl>
                                        <p:attrNameLst>
                                          <p:attrName>style.visibility</p:attrName>
                                        </p:attrNameLst>
                                      </p:cBhvr>
                                      <p:to>
                                        <p:strVal val="visible"/>
                                      </p:to>
                                    </p:set>
                                    <p:animEffect transition="in" filter="fade">
                                      <p:cBhvr>
                                        <p:cTn id="22" dur="1000"/>
                                        <p:tgtEl>
                                          <p:spTgt spid="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205" name="Google Shape;205;p37"/>
          <p:cNvSpPr txBox="1"/>
          <p:nvPr/>
        </p:nvSpPr>
        <p:spPr>
          <a:xfrm>
            <a:off x="4253071" y="1854350"/>
            <a:ext cx="4306200" cy="12189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Warning labels on about 50 million pieces of content, with 95% of people who saw the label not clicking past to view the content</a:t>
            </a:r>
            <a:endParaRPr sz="1200">
              <a:solidFill>
                <a:schemeClr val="lt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Twitter is investing in to address misinformation on its platform including Birdwatch and Bluesky</a:t>
            </a:r>
            <a:endParaRPr sz="1200">
              <a:solidFill>
                <a:schemeClr val="lt1"/>
              </a:solidFill>
              <a:latin typeface="Helvetica Neue"/>
              <a:ea typeface="Helvetica Neue"/>
              <a:cs typeface="Helvetica Neue"/>
              <a:sym typeface="Helvetica Neue"/>
            </a:endParaRPr>
          </a:p>
        </p:txBody>
      </p:sp>
      <p:pic>
        <p:nvPicPr>
          <p:cNvPr id="206" name="Google Shape;206;p37"/>
          <p:cNvPicPr preferRelativeResize="0"/>
          <p:nvPr/>
        </p:nvPicPr>
        <p:blipFill rotWithShape="1">
          <a:blip r:embed="rId3">
            <a:alphaModFix/>
          </a:blip>
          <a:srcRect b="21519"/>
          <a:stretch/>
        </p:blipFill>
        <p:spPr>
          <a:xfrm>
            <a:off x="180640" y="1273150"/>
            <a:ext cx="3061525" cy="2597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Effect transition="in" filter="fade">
                                      <p:cBhvr>
                                        <p:cTn id="7" dur="1000"/>
                                        <p:tgtEl>
                                          <p:spTgt spid="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xEl>
                                              <p:pRg st="1" end="1"/>
                                            </p:txEl>
                                          </p:spTgt>
                                        </p:tgtEl>
                                        <p:attrNameLst>
                                          <p:attrName>style.visibility</p:attrName>
                                        </p:attrNameLst>
                                      </p:cBhvr>
                                      <p:to>
                                        <p:strVal val="visible"/>
                                      </p:to>
                                    </p:set>
                                    <p:animEffect transition="in" filter="fade">
                                      <p:cBhvr>
                                        <p:cTn id="12" dur="1000"/>
                                        <p:tgtEl>
                                          <p:spTgt spid="2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8"/>
          <p:cNvPicPr preferRelativeResize="0"/>
          <p:nvPr/>
        </p:nvPicPr>
        <p:blipFill rotWithShape="1">
          <a:blip r:embed="rId3">
            <a:alphaModFix/>
          </a:blip>
          <a:srcRect b="15203"/>
          <a:stretch/>
        </p:blipFill>
        <p:spPr>
          <a:xfrm>
            <a:off x="1346425" y="458194"/>
            <a:ext cx="6451150" cy="4102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21"/>
          <p:cNvPicPr preferRelativeResize="0"/>
          <p:nvPr/>
        </p:nvPicPr>
        <p:blipFill rotWithShape="1">
          <a:blip r:embed="rId3">
            <a:alphaModFix/>
          </a:blip>
          <a:srcRect/>
          <a:stretch/>
        </p:blipFill>
        <p:spPr>
          <a:xfrm>
            <a:off x="-1" y="0"/>
            <a:ext cx="9144003" cy="5143487"/>
          </a:xfrm>
          <a:prstGeom prst="rect">
            <a:avLst/>
          </a:prstGeom>
          <a:noFill/>
          <a:ln>
            <a:noFill/>
          </a:ln>
        </p:spPr>
      </p:pic>
      <p:sp>
        <p:nvSpPr>
          <p:cNvPr id="87" name="Google Shape;87;p21"/>
          <p:cNvSpPr txBox="1"/>
          <p:nvPr/>
        </p:nvSpPr>
        <p:spPr>
          <a:xfrm>
            <a:off x="582622" y="2566200"/>
            <a:ext cx="4065600" cy="985200"/>
          </a:xfrm>
          <a:prstGeom prst="rect">
            <a:avLst/>
          </a:prstGeom>
          <a:noFill/>
          <a:ln>
            <a:noFill/>
          </a:ln>
        </p:spPr>
        <p:txBody>
          <a:bodyPr spcFirstLastPara="1" wrap="square" lIns="91425" tIns="91425" rIns="91425" bIns="91425" anchor="t" anchorCtr="0">
            <a:spAutoFit/>
          </a:bodyPr>
          <a:lstStyle/>
          <a:p>
            <a:pPr marL="457200" lvl="0" indent="-304800" algn="l" rtl="0">
              <a:lnSpc>
                <a:spcPct val="150000"/>
              </a:lnSpc>
              <a:spcBef>
                <a:spcPts val="0"/>
              </a:spcBef>
              <a:spcAft>
                <a:spcPts val="0"/>
              </a:spcAft>
              <a:buSzPts val="1200"/>
              <a:buFont typeface="Helvetica Neue"/>
              <a:buAutoNum type="arabicPeriod"/>
            </a:pPr>
            <a:r>
              <a:rPr lang="en" sz="1200">
                <a:latin typeface="Helvetica Neue"/>
                <a:ea typeface="Helvetica Neue"/>
                <a:cs typeface="Helvetica Neue"/>
                <a:sym typeface="Helvetica Neue"/>
              </a:rPr>
              <a:t>Branding &amp; Marketing agency in Toronto</a:t>
            </a:r>
            <a:endParaRPr sz="1200">
              <a:latin typeface="Helvetica Neue"/>
              <a:ea typeface="Helvetica Neue"/>
              <a:cs typeface="Helvetica Neue"/>
              <a:sym typeface="Helvetica Neue"/>
            </a:endParaRPr>
          </a:p>
          <a:p>
            <a:pPr marL="457200" lvl="0" indent="-304800" algn="l" rtl="0">
              <a:lnSpc>
                <a:spcPct val="100000"/>
              </a:lnSpc>
              <a:spcBef>
                <a:spcPts val="0"/>
              </a:spcBef>
              <a:spcAft>
                <a:spcPts val="0"/>
              </a:spcAft>
              <a:buSzPts val="1200"/>
              <a:buFont typeface="Helvetica Neue"/>
              <a:buAutoNum type="arabicPeriod"/>
            </a:pPr>
            <a:r>
              <a:rPr lang="en" sz="1200">
                <a:latin typeface="Helvetica Neue"/>
                <a:ea typeface="Helvetica Neue"/>
                <a:cs typeface="Helvetica Neue"/>
                <a:sym typeface="Helvetica Neue"/>
              </a:rPr>
              <a:t>Think Tank  </a:t>
            </a:r>
            <a:r>
              <a:rPr lang="en">
                <a:latin typeface="Helvetica Neue"/>
                <a:ea typeface="Helvetica Neue"/>
                <a:cs typeface="Helvetica Neue"/>
                <a:sym typeface="Helvetica Neue"/>
              </a:rPr>
              <a:t/>
            </a:r>
            <a:br>
              <a:rPr lang="en">
                <a:latin typeface="Helvetica Neue"/>
                <a:ea typeface="Helvetica Neue"/>
                <a:cs typeface="Helvetica Neue"/>
                <a:sym typeface="Helvetica Neue"/>
              </a:rPr>
            </a:br>
            <a:r>
              <a:rPr lang="en" sz="1100" b="1">
                <a:solidFill>
                  <a:schemeClr val="dk1"/>
                </a:solidFill>
                <a:latin typeface="Helvetica Neue"/>
                <a:ea typeface="Helvetica Neue"/>
                <a:cs typeface="Helvetica Neue"/>
                <a:sym typeface="Helvetica Neue"/>
              </a:rPr>
              <a:t>Raise I+C</a:t>
            </a:r>
            <a:br>
              <a:rPr lang="en" sz="1100" b="1">
                <a:solidFill>
                  <a:schemeClr val="dk1"/>
                </a:solidFill>
                <a:latin typeface="Helvetica Neue"/>
                <a:ea typeface="Helvetica Neue"/>
                <a:cs typeface="Helvetica Neue"/>
                <a:sym typeface="Helvetica Neue"/>
              </a:rPr>
            </a:br>
            <a:r>
              <a:rPr lang="en" sz="1100" b="1">
                <a:solidFill>
                  <a:schemeClr val="accent3"/>
                </a:solidFill>
                <a:latin typeface="Helvetica Neue"/>
                <a:ea typeface="Helvetica Neue"/>
                <a:cs typeface="Helvetica Neue"/>
                <a:sym typeface="Helvetica Neue"/>
              </a:rPr>
              <a:t>(intelligence and consciousness)</a:t>
            </a:r>
            <a:endParaRPr sz="1100" b="1">
              <a:solidFill>
                <a:schemeClr val="accent3"/>
              </a:solidFill>
            </a:endParaRPr>
          </a:p>
        </p:txBody>
      </p:sp>
      <p:grpSp>
        <p:nvGrpSpPr>
          <p:cNvPr id="88" name="Google Shape;88;p21"/>
          <p:cNvGrpSpPr/>
          <p:nvPr/>
        </p:nvGrpSpPr>
        <p:grpSpPr>
          <a:xfrm>
            <a:off x="610200" y="1623000"/>
            <a:ext cx="3351300" cy="976491"/>
            <a:chOff x="610200" y="1623000"/>
            <a:chExt cx="3351300" cy="976491"/>
          </a:xfrm>
        </p:grpSpPr>
        <p:pic>
          <p:nvPicPr>
            <p:cNvPr id="89" name="Google Shape;89;p21"/>
            <p:cNvPicPr preferRelativeResize="0"/>
            <p:nvPr/>
          </p:nvPicPr>
          <p:blipFill>
            <a:blip r:embed="rId4">
              <a:alphaModFix/>
            </a:blip>
            <a:stretch>
              <a:fillRect/>
            </a:stretch>
          </p:blipFill>
          <p:spPr>
            <a:xfrm>
              <a:off x="712042" y="1623000"/>
              <a:ext cx="309575" cy="309675"/>
            </a:xfrm>
            <a:prstGeom prst="rect">
              <a:avLst/>
            </a:prstGeom>
            <a:noFill/>
            <a:ln>
              <a:noFill/>
            </a:ln>
          </p:spPr>
        </p:pic>
        <p:sp>
          <p:nvSpPr>
            <p:cNvPr id="90" name="Google Shape;90;p21"/>
            <p:cNvSpPr txBox="1"/>
            <p:nvPr/>
          </p:nvSpPr>
          <p:spPr>
            <a:xfrm>
              <a:off x="610200" y="1952991"/>
              <a:ext cx="3351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latin typeface="Helvetica Neue"/>
                  <a:ea typeface="Helvetica Neue"/>
                  <a:cs typeface="Helvetica Neue"/>
                  <a:sym typeface="Helvetica Neue"/>
                </a:rPr>
                <a:t>In collaboration with Pixel Dreams</a:t>
              </a:r>
              <a:endParaRPr sz="15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1200"/>
                </a:spcAft>
                <a:buClr>
                  <a:schemeClr val="dk1"/>
                </a:buClr>
                <a:buSzPts val="1100"/>
                <a:buFont typeface="Arial"/>
                <a:buNone/>
              </a:pPr>
              <a:r>
                <a:rPr lang="en" sz="1500" b="1" u="sng">
                  <a:solidFill>
                    <a:schemeClr val="dk1"/>
                  </a:solidFill>
                  <a:latin typeface="Helvetica Neue"/>
                  <a:ea typeface="Helvetica Neue"/>
                  <a:cs typeface="Helvetica Neue"/>
                  <a:sym typeface="Helvetica Neue"/>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pixeldreams.com</a:t>
              </a:r>
              <a:r>
                <a:rPr lang="en" sz="1500" b="1">
                  <a:solidFill>
                    <a:schemeClr val="dk1"/>
                  </a:solidFill>
                  <a:latin typeface="Helvetica Neue"/>
                  <a:ea typeface="Helvetica Neue"/>
                  <a:cs typeface="Helvetica Neue"/>
                  <a:sym typeface="Helvetica Neue"/>
                </a:rPr>
                <a:t>  </a:t>
              </a:r>
              <a:endParaRPr sz="1500" b="1">
                <a:solidFill>
                  <a:schemeClr val="dk1"/>
                </a:solidFill>
                <a:latin typeface="Helvetica Neue"/>
                <a:ea typeface="Helvetica Neue"/>
                <a:cs typeface="Helvetica Neue"/>
                <a:sym typeface="Helvetica Neu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0" end="0"/>
                                            </p:txEl>
                                          </p:spTgt>
                                        </p:tgtEl>
                                        <p:attrNameLst>
                                          <p:attrName>style.visibility</p:attrName>
                                        </p:attrNameLst>
                                      </p:cBhvr>
                                      <p:to>
                                        <p:strVal val="visible"/>
                                      </p:to>
                                    </p:set>
                                    <p:animEffect transition="in" filter="fade">
                                      <p:cBhvr>
                                        <p:cTn id="12" dur="1000"/>
                                        <p:tgtEl>
                                          <p:spTgt spid="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1" end="1"/>
                                            </p:txEl>
                                          </p:spTgt>
                                        </p:tgtEl>
                                        <p:attrNameLst>
                                          <p:attrName>style.visibility</p:attrName>
                                        </p:attrNameLst>
                                      </p:cBhvr>
                                      <p:to>
                                        <p:strVal val="visible"/>
                                      </p:to>
                                    </p:set>
                                    <p:animEffect transition="in" filter="fade">
                                      <p:cBhvr>
                                        <p:cTn id="17" dur="1000"/>
                                        <p:tgtEl>
                                          <p:spTgt spid="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p:nvPr/>
        </p:nvSpPr>
        <p:spPr>
          <a:xfrm>
            <a:off x="4253075" y="1802975"/>
            <a:ext cx="3989700" cy="20688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Clarify the language</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A </a:t>
            </a:r>
            <a:r>
              <a:rPr lang="en" sz="1200" i="1">
                <a:solidFill>
                  <a:schemeClr val="dk1"/>
                </a:solidFill>
                <a:latin typeface="Helvetica Neue"/>
                <a:ea typeface="Helvetica Neue"/>
                <a:cs typeface="Helvetica Neue"/>
                <a:sym typeface="Helvetica Neue"/>
              </a:rPr>
              <a:t>‘story’ </a:t>
            </a:r>
            <a:endParaRPr sz="1200" i="1">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Not a </a:t>
            </a:r>
            <a:r>
              <a:rPr lang="en" sz="1200" i="1">
                <a:solidFill>
                  <a:schemeClr val="dk1"/>
                </a:solidFill>
                <a:latin typeface="Helvetica Neue"/>
                <a:ea typeface="Helvetica Neue"/>
                <a:cs typeface="Helvetica Neue"/>
                <a:sym typeface="Helvetica Neue"/>
              </a:rPr>
              <a:t>‘theory’ </a:t>
            </a:r>
            <a:endParaRPr sz="1200" i="1">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The term ‘theory’ is confusing</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An evidence-based and extremely well-established body of scientific information </a:t>
            </a:r>
            <a:br>
              <a:rPr lang="en" sz="1200">
                <a:solidFill>
                  <a:schemeClr val="dk1"/>
                </a:solidFill>
                <a:latin typeface="Helvetica Neue"/>
                <a:ea typeface="Helvetica Neue"/>
                <a:cs typeface="Helvetica Neue"/>
                <a:sym typeface="Helvetica Neue"/>
              </a:rPr>
            </a:br>
            <a:r>
              <a:rPr lang="en" sz="1200">
                <a:solidFill>
                  <a:schemeClr val="dk1"/>
                </a:solidFill>
                <a:latin typeface="Helvetica Neue"/>
                <a:ea typeface="Helvetica Neue"/>
                <a:cs typeface="Helvetica Neue"/>
                <a:sym typeface="Helvetica Neue"/>
              </a:rPr>
              <a:t>e.g. theory of relativity, theory of evolution, etc</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A hunch, or a wild guess with very little supporting evidence</a:t>
            </a:r>
            <a:endParaRPr sz="1200">
              <a:solidFill>
                <a:schemeClr val="dk1"/>
              </a:solidFill>
              <a:latin typeface="Helvetica Neue"/>
              <a:ea typeface="Helvetica Neue"/>
              <a:cs typeface="Helvetica Neue"/>
              <a:sym typeface="Helvetica Neue"/>
            </a:endParaRPr>
          </a:p>
        </p:txBody>
      </p:sp>
      <p:pic>
        <p:nvPicPr>
          <p:cNvPr id="217" name="Google Shape;217;p39"/>
          <p:cNvPicPr preferRelativeResize="0"/>
          <p:nvPr/>
        </p:nvPicPr>
        <p:blipFill>
          <a:blip r:embed="rId3">
            <a:alphaModFix/>
          </a:blip>
          <a:stretch>
            <a:fillRect/>
          </a:stretch>
        </p:blipFill>
        <p:spPr>
          <a:xfrm>
            <a:off x="602137" y="475925"/>
            <a:ext cx="2194701" cy="3964201"/>
          </a:xfrm>
          <a:prstGeom prst="rect">
            <a:avLst/>
          </a:prstGeom>
          <a:noFill/>
          <a:ln>
            <a:noFill/>
          </a:ln>
        </p:spPr>
      </p:pic>
      <p:sp>
        <p:nvSpPr>
          <p:cNvPr id="218" name="Google Shape;218;p39"/>
          <p:cNvSpPr txBox="1"/>
          <p:nvPr/>
        </p:nvSpPr>
        <p:spPr>
          <a:xfrm>
            <a:off x="4134592" y="1271731"/>
            <a:ext cx="4344900" cy="47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dk1"/>
                </a:solidFill>
                <a:latin typeface="Helvetica Neue"/>
                <a:ea typeface="Helvetica Neue"/>
                <a:cs typeface="Helvetica Neue"/>
                <a:sym typeface="Helvetica Neue"/>
              </a:rPr>
              <a:t>Unringing the Bell: How to Stop the Spread of Conspiracy Theories</a:t>
            </a:r>
            <a:endParaRPr sz="1500" b="1">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0" end="0"/>
                                            </p:txEl>
                                          </p:spTgt>
                                        </p:tgtEl>
                                        <p:attrNameLst>
                                          <p:attrName>style.visibility</p:attrName>
                                        </p:attrNameLst>
                                      </p:cBhvr>
                                      <p:to>
                                        <p:strVal val="visible"/>
                                      </p:to>
                                    </p:set>
                                    <p:animEffect transition="in" filter="fade">
                                      <p:cBhvr>
                                        <p:cTn id="12" dur="1000"/>
                                        <p:tgtEl>
                                          <p:spTgt spid="2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1" end="1"/>
                                            </p:txEl>
                                          </p:spTgt>
                                        </p:tgtEl>
                                        <p:attrNameLst>
                                          <p:attrName>style.visibility</p:attrName>
                                        </p:attrNameLst>
                                      </p:cBhvr>
                                      <p:to>
                                        <p:strVal val="visible"/>
                                      </p:to>
                                    </p:set>
                                    <p:animEffect transition="in" filter="fade">
                                      <p:cBhvr>
                                        <p:cTn id="17" dur="1000"/>
                                        <p:tgtEl>
                                          <p:spTgt spid="2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xEl>
                                              <p:pRg st="2" end="2"/>
                                            </p:txEl>
                                          </p:spTgt>
                                        </p:tgtEl>
                                        <p:attrNameLst>
                                          <p:attrName>style.visibility</p:attrName>
                                        </p:attrNameLst>
                                      </p:cBhvr>
                                      <p:to>
                                        <p:strVal val="visible"/>
                                      </p:to>
                                    </p:set>
                                    <p:animEffect transition="in" filter="fade">
                                      <p:cBhvr>
                                        <p:cTn id="22" dur="1000"/>
                                        <p:tgtEl>
                                          <p:spTgt spid="2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6">
                                            <p:txEl>
                                              <p:pRg st="3" end="3"/>
                                            </p:txEl>
                                          </p:spTgt>
                                        </p:tgtEl>
                                        <p:attrNameLst>
                                          <p:attrName>style.visibility</p:attrName>
                                        </p:attrNameLst>
                                      </p:cBhvr>
                                      <p:to>
                                        <p:strVal val="visible"/>
                                      </p:to>
                                    </p:set>
                                    <p:animEffect transition="in" filter="fade">
                                      <p:cBhvr>
                                        <p:cTn id="27" dur="1000"/>
                                        <p:tgtEl>
                                          <p:spTgt spid="2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6">
                                            <p:txEl>
                                              <p:pRg st="4" end="4"/>
                                            </p:txEl>
                                          </p:spTgt>
                                        </p:tgtEl>
                                        <p:attrNameLst>
                                          <p:attrName>style.visibility</p:attrName>
                                        </p:attrNameLst>
                                      </p:cBhvr>
                                      <p:to>
                                        <p:strVal val="visible"/>
                                      </p:to>
                                    </p:set>
                                    <p:animEffect transition="in" filter="fade">
                                      <p:cBhvr>
                                        <p:cTn id="32" dur="1000"/>
                                        <p:tgtEl>
                                          <p:spTgt spid="2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6">
                                            <p:txEl>
                                              <p:pRg st="5" end="5"/>
                                            </p:txEl>
                                          </p:spTgt>
                                        </p:tgtEl>
                                        <p:attrNameLst>
                                          <p:attrName>style.visibility</p:attrName>
                                        </p:attrNameLst>
                                      </p:cBhvr>
                                      <p:to>
                                        <p:strVal val="visible"/>
                                      </p:to>
                                    </p:set>
                                    <p:animEffect transition="in" filter="fade">
                                      <p:cBhvr>
                                        <p:cTn id="37" dur="1000"/>
                                        <p:tgtEl>
                                          <p:spTgt spid="2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p:nvPr/>
        </p:nvSpPr>
        <p:spPr>
          <a:xfrm>
            <a:off x="253438" y="1068063"/>
            <a:ext cx="2866500" cy="2866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0"/>
          <p:cNvSpPr txBox="1"/>
          <p:nvPr/>
        </p:nvSpPr>
        <p:spPr>
          <a:xfrm>
            <a:off x="4242050" y="1810050"/>
            <a:ext cx="4044600" cy="26217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Helvetica Neue"/>
              <a:buChar char="●"/>
            </a:pPr>
            <a:r>
              <a:rPr lang="en" sz="1200" b="1">
                <a:solidFill>
                  <a:schemeClr val="dk1"/>
                </a:solidFill>
                <a:latin typeface="Helvetica Neue"/>
                <a:ea typeface="Helvetica Neue"/>
                <a:cs typeface="Helvetica Neue"/>
                <a:sym typeface="Helvetica Neue"/>
              </a:rPr>
              <a:t>Conspiracy Story: </a:t>
            </a:r>
            <a:r>
              <a:rPr lang="en" sz="1200">
                <a:solidFill>
                  <a:schemeClr val="dk1"/>
                </a:solidFill>
                <a:latin typeface="Helvetica Neue"/>
                <a:ea typeface="Helvetica Neue"/>
                <a:cs typeface="Helvetica Neue"/>
                <a:sym typeface="Helvetica Neue"/>
              </a:rPr>
              <a:t>What conspiracists believe to be true, often without sufficient evidence or proof</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b="1">
                <a:solidFill>
                  <a:schemeClr val="dk1"/>
                </a:solidFill>
                <a:latin typeface="Helvetica Neue"/>
                <a:ea typeface="Helvetica Neue"/>
                <a:cs typeface="Helvetica Neue"/>
                <a:sym typeface="Helvetica Neue"/>
              </a:rPr>
              <a:t>Conspiracy Myth:</a:t>
            </a:r>
            <a:r>
              <a:rPr lang="en" sz="1200">
                <a:solidFill>
                  <a:schemeClr val="dk1"/>
                </a:solidFill>
                <a:latin typeface="Helvetica Neue"/>
                <a:ea typeface="Helvetica Neue"/>
                <a:cs typeface="Helvetica Neue"/>
                <a:sym typeface="Helvetica Neue"/>
              </a:rPr>
              <a:t> A conspiracy story which has be falsified</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b="1">
                <a:solidFill>
                  <a:schemeClr val="dk1"/>
                </a:solidFill>
                <a:latin typeface="Helvetica Neue"/>
                <a:ea typeface="Helvetica Neue"/>
                <a:cs typeface="Helvetica Neue"/>
                <a:sym typeface="Helvetica Neue"/>
              </a:rPr>
              <a:t>Conspiracy: </a:t>
            </a:r>
            <a:r>
              <a:rPr lang="en" sz="1200">
                <a:solidFill>
                  <a:schemeClr val="dk1"/>
                </a:solidFill>
                <a:latin typeface="Helvetica Neue"/>
                <a:ea typeface="Helvetica Neue"/>
                <a:cs typeface="Helvetica Neue"/>
                <a:sym typeface="Helvetica Neue"/>
              </a:rPr>
              <a:t>A conspiracy story which turned out to be true</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b="1">
                <a:solidFill>
                  <a:schemeClr val="dk1"/>
                </a:solidFill>
                <a:latin typeface="Helvetica Neue"/>
                <a:ea typeface="Helvetica Neue"/>
                <a:cs typeface="Helvetica Neue"/>
                <a:sym typeface="Helvetica Neue"/>
              </a:rPr>
              <a:t>Note: </a:t>
            </a:r>
            <a:r>
              <a:rPr lang="en" sz="1200">
                <a:solidFill>
                  <a:schemeClr val="dk1"/>
                </a:solidFill>
                <a:latin typeface="Helvetica Neue"/>
                <a:ea typeface="Helvetica Neue"/>
                <a:cs typeface="Helvetica Neue"/>
                <a:sym typeface="Helvetica Neue"/>
              </a:rPr>
              <a:t>We may simply be stuck with the term ‘conspiracy theory’ because it has become too embedded into the vocabulary of common parlance to change</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1000"/>
              </a:spcBef>
              <a:spcAft>
                <a:spcPts val="0"/>
              </a:spcAft>
              <a:buNone/>
            </a:pPr>
            <a:endParaRPr sz="1200">
              <a:solidFill>
                <a:schemeClr val="lt1"/>
              </a:solidFill>
              <a:latin typeface="Helvetica Neue"/>
              <a:ea typeface="Helvetica Neue"/>
              <a:cs typeface="Helvetica Neue"/>
              <a:sym typeface="Helvetica Neue"/>
            </a:endParaRPr>
          </a:p>
        </p:txBody>
      </p:sp>
      <p:pic>
        <p:nvPicPr>
          <p:cNvPr id="225" name="Google Shape;225;p40"/>
          <p:cNvPicPr preferRelativeResize="0"/>
          <p:nvPr/>
        </p:nvPicPr>
        <p:blipFill>
          <a:blip r:embed="rId3">
            <a:alphaModFix/>
          </a:blip>
          <a:stretch>
            <a:fillRect/>
          </a:stretch>
        </p:blipFill>
        <p:spPr>
          <a:xfrm>
            <a:off x="241125" y="1055750"/>
            <a:ext cx="2891125" cy="2891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Effect transition="in" filter="fade">
                                      <p:cBhvr>
                                        <p:cTn id="7" dur="1000"/>
                                        <p:tgtEl>
                                          <p:spTgt spid="2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xEl>
                                              <p:pRg st="1" end="1"/>
                                            </p:txEl>
                                          </p:spTgt>
                                        </p:tgtEl>
                                        <p:attrNameLst>
                                          <p:attrName>style.visibility</p:attrName>
                                        </p:attrNameLst>
                                      </p:cBhvr>
                                      <p:to>
                                        <p:strVal val="visible"/>
                                      </p:to>
                                    </p:set>
                                    <p:animEffect transition="in" filter="fade">
                                      <p:cBhvr>
                                        <p:cTn id="12" dur="1000"/>
                                        <p:tgtEl>
                                          <p:spTgt spid="2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xEl>
                                              <p:pRg st="2" end="2"/>
                                            </p:txEl>
                                          </p:spTgt>
                                        </p:tgtEl>
                                        <p:attrNameLst>
                                          <p:attrName>style.visibility</p:attrName>
                                        </p:attrNameLst>
                                      </p:cBhvr>
                                      <p:to>
                                        <p:strVal val="visible"/>
                                      </p:to>
                                    </p:set>
                                    <p:animEffect transition="in" filter="fade">
                                      <p:cBhvr>
                                        <p:cTn id="17" dur="1000"/>
                                        <p:tgtEl>
                                          <p:spTgt spid="2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xEl>
                                              <p:pRg st="3" end="3"/>
                                            </p:txEl>
                                          </p:spTgt>
                                        </p:tgtEl>
                                        <p:attrNameLst>
                                          <p:attrName>style.visibility</p:attrName>
                                        </p:attrNameLst>
                                      </p:cBhvr>
                                      <p:to>
                                        <p:strVal val="visible"/>
                                      </p:to>
                                    </p:set>
                                    <p:animEffect transition="in" filter="fade">
                                      <p:cBhvr>
                                        <p:cTn id="22" dur="1000"/>
                                        <p:tgtEl>
                                          <p:spTgt spid="2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4">
                                            <p:txEl>
                                              <p:pRg st="4" end="4"/>
                                            </p:txEl>
                                          </p:spTgt>
                                        </p:tgtEl>
                                        <p:attrNameLst>
                                          <p:attrName>style.visibility</p:attrName>
                                        </p:attrNameLst>
                                      </p:cBhvr>
                                      <p:to>
                                        <p:strVal val="visible"/>
                                      </p:to>
                                    </p:set>
                                    <p:animEffect transition="in" filter="fade">
                                      <p:cBhvr>
                                        <p:cTn id="27" dur="1000"/>
                                        <p:tgtEl>
                                          <p:spTgt spid="2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231" name="Google Shape;231;p41"/>
          <p:cNvSpPr txBox="1"/>
          <p:nvPr/>
        </p:nvSpPr>
        <p:spPr>
          <a:xfrm>
            <a:off x="4246125" y="1823575"/>
            <a:ext cx="3996600" cy="1006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Determine what information is real or true, </a:t>
            </a:r>
            <a:br>
              <a:rPr lang="en" sz="1200">
                <a:solidFill>
                  <a:schemeClr val="dk1"/>
                </a:solidFill>
                <a:latin typeface="Helvetica Neue"/>
                <a:ea typeface="Helvetica Neue"/>
                <a:cs typeface="Helvetica Neue"/>
                <a:sym typeface="Helvetica Neue"/>
              </a:rPr>
            </a:br>
            <a:r>
              <a:rPr lang="en" sz="1200">
                <a:solidFill>
                  <a:schemeClr val="dk1"/>
                </a:solidFill>
                <a:latin typeface="Helvetica Neue"/>
                <a:ea typeface="Helvetica Neue"/>
                <a:cs typeface="Helvetica Neue"/>
                <a:sym typeface="Helvetica Neue"/>
              </a:rPr>
              <a:t>from that which is fabricated or fake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How do we combat this new mutation of conspiracy theories?</a:t>
            </a:r>
            <a:endParaRPr sz="1200">
              <a:solidFill>
                <a:schemeClr val="dk1"/>
              </a:solidFill>
              <a:latin typeface="Helvetica Neue"/>
              <a:ea typeface="Helvetica Neue"/>
              <a:cs typeface="Helvetica Neue"/>
              <a:sym typeface="Helvetica Neue"/>
            </a:endParaRPr>
          </a:p>
        </p:txBody>
      </p:sp>
      <p:pic>
        <p:nvPicPr>
          <p:cNvPr id="232" name="Google Shape;232;p41"/>
          <p:cNvPicPr preferRelativeResize="0"/>
          <p:nvPr/>
        </p:nvPicPr>
        <p:blipFill rotWithShape="1">
          <a:blip r:embed="rId3">
            <a:alphaModFix/>
          </a:blip>
          <a:srcRect l="816" r="816"/>
          <a:stretch/>
        </p:blipFill>
        <p:spPr>
          <a:xfrm>
            <a:off x="152025" y="238300"/>
            <a:ext cx="3090125" cy="4440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1000"/>
                                        <p:tgtEl>
                                          <p:spTgt spid="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1" end="1"/>
                                            </p:txEl>
                                          </p:spTgt>
                                        </p:tgtEl>
                                        <p:attrNameLst>
                                          <p:attrName>style.visibility</p:attrName>
                                        </p:attrNameLst>
                                      </p:cBhvr>
                                      <p:to>
                                        <p:strVal val="visible"/>
                                      </p:to>
                                    </p:set>
                                    <p:animEffect transition="in" filter="fade">
                                      <p:cBhvr>
                                        <p:cTn id="12" dur="1000"/>
                                        <p:tgtEl>
                                          <p:spTgt spid="2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2"/>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238" name="Google Shape;238;p42"/>
          <p:cNvSpPr txBox="1"/>
          <p:nvPr/>
        </p:nvSpPr>
        <p:spPr>
          <a:xfrm>
            <a:off x="4251946" y="1823100"/>
            <a:ext cx="4362300" cy="14316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120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Evolutionary Epistemology</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The ways in which ideas, beliefs, opinions survive within a given culture</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Sometimes factual-based ideas maintain e.g. E = mc</a:t>
            </a:r>
            <a:r>
              <a:rPr lang="en" sz="1200" baseline="30000">
                <a:solidFill>
                  <a:schemeClr val="dk1"/>
                </a:solidFill>
                <a:latin typeface="Helvetica Neue"/>
                <a:ea typeface="Helvetica Neue"/>
                <a:cs typeface="Helvetica Neue"/>
                <a:sym typeface="Helvetica Neue"/>
              </a:rPr>
              <a:t>2</a:t>
            </a:r>
            <a:endParaRPr sz="1200" baseline="300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Sometimes great popularity ensures the survival and longevity of an idea e.g. the Mandela Effect </a:t>
            </a:r>
            <a:endParaRPr sz="1200">
              <a:latin typeface="Helvetica Neue"/>
              <a:ea typeface="Helvetica Neue"/>
              <a:cs typeface="Helvetica Neue"/>
              <a:sym typeface="Helvetica Neue"/>
            </a:endParaRPr>
          </a:p>
        </p:txBody>
      </p:sp>
      <p:pic>
        <p:nvPicPr>
          <p:cNvPr id="239" name="Google Shape;239;p42"/>
          <p:cNvPicPr preferRelativeResize="0"/>
          <p:nvPr/>
        </p:nvPicPr>
        <p:blipFill rotWithShape="1">
          <a:blip r:embed="rId3">
            <a:alphaModFix/>
          </a:blip>
          <a:srcRect l="816" r="816"/>
          <a:stretch/>
        </p:blipFill>
        <p:spPr>
          <a:xfrm>
            <a:off x="-38225" y="-69500"/>
            <a:ext cx="3426676" cy="49245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1000"/>
                                        <p:tgtEl>
                                          <p:spTgt spid="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Effect transition="in" filter="fade">
                                      <p:cBhvr>
                                        <p:cTn id="12" dur="1000"/>
                                        <p:tgtEl>
                                          <p:spTgt spid="2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
                                            <p:txEl>
                                              <p:pRg st="2" end="2"/>
                                            </p:txEl>
                                          </p:spTgt>
                                        </p:tgtEl>
                                        <p:attrNameLst>
                                          <p:attrName>style.visibility</p:attrName>
                                        </p:attrNameLst>
                                      </p:cBhvr>
                                      <p:to>
                                        <p:strVal val="visible"/>
                                      </p:to>
                                    </p:set>
                                    <p:animEffect transition="in" filter="fade">
                                      <p:cBhvr>
                                        <p:cTn id="17" dur="1000"/>
                                        <p:tgtEl>
                                          <p:spTgt spid="2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8">
                                            <p:txEl>
                                              <p:pRg st="3" end="3"/>
                                            </p:txEl>
                                          </p:spTgt>
                                        </p:tgtEl>
                                        <p:attrNameLst>
                                          <p:attrName>style.visibility</p:attrName>
                                        </p:attrNameLst>
                                      </p:cBhvr>
                                      <p:to>
                                        <p:strVal val="visible"/>
                                      </p:to>
                                    </p:set>
                                    <p:animEffect transition="in" filter="fade">
                                      <p:cBhvr>
                                        <p:cTn id="22" dur="1000"/>
                                        <p:tgtEl>
                                          <p:spTgt spid="2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3"/>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245" name="Google Shape;245;p43"/>
          <p:cNvSpPr txBox="1"/>
          <p:nvPr/>
        </p:nvSpPr>
        <p:spPr>
          <a:xfrm>
            <a:off x="4251940" y="1833000"/>
            <a:ext cx="4197600" cy="14316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Adam Enders</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University of Louisville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i="1">
                <a:solidFill>
                  <a:schemeClr val="dk1"/>
                </a:solidFill>
                <a:latin typeface="Helvetica Neue"/>
                <a:ea typeface="Helvetica Neue"/>
                <a:cs typeface="Helvetica Neue"/>
                <a:sym typeface="Helvetica Neue"/>
              </a:rPr>
              <a:t>“I know you feel this way. Let me remind you that you feel this way. And then let me connect that to important things that are happening, like this upcoming vote, or this policy.”</a:t>
            </a:r>
            <a:endParaRPr sz="1200" i="1">
              <a:solidFill>
                <a:schemeClr val="dk1"/>
              </a:solidFill>
              <a:latin typeface="Helvetica Neue"/>
              <a:ea typeface="Helvetica Neue"/>
              <a:cs typeface="Helvetica Neue"/>
              <a:sym typeface="Helvetica Neue"/>
            </a:endParaRPr>
          </a:p>
        </p:txBody>
      </p:sp>
      <p:pic>
        <p:nvPicPr>
          <p:cNvPr id="246" name="Google Shape;246;p43"/>
          <p:cNvPicPr preferRelativeResize="0"/>
          <p:nvPr/>
        </p:nvPicPr>
        <p:blipFill rotWithShape="1">
          <a:blip r:embed="rId3">
            <a:alphaModFix/>
          </a:blip>
          <a:srcRect l="5068" t="18597" r="2603" b="15919"/>
          <a:stretch/>
        </p:blipFill>
        <p:spPr>
          <a:xfrm>
            <a:off x="186125" y="1038600"/>
            <a:ext cx="3041650" cy="3049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animEffect transition="in" filter="fade">
                                      <p:cBhvr>
                                        <p:cTn id="7" dur="1000"/>
                                        <p:tgtEl>
                                          <p:spTgt spid="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xEl>
                                              <p:pRg st="1" end="1"/>
                                            </p:txEl>
                                          </p:spTgt>
                                        </p:tgtEl>
                                        <p:attrNameLst>
                                          <p:attrName>style.visibility</p:attrName>
                                        </p:attrNameLst>
                                      </p:cBhvr>
                                      <p:to>
                                        <p:strVal val="visible"/>
                                      </p:to>
                                    </p:set>
                                    <p:animEffect transition="in" filter="fade">
                                      <p:cBhvr>
                                        <p:cTn id="12" dur="1000"/>
                                        <p:tgtEl>
                                          <p:spTgt spid="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xEl>
                                              <p:pRg st="2" end="2"/>
                                            </p:txEl>
                                          </p:spTgt>
                                        </p:tgtEl>
                                        <p:attrNameLst>
                                          <p:attrName>style.visibility</p:attrName>
                                        </p:attrNameLst>
                                      </p:cBhvr>
                                      <p:to>
                                        <p:strVal val="visible"/>
                                      </p:to>
                                    </p:set>
                                    <p:animEffect transition="in" filter="fade">
                                      <p:cBhvr>
                                        <p:cTn id="17" dur="1000"/>
                                        <p:tgtEl>
                                          <p:spTgt spid="2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4"/>
          <p:cNvSpPr/>
          <p:nvPr/>
        </p:nvSpPr>
        <p:spPr>
          <a:xfrm>
            <a:off x="-366600" y="-55550"/>
            <a:ext cx="9887100" cy="49101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4"/>
          <p:cNvSpPr txBox="1"/>
          <p:nvPr/>
        </p:nvSpPr>
        <p:spPr>
          <a:xfrm>
            <a:off x="2037000" y="1742650"/>
            <a:ext cx="5070000" cy="147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500" b="1">
                <a:solidFill>
                  <a:schemeClr val="dk1"/>
                </a:solidFill>
                <a:latin typeface="Helvetica Neue"/>
                <a:ea typeface="Helvetica Neue"/>
                <a:cs typeface="Helvetica Neue"/>
                <a:sym typeface="Helvetica Neue"/>
              </a:rPr>
              <a:t>In the misinformation pandemic, conspiracy theories occupy an increasingly commonplace part of mainstream political discourse, political leaders weaponize them for their partisan benefit, and neutral, trusted sources of information lose sway.</a:t>
            </a:r>
            <a:endParaRPr sz="1500" b="1">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258" name="Google Shape;258;p45"/>
          <p:cNvSpPr txBox="1"/>
          <p:nvPr/>
        </p:nvSpPr>
        <p:spPr>
          <a:xfrm>
            <a:off x="4250150" y="1812000"/>
            <a:ext cx="4135500" cy="18564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Is it possible to develop a system of information which can quickly and efficiently prove the falsehood of a conspiracy myth and replace it </a:t>
            </a:r>
            <a:br>
              <a:rPr lang="en" sz="1200">
                <a:solidFill>
                  <a:schemeClr val="dk1"/>
                </a:solidFill>
                <a:latin typeface="Helvetica Neue"/>
                <a:ea typeface="Helvetica Neue"/>
                <a:cs typeface="Helvetica Neue"/>
                <a:sym typeface="Helvetica Neue"/>
              </a:rPr>
            </a:br>
            <a:r>
              <a:rPr lang="en" sz="1200">
                <a:solidFill>
                  <a:schemeClr val="dk1"/>
                </a:solidFill>
                <a:latin typeface="Helvetica Neue"/>
                <a:ea typeface="Helvetica Neue"/>
                <a:cs typeface="Helvetica Neue"/>
                <a:sym typeface="Helvetica Neue"/>
              </a:rPr>
              <a:t>with reliable, dependable, information?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The Fair Machine</a:t>
            </a:r>
            <a:endParaRPr sz="1200" baseline="300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The Future of Combatting Conspiracy Theories </a:t>
            </a:r>
            <a:br>
              <a:rPr lang="en" sz="1200">
                <a:solidFill>
                  <a:schemeClr val="dk1"/>
                </a:solidFill>
                <a:latin typeface="Helvetica Neue"/>
                <a:ea typeface="Helvetica Neue"/>
                <a:cs typeface="Helvetica Neue"/>
                <a:sym typeface="Helvetica Neue"/>
              </a:rPr>
            </a:br>
            <a:r>
              <a:rPr lang="en" sz="1200">
                <a:solidFill>
                  <a:schemeClr val="dk1"/>
                </a:solidFill>
                <a:latin typeface="Helvetica Neue"/>
                <a:ea typeface="Helvetica Neue"/>
                <a:cs typeface="Helvetica Neue"/>
                <a:sym typeface="Helvetica Neue"/>
              </a:rPr>
              <a:t>will require AI</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The concept of fairness</a:t>
            </a:r>
            <a:endParaRPr sz="1200">
              <a:solidFill>
                <a:schemeClr val="dk1"/>
              </a:solidFill>
              <a:latin typeface="Helvetica Neue"/>
              <a:ea typeface="Helvetica Neue"/>
              <a:cs typeface="Helvetica Neue"/>
              <a:sym typeface="Helvetica Neue"/>
            </a:endParaRPr>
          </a:p>
        </p:txBody>
      </p:sp>
      <p:pic>
        <p:nvPicPr>
          <p:cNvPr id="259" name="Google Shape;259;p45"/>
          <p:cNvPicPr preferRelativeResize="0"/>
          <p:nvPr/>
        </p:nvPicPr>
        <p:blipFill rotWithShape="1">
          <a:blip r:embed="rId3">
            <a:alphaModFix/>
          </a:blip>
          <a:srcRect l="30040" r="17852"/>
          <a:stretch/>
        </p:blipFill>
        <p:spPr>
          <a:xfrm>
            <a:off x="0" y="-13900"/>
            <a:ext cx="3383750" cy="4870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Effect transition="in" filter="fade">
                                      <p:cBhvr>
                                        <p:cTn id="7" dur="1000"/>
                                        <p:tgtEl>
                                          <p:spTgt spid="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xEl>
                                              <p:pRg st="1" end="1"/>
                                            </p:txEl>
                                          </p:spTgt>
                                        </p:tgtEl>
                                        <p:attrNameLst>
                                          <p:attrName>style.visibility</p:attrName>
                                        </p:attrNameLst>
                                      </p:cBhvr>
                                      <p:to>
                                        <p:strVal val="visible"/>
                                      </p:to>
                                    </p:set>
                                    <p:animEffect transition="in" filter="fade">
                                      <p:cBhvr>
                                        <p:cTn id="12" dur="1000"/>
                                        <p:tgtEl>
                                          <p:spTgt spid="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xEl>
                                              <p:pRg st="2" end="2"/>
                                            </p:txEl>
                                          </p:spTgt>
                                        </p:tgtEl>
                                        <p:attrNameLst>
                                          <p:attrName>style.visibility</p:attrName>
                                        </p:attrNameLst>
                                      </p:cBhvr>
                                      <p:to>
                                        <p:strVal val="visible"/>
                                      </p:to>
                                    </p:set>
                                    <p:animEffect transition="in" filter="fade">
                                      <p:cBhvr>
                                        <p:cTn id="17" dur="1000"/>
                                        <p:tgtEl>
                                          <p:spTgt spid="2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xEl>
                                              <p:pRg st="3" end="3"/>
                                            </p:txEl>
                                          </p:spTgt>
                                        </p:tgtEl>
                                        <p:attrNameLst>
                                          <p:attrName>style.visibility</p:attrName>
                                        </p:attrNameLst>
                                      </p:cBhvr>
                                      <p:to>
                                        <p:strVal val="visible"/>
                                      </p:to>
                                    </p:set>
                                    <p:animEffect transition="in" filter="fade">
                                      <p:cBhvr>
                                        <p:cTn id="22" dur="1000"/>
                                        <p:tgtEl>
                                          <p:spTgt spid="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265" name="Google Shape;265;p46"/>
          <p:cNvSpPr txBox="1"/>
          <p:nvPr/>
        </p:nvSpPr>
        <p:spPr>
          <a:xfrm>
            <a:off x="4253075" y="1810350"/>
            <a:ext cx="4253400" cy="2068800"/>
          </a:xfrm>
          <a:prstGeom prst="rect">
            <a:avLst/>
          </a:prstGeom>
          <a:noFill/>
          <a:ln>
            <a:noFill/>
          </a:ln>
        </p:spPr>
        <p:txBody>
          <a:bodyPr spcFirstLastPara="1" wrap="square" lIns="91425" tIns="91425" rIns="91425" bIns="91425" anchor="t" anchorCtr="0">
            <a:spAutoFit/>
          </a:bodyPr>
          <a:lstStyle/>
          <a:p>
            <a:pPr marL="457200" marR="457200" lvl="0" indent="-304800" algn="l" rtl="0">
              <a:lnSpc>
                <a:spcPct val="115000"/>
              </a:lnSpc>
              <a:spcBef>
                <a:spcPts val="120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To treat people fairly, we presuppose that the information we act upon has been gathered from reliable, fair, and balanced sources. But what sources are considered</a:t>
            </a:r>
            <a:r>
              <a:rPr lang="en" sz="1200" i="1">
                <a:solidFill>
                  <a:schemeClr val="dk1"/>
                </a:solidFill>
                <a:latin typeface="Helvetica Neue"/>
                <a:ea typeface="Helvetica Neue"/>
                <a:cs typeface="Helvetica Neue"/>
                <a:sym typeface="Helvetica Neue"/>
              </a:rPr>
              <a:t> ‘fair’</a:t>
            </a:r>
            <a:r>
              <a:rPr lang="en"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marL="457200" marR="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An information system would need to be comprised of material and information gathered and distributed in as least a biased manner as possible.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 A veil of ignorance </a:t>
            </a:r>
            <a:endParaRPr sz="1200">
              <a:latin typeface="Helvetica Neue"/>
              <a:ea typeface="Helvetica Neue"/>
              <a:cs typeface="Helvetica Neue"/>
              <a:sym typeface="Helvetica Neue"/>
            </a:endParaRPr>
          </a:p>
        </p:txBody>
      </p:sp>
      <p:pic>
        <p:nvPicPr>
          <p:cNvPr id="266" name="Google Shape;266;p46"/>
          <p:cNvPicPr preferRelativeResize="0"/>
          <p:nvPr/>
        </p:nvPicPr>
        <p:blipFill rotWithShape="1">
          <a:blip r:embed="rId3">
            <a:alphaModFix/>
          </a:blip>
          <a:srcRect l="13542" r="29581"/>
          <a:stretch/>
        </p:blipFill>
        <p:spPr>
          <a:xfrm>
            <a:off x="-14075" y="-67575"/>
            <a:ext cx="3415301" cy="4920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Effect transition="in" filter="fade">
                                      <p:cBhvr>
                                        <p:cTn id="7" dur="1000"/>
                                        <p:tgtEl>
                                          <p:spTgt spid="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Effect transition="in" filter="fade">
                                      <p:cBhvr>
                                        <p:cTn id="12" dur="1000"/>
                                        <p:tgtEl>
                                          <p:spTgt spid="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Effect transition="in" filter="fade">
                                      <p:cBhvr>
                                        <p:cTn id="17" dur="1000"/>
                                        <p:tgtEl>
                                          <p:spTgt spid="2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7"/>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272" name="Google Shape;272;p47"/>
          <p:cNvSpPr txBox="1"/>
          <p:nvPr/>
        </p:nvSpPr>
        <p:spPr>
          <a:xfrm>
            <a:off x="4235100" y="1821000"/>
            <a:ext cx="4095600" cy="12189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Safeguard against corruption of such a machine?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A least-biased information system (LBIS)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A base level of information which could provide politicians, administrators, etc., with a fair starting point in the consideration of bills, social policies,</a:t>
            </a:r>
            <a:endParaRPr sz="1200">
              <a:latin typeface="Helvetica Neue"/>
              <a:ea typeface="Helvetica Neue"/>
              <a:cs typeface="Helvetica Neue"/>
              <a:sym typeface="Helvetica Neue"/>
            </a:endParaRPr>
          </a:p>
        </p:txBody>
      </p:sp>
      <p:pic>
        <p:nvPicPr>
          <p:cNvPr id="273" name="Google Shape;273;p47"/>
          <p:cNvPicPr preferRelativeResize="0"/>
          <p:nvPr/>
        </p:nvPicPr>
        <p:blipFill rotWithShape="1">
          <a:blip r:embed="rId3">
            <a:alphaModFix/>
          </a:blip>
          <a:srcRect l="18307" r="25360"/>
          <a:stretch/>
        </p:blipFill>
        <p:spPr>
          <a:xfrm>
            <a:off x="-98648" y="0"/>
            <a:ext cx="3533374" cy="4860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Effect transition="in" filter="fade">
                                      <p:cBhvr>
                                        <p:cTn id="7" dur="1000"/>
                                        <p:tgtEl>
                                          <p:spTgt spid="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xEl>
                                              <p:pRg st="1" end="1"/>
                                            </p:txEl>
                                          </p:spTgt>
                                        </p:tgtEl>
                                        <p:attrNameLst>
                                          <p:attrName>style.visibility</p:attrName>
                                        </p:attrNameLst>
                                      </p:cBhvr>
                                      <p:to>
                                        <p:strVal val="visible"/>
                                      </p:to>
                                    </p:set>
                                    <p:animEffect transition="in" filter="fade">
                                      <p:cBhvr>
                                        <p:cTn id="12" dur="1000"/>
                                        <p:tgtEl>
                                          <p:spTgt spid="2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xEl>
                                              <p:pRg st="2" end="2"/>
                                            </p:txEl>
                                          </p:spTgt>
                                        </p:tgtEl>
                                        <p:attrNameLst>
                                          <p:attrName>style.visibility</p:attrName>
                                        </p:attrNameLst>
                                      </p:cBhvr>
                                      <p:to>
                                        <p:strVal val="visible"/>
                                      </p:to>
                                    </p:set>
                                    <p:animEffect transition="in" filter="fade">
                                      <p:cBhvr>
                                        <p:cTn id="17" dur="1000"/>
                                        <p:tgtEl>
                                          <p:spTgt spid="2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8"/>
          <p:cNvSpPr/>
          <p:nvPr/>
        </p:nvSpPr>
        <p:spPr>
          <a:xfrm>
            <a:off x="-366600" y="-55550"/>
            <a:ext cx="9887100" cy="49101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8"/>
          <p:cNvSpPr txBox="1"/>
          <p:nvPr/>
        </p:nvSpPr>
        <p:spPr>
          <a:xfrm>
            <a:off x="2318975" y="1793500"/>
            <a:ext cx="4506000" cy="1212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a:solidFill>
                  <a:schemeClr val="dk1"/>
                </a:solidFill>
                <a:latin typeface="Helvetica Neue"/>
                <a:ea typeface="Helvetica Neue"/>
                <a:cs typeface="Helvetica Neue"/>
                <a:sym typeface="Helvetica Neue"/>
              </a:rPr>
              <a:t>The purpose of such a machine is the reduction of bias, vested interest, personal agendas, etc., in an effort to produce information which can be used to generate fair social policies. </a:t>
            </a:r>
            <a:endParaRPr sz="1500" b="1">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2"/>
          <p:cNvSpPr txBox="1"/>
          <p:nvPr/>
        </p:nvSpPr>
        <p:spPr>
          <a:xfrm>
            <a:off x="4252338" y="2109465"/>
            <a:ext cx="3926400" cy="1006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It’s going to get worse before it gets better</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Speculate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Complex societies</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Donald Trump</a:t>
            </a:r>
            <a:endParaRPr sz="1200">
              <a:solidFill>
                <a:schemeClr val="dk1"/>
              </a:solidFill>
              <a:latin typeface="Helvetica Neue"/>
              <a:ea typeface="Helvetica Neue"/>
              <a:cs typeface="Helvetica Neue"/>
              <a:sym typeface="Helvetica Neue"/>
            </a:endParaRPr>
          </a:p>
        </p:txBody>
      </p:sp>
      <p:sp>
        <p:nvSpPr>
          <p:cNvPr id="96" name="Google Shape;96;p22"/>
          <p:cNvSpPr txBox="1"/>
          <p:nvPr/>
        </p:nvSpPr>
        <p:spPr>
          <a:xfrm>
            <a:off x="4134442" y="1831906"/>
            <a:ext cx="4344900" cy="47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rgbClr val="000000"/>
              </a:buClr>
              <a:buSzPts val="1100"/>
              <a:buFont typeface="Arial"/>
              <a:buNone/>
            </a:pPr>
            <a:r>
              <a:rPr lang="en" sz="1500" b="1">
                <a:latin typeface="Helvetica Neue"/>
                <a:ea typeface="Helvetica Neue"/>
                <a:cs typeface="Helvetica Neue"/>
                <a:sym typeface="Helvetica Neue"/>
              </a:rPr>
              <a:t>The Future of Conspiracy Theories</a:t>
            </a:r>
            <a:endParaRPr sz="900" b="1">
              <a:latin typeface="Helvetica Neue"/>
              <a:ea typeface="Helvetica Neue"/>
              <a:cs typeface="Helvetica Neue"/>
              <a:sym typeface="Helvetica Neue"/>
            </a:endParaRPr>
          </a:p>
        </p:txBody>
      </p:sp>
      <p:pic>
        <p:nvPicPr>
          <p:cNvPr id="97" name="Google Shape;97;p22"/>
          <p:cNvPicPr preferRelativeResize="0"/>
          <p:nvPr/>
        </p:nvPicPr>
        <p:blipFill>
          <a:blip r:embed="rId3">
            <a:alphaModFix/>
          </a:blip>
          <a:stretch>
            <a:fillRect/>
          </a:stretch>
        </p:blipFill>
        <p:spPr>
          <a:xfrm>
            <a:off x="255633" y="1691325"/>
            <a:ext cx="2942500" cy="117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10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xEl>
                                              <p:pRg st="1" end="1"/>
                                            </p:txEl>
                                          </p:spTgt>
                                        </p:tgtEl>
                                        <p:attrNameLst>
                                          <p:attrName>style.visibility</p:attrName>
                                        </p:attrNameLst>
                                      </p:cBhvr>
                                      <p:to>
                                        <p:strVal val="visible"/>
                                      </p:to>
                                    </p:set>
                                    <p:animEffect transition="in" filter="fade">
                                      <p:cBhvr>
                                        <p:cTn id="17" dur="1000"/>
                                        <p:tgtEl>
                                          <p:spTgt spid="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xEl>
                                              <p:pRg st="2" end="2"/>
                                            </p:txEl>
                                          </p:spTgt>
                                        </p:tgtEl>
                                        <p:attrNameLst>
                                          <p:attrName>style.visibility</p:attrName>
                                        </p:attrNameLst>
                                      </p:cBhvr>
                                      <p:to>
                                        <p:strVal val="visible"/>
                                      </p:to>
                                    </p:set>
                                    <p:animEffect transition="in" filter="fade">
                                      <p:cBhvr>
                                        <p:cTn id="22" dur="1000"/>
                                        <p:tgtEl>
                                          <p:spTgt spid="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
                                            <p:txEl>
                                              <p:pRg st="3" end="3"/>
                                            </p:txEl>
                                          </p:spTgt>
                                        </p:tgtEl>
                                        <p:attrNameLst>
                                          <p:attrName>style.visibility</p:attrName>
                                        </p:attrNameLst>
                                      </p:cBhvr>
                                      <p:to>
                                        <p:strVal val="visible"/>
                                      </p:to>
                                    </p:set>
                                    <p:animEffect transition="in" filter="fade">
                                      <p:cBhvr>
                                        <p:cTn id="27" dur="1000"/>
                                        <p:tgtEl>
                                          <p:spTgt spid="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9"/>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285" name="Google Shape;285;p49"/>
          <p:cNvSpPr txBox="1"/>
          <p:nvPr/>
        </p:nvSpPr>
        <p:spPr>
          <a:xfrm>
            <a:off x="4247871" y="1823925"/>
            <a:ext cx="4476300" cy="14316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SzPts val="1200"/>
              <a:buFont typeface="Helvetica Neue"/>
              <a:buChar char="●"/>
            </a:pPr>
            <a:r>
              <a:rPr lang="en" sz="1200">
                <a:solidFill>
                  <a:schemeClr val="dk1"/>
                </a:solidFill>
                <a:latin typeface="Helvetica Neue"/>
                <a:ea typeface="Helvetica Neue"/>
                <a:cs typeface="Helvetica Neue"/>
                <a:sym typeface="Helvetica Neue"/>
              </a:rPr>
              <a:t>We have to limit humans in the fact-acquisition process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A machine which has no particular political leanings, no private or personal agendas, nothing to gain or lose, and one that acts on algorithmic principles which will generate ideas for further discussion in the least-biased manner possible  </a:t>
            </a:r>
            <a:endParaRPr sz="1200">
              <a:latin typeface="Helvetica Neue"/>
              <a:ea typeface="Helvetica Neue"/>
              <a:cs typeface="Helvetica Neue"/>
              <a:sym typeface="Helvetica Neue"/>
            </a:endParaRPr>
          </a:p>
        </p:txBody>
      </p:sp>
      <p:pic>
        <p:nvPicPr>
          <p:cNvPr id="286" name="Google Shape;286;p49"/>
          <p:cNvPicPr preferRelativeResize="0"/>
          <p:nvPr/>
        </p:nvPicPr>
        <p:blipFill rotWithShape="1">
          <a:blip r:embed="rId3">
            <a:alphaModFix/>
          </a:blip>
          <a:srcRect l="816" r="816"/>
          <a:stretch/>
        </p:blipFill>
        <p:spPr>
          <a:xfrm>
            <a:off x="24213" y="20230"/>
            <a:ext cx="3301800" cy="47450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Effect transition="in" filter="fade">
                                      <p:cBhvr>
                                        <p:cTn id="7" dur="1000"/>
                                        <p:tgtEl>
                                          <p:spTgt spid="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xEl>
                                              <p:pRg st="1" end="1"/>
                                            </p:txEl>
                                          </p:spTgt>
                                        </p:tgtEl>
                                        <p:attrNameLst>
                                          <p:attrName>style.visibility</p:attrName>
                                        </p:attrNameLst>
                                      </p:cBhvr>
                                      <p:to>
                                        <p:strVal val="visible"/>
                                      </p:to>
                                    </p:set>
                                    <p:animEffect transition="in" filter="fade">
                                      <p:cBhvr>
                                        <p:cTn id="12" dur="1000"/>
                                        <p:tgtEl>
                                          <p:spTgt spid="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0"/>
          <p:cNvSpPr/>
          <p:nvPr/>
        </p:nvSpPr>
        <p:spPr>
          <a:xfrm>
            <a:off x="-366600" y="-55550"/>
            <a:ext cx="9887100" cy="49101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0"/>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293" name="Google Shape;293;p50"/>
          <p:cNvSpPr txBox="1"/>
          <p:nvPr/>
        </p:nvSpPr>
        <p:spPr>
          <a:xfrm>
            <a:off x="2824525" y="2098500"/>
            <a:ext cx="3495000" cy="9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a:solidFill>
                  <a:schemeClr val="dk1"/>
                </a:solidFill>
                <a:latin typeface="Helvetica Neue"/>
                <a:ea typeface="Helvetica Neue"/>
                <a:cs typeface="Helvetica Neue"/>
                <a:sym typeface="Helvetica Neue"/>
              </a:rPr>
              <a:t>This may be our best hope for the future of battling misinformation and conspiracy theories.</a:t>
            </a:r>
            <a:endParaRPr sz="1500" b="1">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51"/>
          <p:cNvPicPr preferRelativeResize="0"/>
          <p:nvPr/>
        </p:nvPicPr>
        <p:blipFill>
          <a:blip r:embed="rId3">
            <a:alphaModFix/>
          </a:blip>
          <a:stretch>
            <a:fillRect/>
          </a:stretch>
        </p:blipFill>
        <p:spPr>
          <a:xfrm>
            <a:off x="3023990" y="932660"/>
            <a:ext cx="3096070" cy="2191450"/>
          </a:xfrm>
          <a:prstGeom prst="rect">
            <a:avLst/>
          </a:prstGeom>
          <a:noFill/>
          <a:ln>
            <a:noFill/>
          </a:ln>
        </p:spPr>
      </p:pic>
      <p:sp>
        <p:nvSpPr>
          <p:cNvPr id="299" name="Google Shape;299;p51"/>
          <p:cNvSpPr txBox="1"/>
          <p:nvPr/>
        </p:nvSpPr>
        <p:spPr>
          <a:xfrm>
            <a:off x="2936725" y="464192"/>
            <a:ext cx="3270600" cy="396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1500" b="1">
                <a:solidFill>
                  <a:schemeClr val="dk1"/>
                </a:solidFill>
                <a:latin typeface="Helvetica Neue"/>
                <a:ea typeface="Helvetica Neue"/>
                <a:cs typeface="Helvetica Neue"/>
                <a:sym typeface="Helvetica Neue"/>
              </a:rPr>
              <a:t>Next week’s lecture</a:t>
            </a:r>
            <a:endParaRPr sz="1200" b="1">
              <a:solidFill>
                <a:schemeClr val="dk1"/>
              </a:solidFill>
              <a:latin typeface="Helvetica Neue"/>
              <a:ea typeface="Helvetica Neue"/>
              <a:cs typeface="Helvetica Neue"/>
              <a:sym typeface="Helvetica Neue"/>
            </a:endParaRPr>
          </a:p>
          <a:p>
            <a:pPr marL="0" lvl="0" indent="0" algn="ctr" rtl="0">
              <a:lnSpc>
                <a:spcPct val="115000"/>
              </a:lnSpc>
              <a:spcBef>
                <a:spcPts val="1200"/>
              </a:spcBef>
              <a:spcAft>
                <a:spcPts val="0"/>
              </a:spcAft>
              <a:buNone/>
            </a:pPr>
            <a:endParaRPr sz="1500" b="1">
              <a:latin typeface="Helvetica Neue"/>
              <a:ea typeface="Helvetica Neue"/>
              <a:cs typeface="Helvetica Neue"/>
              <a:sym typeface="Helvetica Neue"/>
            </a:endParaRPr>
          </a:p>
          <a:p>
            <a:pPr marL="0" lvl="0" indent="0" algn="ctr" rtl="0">
              <a:lnSpc>
                <a:spcPct val="115000"/>
              </a:lnSpc>
              <a:spcBef>
                <a:spcPts val="1200"/>
              </a:spcBef>
              <a:spcAft>
                <a:spcPts val="1200"/>
              </a:spcAft>
              <a:buNone/>
            </a:pPr>
            <a:endParaRPr sz="1500" b="1">
              <a:solidFill>
                <a:srgbClr val="FFFFFF"/>
              </a:solidFill>
              <a:latin typeface="Helvetica Neue"/>
              <a:ea typeface="Helvetica Neue"/>
              <a:cs typeface="Helvetica Neue"/>
              <a:sym typeface="Helvetica Neue"/>
            </a:endParaRPr>
          </a:p>
        </p:txBody>
      </p:sp>
      <p:sp>
        <p:nvSpPr>
          <p:cNvPr id="300" name="Google Shape;300;p51"/>
          <p:cNvSpPr txBox="1"/>
          <p:nvPr/>
        </p:nvSpPr>
        <p:spPr>
          <a:xfrm>
            <a:off x="2728500" y="3295915"/>
            <a:ext cx="3687000" cy="616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00" b="1">
                <a:solidFill>
                  <a:schemeClr val="dk1"/>
                </a:solidFill>
                <a:latin typeface="Helvetica Neue"/>
                <a:ea typeface="Helvetica Neue"/>
                <a:cs typeface="Helvetica Neue"/>
                <a:sym typeface="Helvetica Neue"/>
              </a:rPr>
              <a:t>The Conspiracy Theorist </a:t>
            </a:r>
            <a:br>
              <a:rPr lang="en" sz="1200" b="1">
                <a:solidFill>
                  <a:schemeClr val="dk1"/>
                </a:solidFill>
                <a:latin typeface="Helvetica Neue"/>
                <a:ea typeface="Helvetica Neue"/>
                <a:cs typeface="Helvetica Neue"/>
                <a:sym typeface="Helvetica Neue"/>
              </a:rPr>
            </a:br>
            <a:r>
              <a:rPr lang="en" sz="1200" b="1">
                <a:solidFill>
                  <a:schemeClr val="dk1"/>
                </a:solidFill>
                <a:latin typeface="Helvetica Neue"/>
                <a:ea typeface="Helvetica Neue"/>
                <a:cs typeface="Helvetica Neue"/>
                <a:sym typeface="Helvetica Neue"/>
              </a:rPr>
              <a:t>Spectrum Checklist</a:t>
            </a:r>
            <a:endParaRPr sz="1200" b="1">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p:nvPr/>
        </p:nvSpPr>
        <p:spPr>
          <a:xfrm>
            <a:off x="5071462" y="1909850"/>
            <a:ext cx="28644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b="1">
                <a:solidFill>
                  <a:schemeClr val="dk1"/>
                </a:solidFill>
                <a:latin typeface="Helvetica Neue"/>
                <a:ea typeface="Helvetica Neue"/>
                <a:cs typeface="Helvetica Neue"/>
                <a:sym typeface="Helvetica Neue"/>
              </a:rPr>
              <a:t>Q&amp;A session</a:t>
            </a:r>
            <a:endParaRPr sz="3400" b="1">
              <a:solidFill>
                <a:schemeClr val="dk1"/>
              </a:solidFill>
              <a:latin typeface="Helvetica Neue"/>
              <a:ea typeface="Helvetica Neue"/>
              <a:cs typeface="Helvetica Neue"/>
              <a:sym typeface="Helvetica Neue"/>
            </a:endParaRPr>
          </a:p>
        </p:txBody>
      </p:sp>
      <p:sp>
        <p:nvSpPr>
          <p:cNvPr id="306" name="Google Shape;306;p52"/>
          <p:cNvSpPr/>
          <p:nvPr/>
        </p:nvSpPr>
        <p:spPr>
          <a:xfrm>
            <a:off x="5224575" y="2689750"/>
            <a:ext cx="2648700" cy="488400"/>
          </a:xfrm>
          <a:prstGeom prst="rect">
            <a:avLst/>
          </a:prstGeom>
          <a:noFill/>
          <a:ln w="9525" cap="flat" cmpd="sng">
            <a:solidFill>
              <a:srgbClr val="D7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2"/>
          <p:cNvSpPr txBox="1"/>
          <p:nvPr/>
        </p:nvSpPr>
        <p:spPr>
          <a:xfrm>
            <a:off x="5242920" y="2692750"/>
            <a:ext cx="26136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900">
                <a:solidFill>
                  <a:schemeClr val="dk1"/>
                </a:solidFill>
                <a:latin typeface="Helvetica Neue"/>
                <a:ea typeface="Helvetica Neue"/>
                <a:cs typeface="Helvetica Neue"/>
                <a:sym typeface="Helvetica Neue"/>
              </a:rPr>
              <a:t>Pre-order </a:t>
            </a:r>
            <a:r>
              <a:rPr lang="en" sz="900" b="1">
                <a:solidFill>
                  <a:schemeClr val="dk1"/>
                </a:solidFill>
                <a:latin typeface="Helvetica Neue"/>
                <a:ea typeface="Helvetica Neue"/>
                <a:cs typeface="Helvetica Neue"/>
                <a:sym typeface="Helvetica Neue"/>
              </a:rPr>
              <a:t>How to Talk to Conspiracy Theorist</a:t>
            </a:r>
            <a:r>
              <a:rPr lang="en" sz="900">
                <a:solidFill>
                  <a:schemeClr val="dk1"/>
                </a:solidFill>
                <a:latin typeface="Helvetica Neue"/>
                <a:ea typeface="Helvetica Neue"/>
                <a:cs typeface="Helvetica Neue"/>
                <a:sym typeface="Helvetica Neue"/>
              </a:rPr>
              <a:t> at </a:t>
            </a:r>
            <a:r>
              <a:rPr lang="en" sz="900" b="1">
                <a:solidFill>
                  <a:schemeClr val="dk1"/>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PDVERSE.com/conspiracy</a:t>
            </a:r>
            <a:endParaRPr sz="900" b="1">
              <a:solidFill>
                <a:schemeClr val="dk1"/>
              </a:solidFill>
            </a:endParaRPr>
          </a:p>
        </p:txBody>
      </p:sp>
      <p:pic>
        <p:nvPicPr>
          <p:cNvPr id="308" name="Google Shape;308;p52"/>
          <p:cNvPicPr preferRelativeResize="0"/>
          <p:nvPr/>
        </p:nvPicPr>
        <p:blipFill rotWithShape="1">
          <a:blip r:embed="rId4">
            <a:alphaModFix/>
          </a:blip>
          <a:srcRect l="12738" t="9049" r="26772" b="9049"/>
          <a:stretch/>
        </p:blipFill>
        <p:spPr>
          <a:xfrm>
            <a:off x="543170" y="565339"/>
            <a:ext cx="4050500" cy="3658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grpSp>
        <p:nvGrpSpPr>
          <p:cNvPr id="313" name="Google Shape;313;p53"/>
          <p:cNvGrpSpPr/>
          <p:nvPr/>
        </p:nvGrpSpPr>
        <p:grpSpPr>
          <a:xfrm>
            <a:off x="1825000" y="946538"/>
            <a:ext cx="2580600" cy="3250412"/>
            <a:chOff x="1825000" y="1221625"/>
            <a:chExt cx="2580600" cy="3250412"/>
          </a:xfrm>
        </p:grpSpPr>
        <p:pic>
          <p:nvPicPr>
            <p:cNvPr id="314" name="Google Shape;314;p53"/>
            <p:cNvPicPr preferRelativeResize="0"/>
            <p:nvPr/>
          </p:nvPicPr>
          <p:blipFill>
            <a:blip r:embed="rId3">
              <a:alphaModFix/>
            </a:blip>
            <a:stretch>
              <a:fillRect/>
            </a:stretch>
          </p:blipFill>
          <p:spPr>
            <a:xfrm>
              <a:off x="1913765" y="1221625"/>
              <a:ext cx="2037050" cy="2700250"/>
            </a:xfrm>
            <a:prstGeom prst="rect">
              <a:avLst/>
            </a:prstGeom>
            <a:noFill/>
            <a:ln>
              <a:noFill/>
            </a:ln>
          </p:spPr>
        </p:pic>
        <p:sp>
          <p:nvSpPr>
            <p:cNvPr id="315" name="Google Shape;315;p53"/>
            <p:cNvSpPr txBox="1"/>
            <p:nvPr/>
          </p:nvSpPr>
          <p:spPr>
            <a:xfrm>
              <a:off x="1825000" y="4075138"/>
              <a:ext cx="2580600" cy="396900"/>
            </a:xfrm>
            <a:prstGeom prst="rect">
              <a:avLst/>
            </a:prstGeom>
            <a:noFill/>
            <a:ln>
              <a:noFill/>
            </a:ln>
          </p:spPr>
          <p:txBody>
            <a:bodyPr spcFirstLastPara="1" wrap="square" lIns="91425" tIns="91425" rIns="91425" bIns="91425" anchor="t" anchorCtr="0">
              <a:noAutofit/>
            </a:bodyPr>
            <a:lstStyle/>
            <a:p>
              <a:pPr marL="0" lvl="0" indent="0" algn="l" rtl="0">
                <a:lnSpc>
                  <a:spcPct val="20000"/>
                </a:lnSpc>
                <a:spcBef>
                  <a:spcPts val="0"/>
                </a:spcBef>
                <a:spcAft>
                  <a:spcPts val="0"/>
                </a:spcAft>
                <a:buNone/>
              </a:pPr>
              <a:r>
                <a:rPr lang="en" sz="1500" b="1">
                  <a:solidFill>
                    <a:schemeClr val="dk1"/>
                  </a:solidFill>
                  <a:highlight>
                    <a:srgbClr val="FFFFFF"/>
                  </a:highlight>
                  <a:latin typeface="Helvetica Neue"/>
                  <a:ea typeface="Helvetica Neue"/>
                  <a:cs typeface="Helvetica Neue"/>
                  <a:sym typeface="Helvetica Neue"/>
                </a:rPr>
                <a:t>Christopher 'Doc' DiCarlo</a:t>
              </a:r>
              <a:endParaRPr sz="1300" b="1">
                <a:solidFill>
                  <a:schemeClr val="dk1"/>
                </a:solidFill>
                <a:highlight>
                  <a:srgbClr val="FFFFFF"/>
                </a:highlight>
                <a:latin typeface="Helvetica Neue"/>
                <a:ea typeface="Helvetica Neue"/>
                <a:cs typeface="Helvetica Neue"/>
                <a:sym typeface="Helvetica Neue"/>
              </a:endParaRPr>
            </a:p>
            <a:p>
              <a:pPr marL="0" lvl="0" indent="0" algn="l" rtl="0">
                <a:lnSpc>
                  <a:spcPct val="20000"/>
                </a:lnSpc>
                <a:spcBef>
                  <a:spcPts val="1200"/>
                </a:spcBef>
                <a:spcAft>
                  <a:spcPts val="1200"/>
                </a:spcAft>
                <a:buNone/>
              </a:pPr>
              <a:r>
                <a:rPr lang="en" sz="900">
                  <a:solidFill>
                    <a:srgbClr val="666666"/>
                  </a:solidFill>
                  <a:highlight>
                    <a:srgbClr val="FFFFFF"/>
                  </a:highlight>
                  <a:latin typeface="Helvetica Neue"/>
                  <a:ea typeface="Helvetica Neue"/>
                  <a:cs typeface="Helvetica Neue"/>
                  <a:sym typeface="Helvetica Neue"/>
                </a:rPr>
                <a:t>Philosopher. Educator. Author.</a:t>
              </a:r>
              <a:endParaRPr sz="900"/>
            </a:p>
          </p:txBody>
        </p:sp>
      </p:grpSp>
      <p:sp>
        <p:nvSpPr>
          <p:cNvPr id="316" name="Google Shape;316;p53"/>
          <p:cNvSpPr txBox="1"/>
          <p:nvPr/>
        </p:nvSpPr>
        <p:spPr>
          <a:xfrm>
            <a:off x="5071462" y="1909850"/>
            <a:ext cx="28644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b="1">
                <a:solidFill>
                  <a:schemeClr val="dk1"/>
                </a:solidFill>
                <a:latin typeface="Helvetica Neue"/>
                <a:ea typeface="Helvetica Neue"/>
                <a:cs typeface="Helvetica Neue"/>
                <a:sym typeface="Helvetica Neue"/>
              </a:rPr>
              <a:t>Thank you</a:t>
            </a:r>
            <a:endParaRPr sz="3400" b="1">
              <a:solidFill>
                <a:schemeClr val="dk1"/>
              </a:solidFill>
              <a:latin typeface="Helvetica Neue"/>
              <a:ea typeface="Helvetica Neue"/>
              <a:cs typeface="Helvetica Neue"/>
              <a:sym typeface="Helvetica Neue"/>
            </a:endParaRPr>
          </a:p>
        </p:txBody>
      </p:sp>
      <p:grpSp>
        <p:nvGrpSpPr>
          <p:cNvPr id="317" name="Google Shape;317;p53"/>
          <p:cNvGrpSpPr/>
          <p:nvPr/>
        </p:nvGrpSpPr>
        <p:grpSpPr>
          <a:xfrm>
            <a:off x="5166156" y="1415431"/>
            <a:ext cx="2601894" cy="461700"/>
            <a:chOff x="4012475" y="3928831"/>
            <a:chExt cx="2601894" cy="461700"/>
          </a:xfrm>
        </p:grpSpPr>
        <p:pic>
          <p:nvPicPr>
            <p:cNvPr id="318" name="Google Shape;318;p53"/>
            <p:cNvPicPr preferRelativeResize="0"/>
            <p:nvPr/>
          </p:nvPicPr>
          <p:blipFill>
            <a:blip r:embed="rId4">
              <a:alphaModFix/>
            </a:blip>
            <a:stretch>
              <a:fillRect/>
            </a:stretch>
          </p:blipFill>
          <p:spPr>
            <a:xfrm>
              <a:off x="4012475" y="4020306"/>
              <a:ext cx="309575" cy="309675"/>
            </a:xfrm>
            <a:prstGeom prst="rect">
              <a:avLst/>
            </a:prstGeom>
            <a:noFill/>
            <a:ln>
              <a:noFill/>
            </a:ln>
          </p:spPr>
        </p:pic>
        <p:sp>
          <p:nvSpPr>
            <p:cNvPr id="319" name="Google Shape;319;p53"/>
            <p:cNvSpPr txBox="1"/>
            <p:nvPr/>
          </p:nvSpPr>
          <p:spPr>
            <a:xfrm>
              <a:off x="4476569" y="3928831"/>
              <a:ext cx="2137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Helvetica Neue"/>
                  <a:ea typeface="Helvetica Neue"/>
                  <a:cs typeface="Helvetica Neue"/>
                  <a:sym typeface="Helvetica Neue"/>
                </a:rPr>
                <a:t>In collaboration with Pixel Dreams</a:t>
              </a:r>
              <a:endParaRPr sz="9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1200"/>
                </a:spcAft>
                <a:buClr>
                  <a:schemeClr val="dk1"/>
                </a:buClr>
                <a:buSzPts val="1100"/>
                <a:buFont typeface="Arial"/>
                <a:buNone/>
              </a:pPr>
              <a:r>
                <a:rPr lang="en" sz="900" b="1" u="sng">
                  <a:solidFill>
                    <a:schemeClr val="dk1"/>
                  </a:solidFill>
                  <a:latin typeface="Helvetica Neue"/>
                  <a:ea typeface="Helvetica Neue"/>
                  <a:cs typeface="Helvetica Neue"/>
                  <a:sym typeface="Helvetica Neue"/>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pixeldreams.com</a:t>
              </a:r>
              <a:r>
                <a:rPr lang="en" sz="900" b="1">
                  <a:solidFill>
                    <a:schemeClr val="dk1"/>
                  </a:solidFill>
                  <a:latin typeface="Helvetica Neue"/>
                  <a:ea typeface="Helvetica Neue"/>
                  <a:cs typeface="Helvetica Neue"/>
                  <a:sym typeface="Helvetica Neue"/>
                </a:rPr>
                <a:t>  </a:t>
              </a:r>
              <a:endParaRPr sz="900" b="1">
                <a:solidFill>
                  <a:schemeClr val="dk1"/>
                </a:solidFill>
                <a:latin typeface="Helvetica Neue"/>
                <a:ea typeface="Helvetica Neue"/>
                <a:cs typeface="Helvetica Neue"/>
                <a:sym typeface="Helvetica Neue"/>
              </a:endParaRPr>
            </a:p>
          </p:txBody>
        </p:sp>
      </p:grpSp>
      <p:sp>
        <p:nvSpPr>
          <p:cNvPr id="320" name="Google Shape;320;p53"/>
          <p:cNvSpPr/>
          <p:nvPr/>
        </p:nvSpPr>
        <p:spPr>
          <a:xfrm>
            <a:off x="5224575" y="2689750"/>
            <a:ext cx="2648700" cy="488400"/>
          </a:xfrm>
          <a:prstGeom prst="rect">
            <a:avLst/>
          </a:prstGeom>
          <a:noFill/>
          <a:ln w="9525" cap="flat" cmpd="sng">
            <a:solidFill>
              <a:srgbClr val="D7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3"/>
          <p:cNvSpPr txBox="1"/>
          <p:nvPr/>
        </p:nvSpPr>
        <p:spPr>
          <a:xfrm>
            <a:off x="5242920" y="2692750"/>
            <a:ext cx="26136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900">
                <a:solidFill>
                  <a:schemeClr val="dk1"/>
                </a:solidFill>
                <a:latin typeface="Helvetica Neue"/>
                <a:ea typeface="Helvetica Neue"/>
                <a:cs typeface="Helvetica Neue"/>
                <a:sym typeface="Helvetica Neue"/>
              </a:rPr>
              <a:t>Pre-order </a:t>
            </a:r>
            <a:r>
              <a:rPr lang="en" sz="900" b="1">
                <a:solidFill>
                  <a:schemeClr val="dk1"/>
                </a:solidFill>
                <a:latin typeface="Helvetica Neue"/>
                <a:ea typeface="Helvetica Neue"/>
                <a:cs typeface="Helvetica Neue"/>
                <a:sym typeface="Helvetica Neue"/>
              </a:rPr>
              <a:t>How to Talk to Conspiracy Theorist</a:t>
            </a:r>
            <a:r>
              <a:rPr lang="en" sz="900">
                <a:solidFill>
                  <a:schemeClr val="dk1"/>
                </a:solidFill>
                <a:latin typeface="Helvetica Neue"/>
                <a:ea typeface="Helvetica Neue"/>
                <a:cs typeface="Helvetica Neue"/>
                <a:sym typeface="Helvetica Neue"/>
              </a:rPr>
              <a:t> at </a:t>
            </a:r>
            <a:r>
              <a:rPr lang="en" sz="900" b="1">
                <a:solidFill>
                  <a:schemeClr val="dk1"/>
                </a:solidFill>
                <a:uFill>
                  <a:noFill/>
                </a:uFill>
                <a:latin typeface="Helvetica Neue"/>
                <a:ea typeface="Helvetica Neue"/>
                <a:cs typeface="Helvetica Neue"/>
                <a:sym typeface="Helvetica Neue"/>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PDVERSE.com/conspiracy</a:t>
            </a:r>
            <a:endParaRPr sz="9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p:nvPr/>
        </p:nvSpPr>
        <p:spPr>
          <a:xfrm>
            <a:off x="-366600" y="-55550"/>
            <a:ext cx="9887100" cy="49101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3"/>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04" name="Google Shape;104;p23"/>
          <p:cNvSpPr txBox="1"/>
          <p:nvPr/>
        </p:nvSpPr>
        <p:spPr>
          <a:xfrm>
            <a:off x="2421150" y="1834425"/>
            <a:ext cx="4301700" cy="1212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a:solidFill>
                  <a:schemeClr val="dk1"/>
                </a:solidFill>
                <a:latin typeface="Helvetica Neue"/>
                <a:ea typeface="Helvetica Neue"/>
                <a:cs typeface="Helvetica Neue"/>
                <a:sym typeface="Helvetica Neue"/>
              </a:rPr>
              <a:t>Characteristics like charisma, or charm, or bullshit, will become the predominant forces in spreading misinformation based purely in conspiracy theories. </a:t>
            </a:r>
            <a:endParaRPr sz="1500" b="1">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10" name="Google Shape;110;p24"/>
          <p:cNvSpPr txBox="1"/>
          <p:nvPr/>
        </p:nvSpPr>
        <p:spPr>
          <a:xfrm>
            <a:off x="4242081" y="1855950"/>
            <a:ext cx="4129200" cy="14316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Socrates and Plato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Demagoguery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The Republic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When voters care more about the cult of personality than what’s best for the citizens, democracies can lead to ruin</a:t>
            </a:r>
            <a:endParaRPr sz="1200">
              <a:solidFill>
                <a:schemeClr val="dk1"/>
              </a:solidFill>
              <a:latin typeface="Helvetica Neue"/>
              <a:ea typeface="Helvetica Neue"/>
              <a:cs typeface="Helvetica Neue"/>
              <a:sym typeface="Helvetica Neue"/>
            </a:endParaRPr>
          </a:p>
        </p:txBody>
      </p:sp>
      <p:pic>
        <p:nvPicPr>
          <p:cNvPr id="111" name="Google Shape;111;p24"/>
          <p:cNvPicPr preferRelativeResize="0"/>
          <p:nvPr/>
        </p:nvPicPr>
        <p:blipFill rotWithShape="1">
          <a:blip r:embed="rId3">
            <a:alphaModFix/>
          </a:blip>
          <a:srcRect l="816" r="816"/>
          <a:stretch/>
        </p:blipFill>
        <p:spPr>
          <a:xfrm>
            <a:off x="-33025" y="-69500"/>
            <a:ext cx="3426676" cy="49245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5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1500"/>
                                        <p:tgtEl>
                                          <p:spTgt spid="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Effect transition="in" filter="fade">
                                      <p:cBhvr>
                                        <p:cTn id="17" dur="1500"/>
                                        <p:tgtEl>
                                          <p:spTgt spid="1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3" end="3"/>
                                            </p:txEl>
                                          </p:spTgt>
                                        </p:tgtEl>
                                        <p:attrNameLst>
                                          <p:attrName>style.visibility</p:attrName>
                                        </p:attrNameLst>
                                      </p:cBhvr>
                                      <p:to>
                                        <p:strVal val="visible"/>
                                      </p:to>
                                    </p:set>
                                    <p:animEffect transition="in" filter="fade">
                                      <p:cBhvr>
                                        <p:cTn id="22" dur="1500"/>
                                        <p:tgtEl>
                                          <p:spTgt spid="1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5"/>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17" name="Google Shape;117;p25"/>
          <p:cNvSpPr txBox="1"/>
          <p:nvPr/>
        </p:nvSpPr>
        <p:spPr>
          <a:xfrm>
            <a:off x="4253071" y="1862621"/>
            <a:ext cx="3998400" cy="16440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Help the spread of conspiracy theories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Cast doubt on legitimate sources of </a:t>
            </a:r>
            <a:br>
              <a:rPr lang="en" sz="1200">
                <a:solidFill>
                  <a:schemeClr val="dk1"/>
                </a:solidFill>
                <a:latin typeface="Helvetica Neue"/>
                <a:ea typeface="Helvetica Neue"/>
                <a:cs typeface="Helvetica Neue"/>
                <a:sym typeface="Helvetica Neue"/>
              </a:rPr>
            </a:br>
            <a:r>
              <a:rPr lang="en" sz="1200">
                <a:solidFill>
                  <a:schemeClr val="dk1"/>
                </a:solidFill>
                <a:latin typeface="Helvetica Neue"/>
                <a:ea typeface="Helvetica Neue"/>
                <a:cs typeface="Helvetica Neue"/>
                <a:sym typeface="Helvetica Neue"/>
              </a:rPr>
              <a:t>news and information</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a:t>
            </a:r>
            <a:r>
              <a:rPr lang="en" sz="1200" i="1">
                <a:solidFill>
                  <a:schemeClr val="dk1"/>
                </a:solidFill>
                <a:latin typeface="Helvetica Neue"/>
                <a:ea typeface="Helvetica Neue"/>
                <a:cs typeface="Helvetica Neue"/>
                <a:sym typeface="Helvetica Neue"/>
              </a:rPr>
              <a:t>Fake’</a:t>
            </a:r>
            <a:endParaRPr sz="1200" i="1">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All news sources are open to questioning and reliability except those cited by the president himself i.e. Fox News </a:t>
            </a:r>
            <a:endParaRPr sz="1200">
              <a:solidFill>
                <a:schemeClr val="dk1"/>
              </a:solidFill>
              <a:latin typeface="Helvetica Neue"/>
              <a:ea typeface="Helvetica Neue"/>
              <a:cs typeface="Helvetica Neue"/>
              <a:sym typeface="Helvetica Neue"/>
            </a:endParaRPr>
          </a:p>
        </p:txBody>
      </p:sp>
      <p:pic>
        <p:nvPicPr>
          <p:cNvPr id="118" name="Google Shape;118;p25"/>
          <p:cNvPicPr preferRelativeResize="0"/>
          <p:nvPr/>
        </p:nvPicPr>
        <p:blipFill rotWithShape="1">
          <a:blip r:embed="rId3">
            <a:alphaModFix/>
          </a:blip>
          <a:srcRect l="31871" t="642" r="31993" b="563"/>
          <a:stretch/>
        </p:blipFill>
        <p:spPr>
          <a:xfrm>
            <a:off x="0" y="0"/>
            <a:ext cx="3395976" cy="4852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5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15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1500"/>
                                        <p:tgtEl>
                                          <p:spTgt spid="1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Effect transition="in" filter="fade">
                                      <p:cBhvr>
                                        <p:cTn id="22" dur="1500"/>
                                        <p:tgtEl>
                                          <p:spTgt spid="1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6"/>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24" name="Google Shape;124;p26"/>
          <p:cNvSpPr txBox="1"/>
          <p:nvPr/>
        </p:nvSpPr>
        <p:spPr>
          <a:xfrm>
            <a:off x="4253071" y="1869583"/>
            <a:ext cx="4809600" cy="7941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Orwellian</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Trump: a dyed-in-the-wool conspiracy theorist</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The </a:t>
            </a:r>
            <a:r>
              <a:rPr lang="en" sz="1200" i="1">
                <a:solidFill>
                  <a:schemeClr val="dk1"/>
                </a:solidFill>
                <a:latin typeface="Helvetica Neue"/>
                <a:ea typeface="Helvetica Neue"/>
                <a:cs typeface="Helvetica Neue"/>
                <a:sym typeface="Helvetica Neue"/>
              </a:rPr>
              <a:t>‘birther’</a:t>
            </a:r>
            <a:r>
              <a:rPr lang="en" sz="1200">
                <a:solidFill>
                  <a:schemeClr val="dk1"/>
                </a:solidFill>
                <a:latin typeface="Helvetica Neue"/>
                <a:ea typeface="Helvetica Neue"/>
                <a:cs typeface="Helvetica Neue"/>
                <a:sym typeface="Helvetica Neue"/>
              </a:rPr>
              <a:t> movement</a:t>
            </a:r>
            <a:endParaRPr sz="1200">
              <a:solidFill>
                <a:schemeClr val="dk1"/>
              </a:solidFill>
              <a:latin typeface="Helvetica Neue"/>
              <a:ea typeface="Helvetica Neue"/>
              <a:cs typeface="Helvetica Neue"/>
              <a:sym typeface="Helvetica Neue"/>
            </a:endParaRPr>
          </a:p>
        </p:txBody>
      </p:sp>
      <p:pic>
        <p:nvPicPr>
          <p:cNvPr id="125" name="Google Shape;125;p26"/>
          <p:cNvPicPr preferRelativeResize="0"/>
          <p:nvPr/>
        </p:nvPicPr>
        <p:blipFill rotWithShape="1">
          <a:blip r:embed="rId3">
            <a:alphaModFix/>
          </a:blip>
          <a:srcRect l="2334"/>
          <a:stretch/>
        </p:blipFill>
        <p:spPr>
          <a:xfrm>
            <a:off x="-35650" y="-33975"/>
            <a:ext cx="3429450" cy="48887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10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fade">
                                      <p:cBhvr>
                                        <p:cTn id="12" dur="1000"/>
                                        <p:tgtEl>
                                          <p:spTgt spid="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2" end="2"/>
                                            </p:txEl>
                                          </p:spTgt>
                                        </p:tgtEl>
                                        <p:attrNameLst>
                                          <p:attrName>style.visibility</p:attrName>
                                        </p:attrNameLst>
                                      </p:cBhvr>
                                      <p:to>
                                        <p:strVal val="visible"/>
                                      </p:to>
                                    </p:set>
                                    <p:animEffect transition="in" filter="fade">
                                      <p:cBhvr>
                                        <p:cTn id="17" dur="1000"/>
                                        <p:tgtEl>
                                          <p:spTgt spid="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7"/>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31" name="Google Shape;131;p27"/>
          <p:cNvSpPr txBox="1"/>
          <p:nvPr/>
        </p:nvSpPr>
        <p:spPr>
          <a:xfrm>
            <a:off x="4242081" y="1866596"/>
            <a:ext cx="4809600" cy="1431600"/>
          </a:xfrm>
          <a:prstGeom prst="rect">
            <a:avLst/>
          </a:prstGeom>
          <a:noFill/>
          <a:ln>
            <a:noFill/>
          </a:ln>
        </p:spPr>
        <p:txBody>
          <a:bodyPr spcFirstLastPara="1" wrap="square" lIns="91425" tIns="91425" rIns="91425" bIns="91425" anchor="t" anchorCtr="0">
            <a:spAutoFit/>
          </a:bodyPr>
          <a:lstStyle/>
          <a:p>
            <a:pPr marL="457200" marR="457200" lvl="0" indent="-304800" algn="l" rtl="0">
              <a:lnSpc>
                <a:spcPct val="115000"/>
              </a:lnSpc>
              <a:spcBef>
                <a:spcPts val="120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Russell Muirhead: Dartmouth College</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Conspiracy theories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Propagated by people on the margins</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A weapon of the powerless</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Holding the powerful to account</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The new stuff is coming directly from the powerful</a:t>
            </a:r>
            <a:endParaRPr sz="1200">
              <a:solidFill>
                <a:schemeClr val="dk1"/>
              </a:solidFill>
              <a:latin typeface="Helvetica Neue"/>
              <a:ea typeface="Helvetica Neue"/>
              <a:cs typeface="Helvetica Neue"/>
              <a:sym typeface="Helvetica Neue"/>
            </a:endParaRPr>
          </a:p>
        </p:txBody>
      </p:sp>
      <p:pic>
        <p:nvPicPr>
          <p:cNvPr id="132" name="Google Shape;132;p27"/>
          <p:cNvPicPr preferRelativeResize="0"/>
          <p:nvPr/>
        </p:nvPicPr>
        <p:blipFill rotWithShape="1">
          <a:blip r:embed="rId3">
            <a:alphaModFix/>
          </a:blip>
          <a:srcRect t="-4811" b="7221"/>
          <a:stretch/>
        </p:blipFill>
        <p:spPr>
          <a:xfrm>
            <a:off x="0" y="-270375"/>
            <a:ext cx="3396475" cy="5123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1000"/>
                                        <p:tgtEl>
                                          <p:spTgt spid="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xEl>
                                              <p:pRg st="1" end="1"/>
                                            </p:txEl>
                                          </p:spTgt>
                                        </p:tgtEl>
                                        <p:attrNameLst>
                                          <p:attrName>style.visibility</p:attrName>
                                        </p:attrNameLst>
                                      </p:cBhvr>
                                      <p:to>
                                        <p:strVal val="visible"/>
                                      </p:to>
                                    </p:set>
                                    <p:animEffect transition="in" filter="fade">
                                      <p:cBhvr>
                                        <p:cTn id="12" dur="1000"/>
                                        <p:tgtEl>
                                          <p:spTgt spid="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xEl>
                                              <p:pRg st="2" end="2"/>
                                            </p:txEl>
                                          </p:spTgt>
                                        </p:tgtEl>
                                        <p:attrNameLst>
                                          <p:attrName>style.visibility</p:attrName>
                                        </p:attrNameLst>
                                      </p:cBhvr>
                                      <p:to>
                                        <p:strVal val="visible"/>
                                      </p:to>
                                    </p:set>
                                    <p:animEffect transition="in" filter="fade">
                                      <p:cBhvr>
                                        <p:cTn id="17" dur="1000"/>
                                        <p:tgtEl>
                                          <p:spTgt spid="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
                                            <p:txEl>
                                              <p:pRg st="3" end="3"/>
                                            </p:txEl>
                                          </p:spTgt>
                                        </p:tgtEl>
                                        <p:attrNameLst>
                                          <p:attrName>style.visibility</p:attrName>
                                        </p:attrNameLst>
                                      </p:cBhvr>
                                      <p:to>
                                        <p:strVal val="visible"/>
                                      </p:to>
                                    </p:set>
                                    <p:animEffect transition="in" filter="fade">
                                      <p:cBhvr>
                                        <p:cTn id="22" dur="1000"/>
                                        <p:tgtEl>
                                          <p:spTgt spid="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
                                            <p:txEl>
                                              <p:pRg st="4" end="4"/>
                                            </p:txEl>
                                          </p:spTgt>
                                        </p:tgtEl>
                                        <p:attrNameLst>
                                          <p:attrName>style.visibility</p:attrName>
                                        </p:attrNameLst>
                                      </p:cBhvr>
                                      <p:to>
                                        <p:strVal val="visible"/>
                                      </p:to>
                                    </p:set>
                                    <p:animEffect transition="in" filter="fade">
                                      <p:cBhvr>
                                        <p:cTn id="27" dur="1000"/>
                                        <p:tgtEl>
                                          <p:spTgt spid="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1">
                                            <p:txEl>
                                              <p:pRg st="5" end="5"/>
                                            </p:txEl>
                                          </p:spTgt>
                                        </p:tgtEl>
                                        <p:attrNameLst>
                                          <p:attrName>style.visibility</p:attrName>
                                        </p:attrNameLst>
                                      </p:cBhvr>
                                      <p:to>
                                        <p:strVal val="visible"/>
                                      </p:to>
                                    </p:set>
                                    <p:animEffect transition="in" filter="fade">
                                      <p:cBhvr>
                                        <p:cTn id="32" dur="1000"/>
                                        <p:tgtEl>
                                          <p:spTgt spid="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txBox="1"/>
          <p:nvPr/>
        </p:nvSpPr>
        <p:spPr>
          <a:xfrm>
            <a:off x="224600" y="662600"/>
            <a:ext cx="3301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 </a:t>
            </a:r>
            <a:endParaRPr sz="2100"/>
          </a:p>
        </p:txBody>
      </p:sp>
      <p:sp>
        <p:nvSpPr>
          <p:cNvPr id="138" name="Google Shape;138;p28"/>
          <p:cNvSpPr txBox="1"/>
          <p:nvPr/>
        </p:nvSpPr>
        <p:spPr>
          <a:xfrm>
            <a:off x="4242081" y="1874247"/>
            <a:ext cx="4809600" cy="7941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Alex Jones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Narendra Modi of India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Jair Bolsonaro of Brazil</a:t>
            </a:r>
            <a:endParaRPr sz="1200">
              <a:solidFill>
                <a:schemeClr val="dk1"/>
              </a:solidFill>
              <a:latin typeface="Helvetica Neue"/>
              <a:ea typeface="Helvetica Neue"/>
              <a:cs typeface="Helvetica Neue"/>
              <a:sym typeface="Helvetica Neue"/>
            </a:endParaRPr>
          </a:p>
        </p:txBody>
      </p:sp>
      <p:pic>
        <p:nvPicPr>
          <p:cNvPr id="139" name="Google Shape;139;p28"/>
          <p:cNvPicPr preferRelativeResize="0"/>
          <p:nvPr/>
        </p:nvPicPr>
        <p:blipFill rotWithShape="1">
          <a:blip r:embed="rId3">
            <a:alphaModFix/>
          </a:blip>
          <a:srcRect l="1322"/>
          <a:stretch/>
        </p:blipFill>
        <p:spPr>
          <a:xfrm>
            <a:off x="-7450" y="0"/>
            <a:ext cx="3401351" cy="2591476"/>
          </a:xfrm>
          <a:prstGeom prst="rect">
            <a:avLst/>
          </a:prstGeom>
          <a:noFill/>
          <a:ln>
            <a:noFill/>
          </a:ln>
        </p:spPr>
      </p:pic>
      <p:pic>
        <p:nvPicPr>
          <p:cNvPr id="140" name="Google Shape;140;p28"/>
          <p:cNvPicPr preferRelativeResize="0"/>
          <p:nvPr/>
        </p:nvPicPr>
        <p:blipFill rotWithShape="1">
          <a:blip r:embed="rId4">
            <a:alphaModFix/>
          </a:blip>
          <a:srcRect l="159" r="169"/>
          <a:stretch/>
        </p:blipFill>
        <p:spPr>
          <a:xfrm flipH="1">
            <a:off x="-7450" y="2583650"/>
            <a:ext cx="3401350" cy="22693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10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Effect transition="in" filter="fade">
                                      <p:cBhvr>
                                        <p:cTn id="12" dur="1000"/>
                                        <p:tgtEl>
                                          <p:spTgt spid="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Effect transition="in" filter="fade">
                                      <p:cBhvr>
                                        <p:cTn id="17" dur="1000"/>
                                        <p:tgtEl>
                                          <p:spTgt spid="1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5755</Words>
  <Application>Microsoft Office PowerPoint</Application>
  <PresentationFormat>On-screen Show (16:9)</PresentationFormat>
  <Paragraphs>367</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Helvetica Neue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Desktop</dc:creator>
  <cp:lastModifiedBy>Desktop</cp:lastModifiedBy>
  <cp:revision>1</cp:revision>
  <dcterms:modified xsi:type="dcterms:W3CDTF">2021-07-07T04:35:48Z</dcterms:modified>
</cp:coreProperties>
</file>