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5143500" type="screen16x9"/>
  <p:notesSz cx="6858000" cy="9144000"/>
  <p:embeddedFontLst>
    <p:embeddedFont>
      <p:font typeface="Helvetica Neue" panose="020B060402020202020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22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3" d="100"/>
          <a:sy n="123" d="100"/>
        </p:scale>
        <p:origin x="-444" y="12"/>
      </p:cViewPr>
      <p:guideLst>
        <p:guide orient="horz" pos="12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1601453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psychologytoday.com/us/therapists/john-d-gartner-baltimore-md/6065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jose-romero-urcelay.muchloved.com/v"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pinterest.ca/pin/18028479132248689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e1bde936e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e1bde936e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e1bde936ee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e1bde936ee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 </a:t>
            </a:r>
            <a:endParaRPr sz="1400" b="1">
              <a:solidFill>
                <a:schemeClr val="dk1"/>
              </a:solidFill>
            </a:endParaRPr>
          </a:p>
          <a:p>
            <a:pPr marL="0" lvl="0" indent="0" algn="l" rtl="0">
              <a:spcBef>
                <a:spcPts val="0"/>
              </a:spcBef>
              <a:spcAft>
                <a:spcPts val="0"/>
              </a:spcAft>
              <a:buNone/>
            </a:pPr>
            <a:r>
              <a:rPr lang="en" sz="1400">
                <a:solidFill>
                  <a:srgbClr val="FF0000"/>
                </a:solidFill>
              </a:rPr>
              <a:t>Image: [[File:Word Cloud NPD.png|Word_Cloud_NPD]]</a:t>
            </a:r>
            <a:endParaRPr sz="1400">
              <a:solidFill>
                <a:srgbClr val="FF0000"/>
              </a:solidFill>
            </a:endParaRPr>
          </a:p>
          <a:p>
            <a:pPr marL="0" lvl="0" indent="0" algn="l" rtl="0">
              <a:spcBef>
                <a:spcPts val="0"/>
              </a:spcBef>
              <a:spcAft>
                <a:spcPts val="0"/>
              </a:spcAft>
              <a:buNone/>
            </a:pPr>
            <a:r>
              <a:rPr lang="en" sz="1400">
                <a:solidFill>
                  <a:srgbClr val="FF0000"/>
                </a:solidFill>
              </a:rPr>
              <a:t> </a:t>
            </a:r>
            <a:endParaRPr sz="1400">
              <a:solidFill>
                <a:srgbClr val="FF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e21c59872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e21c59872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Tristan Harris goes so far as to say:</a:t>
            </a:r>
            <a:endParaRPr sz="14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rPr>
              <a:t>Even two friends who are so close to each other, who have almost the exact same set of friends, they think, you know, “I’m going to news feeds on Facebook. I’ll see the exact same set of updates.” But it’s not like that at all. They see completely different worlds because they’re based on these computers calculating what’s perfect for each of them.</a:t>
            </a:r>
            <a:endParaRPr sz="1400">
              <a:solidFill>
                <a:schemeClr val="dk1"/>
              </a:solidFill>
            </a:endParaRPr>
          </a:p>
          <a:p>
            <a:pPr marL="0" lvl="0" indent="0" algn="l" rtl="0">
              <a:spcBef>
                <a:spcPts val="1200"/>
              </a:spcBef>
              <a:spcAft>
                <a:spcPts val="0"/>
              </a:spcAft>
              <a:buNone/>
            </a:pPr>
            <a:r>
              <a:rPr lang="en" sz="1400">
                <a:solidFill>
                  <a:schemeClr val="dk1"/>
                </a:solidFill>
                <a:latin typeface="Calibri"/>
                <a:ea typeface="Calibri"/>
                <a:cs typeface="Calibri"/>
                <a:sym typeface="Calibri"/>
              </a:rPr>
              <a:t>This is how the process of the Internet further influences the proliferation of misleading information online. </a:t>
            </a:r>
            <a:r>
              <a:rPr lang="en" sz="1400" b="1">
                <a:solidFill>
                  <a:schemeClr val="dk1"/>
                </a:solidFill>
                <a:latin typeface="Calibri"/>
                <a:ea typeface="Calibri"/>
                <a:cs typeface="Calibri"/>
                <a:sym typeface="Calibri"/>
              </a:rPr>
              <a:t>These self-learning algorithms have created the perfect environment for conspiracy theorists to meet and further network with like-minded individuals</a:t>
            </a:r>
            <a:r>
              <a:rPr lang="en" sz="1400">
                <a:solidFill>
                  <a:schemeClr val="dk1"/>
                </a:solidFill>
                <a:latin typeface="Calibri"/>
                <a:ea typeface="Calibri"/>
                <a:cs typeface="Calibri"/>
                <a:sym typeface="Calibri"/>
              </a:rPr>
              <a:t>. </a:t>
            </a: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r>
              <a:rPr lang="en">
                <a:solidFill>
                  <a:srgbClr val="FF0000"/>
                </a:solidFill>
              </a:rPr>
              <a:t>Image: [[File:Paily, M.U. Graphics on Artificial intelligence and Education.jpg|Paily,_M.U._Graphics_on_Artificial_intelligence_and_Education]]</a:t>
            </a:r>
            <a:endParaRPr>
              <a:solidFill>
                <a:srgbClr val="FF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e1bbe122c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e1bbe122c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b="1">
              <a:solidFill>
                <a:schemeClr val="dk1"/>
              </a:solidFill>
            </a:endParaRPr>
          </a:p>
          <a:p>
            <a:pPr marL="0" lvl="0" indent="0" algn="l" rtl="0">
              <a:spcBef>
                <a:spcPts val="0"/>
              </a:spcBef>
              <a:spcAft>
                <a:spcPts val="0"/>
              </a:spcAft>
              <a:buNone/>
            </a:pPr>
            <a:r>
              <a:rPr lang="en" sz="1400">
                <a:solidFill>
                  <a:srgbClr val="FF0000"/>
                </a:solidFill>
              </a:rPr>
              <a:t>Image: [[File:Dsm-5-released-big-changes-dsm5.jpg|Dsm-5-released-big-changes-dsm5]]</a:t>
            </a:r>
            <a:endParaRPr sz="1400">
              <a:solidFill>
                <a:srgbClr val="FF0000"/>
              </a:solidFill>
            </a:endParaRPr>
          </a:p>
          <a:p>
            <a:pPr marL="0" lvl="0" indent="0" algn="l" rtl="0">
              <a:spcBef>
                <a:spcPts val="0"/>
              </a:spcBef>
              <a:spcAft>
                <a:spcPts val="0"/>
              </a:spcAft>
              <a:buNone/>
            </a:pPr>
            <a:endParaRPr sz="1400">
              <a:solidFill>
                <a:srgbClr val="FF0000"/>
              </a:solidFill>
            </a:endParaRPr>
          </a:p>
          <a:p>
            <a:pPr marL="0" lvl="0" indent="0" algn="l" rtl="0">
              <a:spcBef>
                <a:spcPts val="0"/>
              </a:spcBef>
              <a:spcAft>
                <a:spcPts val="0"/>
              </a:spcAft>
              <a:buNone/>
            </a:pPr>
            <a:r>
              <a:rPr lang="en" sz="1400">
                <a:solidFill>
                  <a:srgbClr val="FF0000"/>
                </a:solidFill>
              </a:rPr>
              <a:t> </a:t>
            </a:r>
            <a:endParaRPr sz="1400">
              <a:solidFill>
                <a:srgbClr val="FF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e1bde936ee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e1bde936ee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 </a:t>
            </a:r>
            <a:endParaRPr sz="1400" b="1">
              <a:solidFill>
                <a:schemeClr val="dk1"/>
              </a:solidFill>
            </a:endParaRPr>
          </a:p>
          <a:p>
            <a:pPr marL="0" lvl="0" indent="0" algn="l" rtl="0">
              <a:spcBef>
                <a:spcPts val="0"/>
              </a:spcBef>
              <a:spcAft>
                <a:spcPts val="0"/>
              </a:spcAft>
              <a:buNone/>
            </a:pPr>
            <a:r>
              <a:rPr lang="en" sz="1400">
                <a:solidFill>
                  <a:srgbClr val="FF0000"/>
                </a:solidFill>
              </a:rPr>
              <a:t>Image: [[File:Signs of NPD.png|Signs_of_NPD]]</a:t>
            </a:r>
            <a:endParaRPr sz="1400">
              <a:solidFill>
                <a:srgbClr val="FF0000"/>
              </a:solidFill>
            </a:endParaRPr>
          </a:p>
          <a:p>
            <a:pPr marL="0" lvl="0" indent="0" algn="l" rtl="0">
              <a:spcBef>
                <a:spcPts val="0"/>
              </a:spcBef>
              <a:spcAft>
                <a:spcPts val="0"/>
              </a:spcAft>
              <a:buNone/>
            </a:pPr>
            <a:r>
              <a:rPr lang="en" sz="1400">
                <a:solidFill>
                  <a:srgbClr val="FF0000"/>
                </a:solidFill>
              </a:rPr>
              <a:t> </a:t>
            </a:r>
            <a:endParaRPr sz="1400">
              <a:solidFill>
                <a:srgbClr val="FF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e1bbe122cd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e1bbe122cd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 </a:t>
            </a:r>
            <a:endParaRPr sz="1400" b="1">
              <a:solidFill>
                <a:schemeClr val="dk1"/>
              </a:solidFill>
            </a:endParaRPr>
          </a:p>
          <a:p>
            <a:pPr marL="0" lvl="0" indent="0" algn="l" rtl="0">
              <a:spcBef>
                <a:spcPts val="0"/>
              </a:spcBef>
              <a:spcAft>
                <a:spcPts val="0"/>
              </a:spcAft>
              <a:buNone/>
            </a:pPr>
            <a:r>
              <a:rPr lang="en" sz="1400">
                <a:solidFill>
                  <a:srgbClr val="FF0000"/>
                </a:solidFill>
              </a:rPr>
              <a:t>Image: [[File:Donald J. Trump with Goya products on the Resolute Desk in the White House.jpg|Donald_J._Trump_with_Goya_products_on_the_Resolute_Desk_in_the_White_House]]</a:t>
            </a:r>
            <a:endParaRPr sz="1400">
              <a:solidFill>
                <a:srgbClr val="FF0000"/>
              </a:solidFill>
            </a:endParaRPr>
          </a:p>
          <a:p>
            <a:pPr marL="0" lvl="0" indent="0" algn="l" rtl="0">
              <a:spcBef>
                <a:spcPts val="0"/>
              </a:spcBef>
              <a:spcAft>
                <a:spcPts val="0"/>
              </a:spcAft>
              <a:buNone/>
            </a:pPr>
            <a:r>
              <a:rPr lang="en" sz="1400">
                <a:solidFill>
                  <a:srgbClr val="FF0000"/>
                </a:solidFill>
              </a:rPr>
              <a:t> </a:t>
            </a:r>
            <a:endParaRPr sz="1400">
              <a:solidFill>
                <a:srgbClr val="FF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e1bbe122cd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e1bbe122cd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 </a:t>
            </a:r>
            <a:endParaRPr sz="1400" b="1">
              <a:solidFill>
                <a:schemeClr val="dk1"/>
              </a:solidFill>
            </a:endParaRPr>
          </a:p>
          <a:p>
            <a:pPr marL="0" lvl="0" indent="0" algn="l" rtl="0">
              <a:spcBef>
                <a:spcPts val="0"/>
              </a:spcBef>
              <a:spcAft>
                <a:spcPts val="0"/>
              </a:spcAft>
              <a:buNone/>
            </a:pPr>
            <a:r>
              <a:rPr lang="en" sz="1400">
                <a:solidFill>
                  <a:srgbClr val="FF0000"/>
                </a:solidFill>
              </a:rPr>
              <a:t>Image: https://www.dailymail.co.uk/news/article-7758459/Trio-elite-psychiatrists-claim-Trump-showing-signs-delusion-amid-impeachment-inquiry.html</a:t>
            </a:r>
            <a:endParaRPr sz="1400">
              <a:solidFill>
                <a:srgbClr val="FF0000"/>
              </a:solidFill>
            </a:endParaRPr>
          </a:p>
          <a:p>
            <a:pPr marL="0" lvl="0" indent="0" algn="l" rtl="0">
              <a:spcBef>
                <a:spcPts val="0"/>
              </a:spcBef>
              <a:spcAft>
                <a:spcPts val="0"/>
              </a:spcAft>
              <a:buNone/>
            </a:pPr>
            <a:r>
              <a:rPr lang="en" sz="1400">
                <a:solidFill>
                  <a:srgbClr val="FF0000"/>
                </a:solidFill>
              </a:rPr>
              <a:t> </a:t>
            </a:r>
            <a:endParaRPr sz="1400">
              <a:solidFill>
                <a:srgbClr val="FF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e1bbe122cd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e1bbe122cd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 </a:t>
            </a:r>
            <a:endParaRPr sz="1400" b="1">
              <a:solidFill>
                <a:schemeClr val="dk1"/>
              </a:solidFill>
            </a:endParaRPr>
          </a:p>
          <a:p>
            <a:pPr marL="0" lvl="0" indent="0" algn="l" rtl="0">
              <a:spcBef>
                <a:spcPts val="0"/>
              </a:spcBef>
              <a:spcAft>
                <a:spcPts val="0"/>
              </a:spcAft>
              <a:buNone/>
            </a:pPr>
            <a:r>
              <a:rPr lang="en" sz="1400">
                <a:solidFill>
                  <a:srgbClr val="FF0000"/>
                </a:solidFill>
              </a:rPr>
              <a:t>Image: </a:t>
            </a:r>
            <a:r>
              <a:rPr lang="en" sz="1400" u="sng">
                <a:solidFill>
                  <a:schemeClr val="hlink"/>
                </a:solidFill>
                <a:hlinkClick r:id="rId3"/>
              </a:rPr>
              <a:t>https://www.psychologytoday.com/us/therapists/john-d-gartner-baltimore-md/60650</a:t>
            </a:r>
            <a:r>
              <a:rPr lang="en" sz="1400">
                <a:solidFill>
                  <a:srgbClr val="FF0000"/>
                </a:solidFill>
              </a:rPr>
              <a:t> </a:t>
            </a:r>
            <a:endParaRPr sz="1400">
              <a:solidFill>
                <a:srgbClr val="FF0000"/>
              </a:solidFill>
            </a:endParaRPr>
          </a:p>
          <a:p>
            <a:pPr marL="0" lvl="0" indent="0" algn="l" rtl="0">
              <a:spcBef>
                <a:spcPts val="0"/>
              </a:spcBef>
              <a:spcAft>
                <a:spcPts val="0"/>
              </a:spcAft>
              <a:buNone/>
            </a:pPr>
            <a:r>
              <a:rPr lang="en" sz="1400">
                <a:solidFill>
                  <a:srgbClr val="FF0000"/>
                </a:solidFill>
              </a:rPr>
              <a:t> </a:t>
            </a:r>
            <a:endParaRPr sz="1400">
              <a:solidFill>
                <a:srgbClr val="FF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e1bbe122c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e1bbe122cd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 </a:t>
            </a:r>
            <a:endParaRPr sz="1400" b="1">
              <a:solidFill>
                <a:schemeClr val="dk1"/>
              </a:solidFill>
            </a:endParaRPr>
          </a:p>
          <a:p>
            <a:pPr marL="0" lvl="0" indent="0" algn="l" rtl="0">
              <a:spcBef>
                <a:spcPts val="0"/>
              </a:spcBef>
              <a:spcAft>
                <a:spcPts val="0"/>
              </a:spcAft>
              <a:buNone/>
            </a:pPr>
            <a:r>
              <a:rPr lang="en" sz="1400">
                <a:solidFill>
                  <a:srgbClr val="FF0000"/>
                </a:solidFill>
              </a:rPr>
              <a:t>Image: [[File:Inaugural parade Donald Trump and Melania Trump 01-20-17.jpg|Inaugural_parade_Donald_Trump_and_Melania_Trump_01-20-17]]</a:t>
            </a:r>
            <a:endParaRPr sz="1400">
              <a:solidFill>
                <a:srgbClr val="FF0000"/>
              </a:solidFill>
            </a:endParaRPr>
          </a:p>
          <a:p>
            <a:pPr marL="0" lvl="0" indent="0" algn="l" rtl="0">
              <a:spcBef>
                <a:spcPts val="0"/>
              </a:spcBef>
              <a:spcAft>
                <a:spcPts val="0"/>
              </a:spcAft>
              <a:buNone/>
            </a:pPr>
            <a:r>
              <a:rPr lang="en" sz="1400">
                <a:solidFill>
                  <a:srgbClr val="FF0000"/>
                </a:solidFill>
              </a:rPr>
              <a:t> </a:t>
            </a:r>
            <a:endParaRPr sz="1400">
              <a:solidFill>
                <a:srgbClr val="FF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e1bbe122cd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e1bbe122cd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 </a:t>
            </a:r>
            <a:endParaRPr sz="1400" b="1">
              <a:solidFill>
                <a:schemeClr val="dk1"/>
              </a:solidFill>
            </a:endParaRPr>
          </a:p>
          <a:p>
            <a:pPr marL="0" lvl="0" indent="0" algn="l" rtl="0">
              <a:spcBef>
                <a:spcPts val="0"/>
              </a:spcBef>
              <a:spcAft>
                <a:spcPts val="0"/>
              </a:spcAft>
              <a:buNone/>
            </a:pPr>
            <a:r>
              <a:rPr lang="en" sz="1400">
                <a:solidFill>
                  <a:srgbClr val="FF0000"/>
                </a:solidFill>
              </a:rPr>
              <a:t>Image: [[File:London2007 img 5450.jpg|London2007_img_5450]]</a:t>
            </a:r>
            <a:endParaRPr sz="1400">
              <a:solidFill>
                <a:srgbClr val="FF0000"/>
              </a:solidFill>
            </a:endParaRPr>
          </a:p>
          <a:p>
            <a:pPr marL="0" lvl="0" indent="0" algn="l" rtl="0">
              <a:spcBef>
                <a:spcPts val="0"/>
              </a:spcBef>
              <a:spcAft>
                <a:spcPts val="0"/>
              </a:spcAft>
              <a:buNone/>
            </a:pPr>
            <a:r>
              <a:rPr lang="en" sz="1400">
                <a:solidFill>
                  <a:srgbClr val="FF0000"/>
                </a:solidFill>
              </a:rPr>
              <a:t> </a:t>
            </a:r>
            <a:endParaRPr sz="1400">
              <a:solidFill>
                <a:srgbClr val="FF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e1bbe122cd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e1bbe122cd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 </a:t>
            </a:r>
            <a:endParaRPr sz="1400" b="1">
              <a:solidFill>
                <a:schemeClr val="dk1"/>
              </a:solidFill>
            </a:endParaRPr>
          </a:p>
          <a:p>
            <a:pPr marL="0" lvl="0" indent="0" algn="l" rtl="0">
              <a:spcBef>
                <a:spcPts val="0"/>
              </a:spcBef>
              <a:spcAft>
                <a:spcPts val="0"/>
              </a:spcAft>
              <a:buNone/>
            </a:pPr>
            <a:r>
              <a:rPr lang="en" sz="1400">
                <a:solidFill>
                  <a:srgbClr val="FF0000"/>
                </a:solidFill>
              </a:rPr>
              <a:t>Image: </a:t>
            </a:r>
            <a:r>
              <a:rPr lang="en" sz="1400" u="sng">
                <a:solidFill>
                  <a:schemeClr val="hlink"/>
                </a:solidFill>
                <a:hlinkClick r:id="rId3"/>
              </a:rPr>
              <a:t>https://jose-romero-urcelay.muchloved.com/v</a:t>
            </a:r>
            <a:r>
              <a:rPr lang="en" sz="1400">
                <a:solidFill>
                  <a:srgbClr val="FF0000"/>
                </a:solidFill>
              </a:rPr>
              <a:t> </a:t>
            </a:r>
            <a:endParaRPr sz="1400">
              <a:solidFill>
                <a:srgbClr val="FF0000"/>
              </a:solidFill>
            </a:endParaRPr>
          </a:p>
          <a:p>
            <a:pPr marL="0" lvl="0" indent="0" algn="l" rtl="0">
              <a:spcBef>
                <a:spcPts val="0"/>
              </a:spcBef>
              <a:spcAft>
                <a:spcPts val="0"/>
              </a:spcAft>
              <a:buNone/>
            </a:pPr>
            <a:r>
              <a:rPr lang="en" sz="1400">
                <a:solidFill>
                  <a:srgbClr val="FF0000"/>
                </a:solidFill>
              </a:rPr>
              <a:t> </a:t>
            </a:r>
            <a:endParaRPr sz="1400">
              <a:solidFill>
                <a:srgbClr val="FF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e1bde936e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e1bde936e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e1bbe122cd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e1bbe122cd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 </a:t>
            </a:r>
            <a:endParaRPr sz="1400" b="1">
              <a:solidFill>
                <a:schemeClr val="dk1"/>
              </a:solidFill>
            </a:endParaRPr>
          </a:p>
          <a:p>
            <a:pPr marL="0" lvl="0" indent="0" algn="l" rtl="0">
              <a:spcBef>
                <a:spcPts val="0"/>
              </a:spcBef>
              <a:spcAft>
                <a:spcPts val="0"/>
              </a:spcAft>
              <a:buNone/>
            </a:pPr>
            <a:r>
              <a:rPr lang="en" sz="1400">
                <a:solidFill>
                  <a:srgbClr val="FF0000"/>
                </a:solidFill>
              </a:rPr>
              <a:t>Image: [[File:LOE3.jpg|LOE3]]</a:t>
            </a:r>
            <a:endParaRPr sz="1400">
              <a:solidFill>
                <a:srgbClr val="FF0000"/>
              </a:solidFill>
            </a:endParaRPr>
          </a:p>
          <a:p>
            <a:pPr marL="0" lvl="0" indent="0" algn="l" rtl="0">
              <a:spcBef>
                <a:spcPts val="0"/>
              </a:spcBef>
              <a:spcAft>
                <a:spcPts val="0"/>
              </a:spcAft>
              <a:buNone/>
            </a:pPr>
            <a:r>
              <a:rPr lang="en" sz="1400">
                <a:solidFill>
                  <a:srgbClr val="FF0000"/>
                </a:solidFill>
              </a:rPr>
              <a:t> </a:t>
            </a:r>
            <a:endParaRPr sz="1400">
              <a:solidFill>
                <a:srgbClr val="FF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e210b154c2_4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e210b154c2_4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 </a:t>
            </a:r>
            <a:endParaRPr sz="1400" b="1">
              <a:solidFill>
                <a:schemeClr val="dk1"/>
              </a:solidFill>
            </a:endParaRPr>
          </a:p>
          <a:p>
            <a:pPr marL="0" lvl="0" indent="0" algn="l" rtl="0">
              <a:spcBef>
                <a:spcPts val="0"/>
              </a:spcBef>
              <a:spcAft>
                <a:spcPts val="0"/>
              </a:spcAft>
              <a:buNone/>
            </a:pPr>
            <a:r>
              <a:rPr lang="en" sz="1400">
                <a:solidFill>
                  <a:srgbClr val="FF0000"/>
                </a:solidFill>
              </a:rPr>
              <a:t>Image:  </a:t>
            </a:r>
            <a:r>
              <a:rPr lang="en" sz="1400" u="sng">
                <a:solidFill>
                  <a:schemeClr val="hlink"/>
                </a:solidFill>
                <a:hlinkClick r:id="rId3"/>
              </a:rPr>
              <a:t>https://www.pinterest.ca/pin/180284791322486890/</a:t>
            </a:r>
            <a:r>
              <a:rPr lang="en" sz="1400">
                <a:solidFill>
                  <a:srgbClr val="FF0000"/>
                </a:solidFill>
              </a:rPr>
              <a:t> </a:t>
            </a:r>
            <a:endParaRPr sz="1400">
              <a:solidFill>
                <a:srgbClr val="FF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e1bbe122cd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e1bbe122cd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 </a:t>
            </a:r>
            <a:endParaRPr sz="1400" b="1">
              <a:solidFill>
                <a:schemeClr val="dk1"/>
              </a:solidFill>
            </a:endParaRPr>
          </a:p>
          <a:p>
            <a:pPr marL="0" lvl="0" indent="0" algn="l" rtl="0">
              <a:spcBef>
                <a:spcPts val="0"/>
              </a:spcBef>
              <a:spcAft>
                <a:spcPts val="0"/>
              </a:spcAft>
              <a:buNone/>
            </a:pPr>
            <a:r>
              <a:rPr lang="en" sz="1400">
                <a:solidFill>
                  <a:srgbClr val="FF0000"/>
                </a:solidFill>
              </a:rPr>
              <a:t>Image: [[File:Gaslight 1944 trailer(4).jpg|Gaslight_1944_trailer(4)]]</a:t>
            </a:r>
            <a:endParaRPr sz="1400">
              <a:solidFill>
                <a:srgbClr val="FF0000"/>
              </a:solidFill>
            </a:endParaRPr>
          </a:p>
          <a:p>
            <a:pPr marL="0" lvl="0" indent="0" algn="l" rtl="0">
              <a:spcBef>
                <a:spcPts val="0"/>
              </a:spcBef>
              <a:spcAft>
                <a:spcPts val="0"/>
              </a:spcAft>
              <a:buNone/>
            </a:pPr>
            <a:r>
              <a:rPr lang="en" sz="1400">
                <a:solidFill>
                  <a:srgbClr val="FF0000"/>
                </a:solidFill>
              </a:rPr>
              <a:t> </a:t>
            </a:r>
            <a:endParaRPr sz="1400">
              <a:solidFill>
                <a:srgbClr val="FF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e1bbe122c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e1bbe122cd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 </a:t>
            </a:r>
            <a:endParaRPr sz="1400" b="1">
              <a:solidFill>
                <a:schemeClr val="dk1"/>
              </a:solidFill>
            </a:endParaRPr>
          </a:p>
          <a:p>
            <a:pPr marL="0" lvl="0" indent="0" algn="l" rtl="0">
              <a:spcBef>
                <a:spcPts val="0"/>
              </a:spcBef>
              <a:spcAft>
                <a:spcPts val="0"/>
              </a:spcAft>
              <a:buNone/>
            </a:pPr>
            <a:r>
              <a:rPr lang="en" sz="1400">
                <a:solidFill>
                  <a:srgbClr val="FF0000"/>
                </a:solidFill>
              </a:rPr>
              <a:t>Image: [[File:Abercrombie &amp; Fitch Model 10.jpg|Abercrombie_&amp;_Fitch_Model_10]]</a:t>
            </a:r>
            <a:endParaRPr sz="1400">
              <a:solidFill>
                <a:srgbClr val="FF0000"/>
              </a:solidFill>
            </a:endParaRPr>
          </a:p>
          <a:p>
            <a:pPr marL="0" lvl="0" indent="0" algn="l" rtl="0">
              <a:spcBef>
                <a:spcPts val="0"/>
              </a:spcBef>
              <a:spcAft>
                <a:spcPts val="0"/>
              </a:spcAft>
              <a:buNone/>
            </a:pPr>
            <a:r>
              <a:rPr lang="en" sz="1400">
                <a:solidFill>
                  <a:srgbClr val="FF0000"/>
                </a:solidFill>
              </a:rPr>
              <a:t> </a:t>
            </a:r>
            <a:endParaRPr sz="1400">
              <a:solidFill>
                <a:srgbClr val="FF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e1bbe122cd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e1bbe122cd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 </a:t>
            </a:r>
            <a:endParaRPr sz="1400" b="1">
              <a:solidFill>
                <a:schemeClr val="dk1"/>
              </a:solidFill>
            </a:endParaRPr>
          </a:p>
          <a:p>
            <a:pPr marL="0" lvl="0" indent="0" algn="l" rtl="0">
              <a:spcBef>
                <a:spcPts val="0"/>
              </a:spcBef>
              <a:spcAft>
                <a:spcPts val="0"/>
              </a:spcAft>
              <a:buNone/>
            </a:pPr>
            <a:r>
              <a:rPr lang="en" sz="1400">
                <a:solidFill>
                  <a:srgbClr val="FF0000"/>
                </a:solidFill>
              </a:rPr>
              <a:t>Image: [[File:Marionettes (1934).jpg|Marionettes_(1934)]]</a:t>
            </a:r>
            <a:endParaRPr sz="1400">
              <a:solidFill>
                <a:srgbClr val="FF0000"/>
              </a:solidFill>
            </a:endParaRPr>
          </a:p>
          <a:p>
            <a:pPr marL="0" lvl="0" indent="0" algn="l" rtl="0">
              <a:spcBef>
                <a:spcPts val="0"/>
              </a:spcBef>
              <a:spcAft>
                <a:spcPts val="0"/>
              </a:spcAft>
              <a:buNone/>
            </a:pPr>
            <a:r>
              <a:rPr lang="en" sz="1400">
                <a:solidFill>
                  <a:srgbClr val="FF0000"/>
                </a:solidFill>
              </a:rPr>
              <a:t> </a:t>
            </a:r>
            <a:endParaRPr sz="1400">
              <a:solidFill>
                <a:srgbClr val="FF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e1bbe122cd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e1bbe122cd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 </a:t>
            </a:r>
            <a:endParaRPr sz="1400" b="1">
              <a:solidFill>
                <a:schemeClr val="dk1"/>
              </a:solidFill>
            </a:endParaRPr>
          </a:p>
          <a:p>
            <a:pPr marL="0" lvl="0" indent="0" algn="l" rtl="0">
              <a:spcBef>
                <a:spcPts val="0"/>
              </a:spcBef>
              <a:spcAft>
                <a:spcPts val="0"/>
              </a:spcAft>
              <a:buNone/>
            </a:pPr>
            <a:r>
              <a:rPr lang="en" sz="1400">
                <a:solidFill>
                  <a:srgbClr val="FF0000"/>
                </a:solidFill>
              </a:rPr>
              <a:t>Image: [[File:Capital Punishment (1925) - 2.jpg|Capital_Punishment_(1925)_-_2]]</a:t>
            </a:r>
            <a:endParaRPr sz="1400">
              <a:solidFill>
                <a:srgbClr val="FF0000"/>
              </a:solidFill>
            </a:endParaRPr>
          </a:p>
          <a:p>
            <a:pPr marL="0" lvl="0" indent="0" algn="l" rtl="0">
              <a:spcBef>
                <a:spcPts val="0"/>
              </a:spcBef>
              <a:spcAft>
                <a:spcPts val="0"/>
              </a:spcAft>
              <a:buNone/>
            </a:pPr>
            <a:r>
              <a:rPr lang="en" sz="1400">
                <a:solidFill>
                  <a:srgbClr val="FF0000"/>
                </a:solidFill>
              </a:rPr>
              <a:t> </a:t>
            </a:r>
            <a:endParaRPr sz="1400">
              <a:solidFill>
                <a:srgbClr val="FF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e1bbe122cd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e1bbe122cd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 </a:t>
            </a:r>
            <a:endParaRPr sz="1400" b="1">
              <a:solidFill>
                <a:schemeClr val="dk1"/>
              </a:solidFill>
            </a:endParaRPr>
          </a:p>
          <a:p>
            <a:pPr marL="0" lvl="0" indent="0" algn="l" rtl="0">
              <a:spcBef>
                <a:spcPts val="0"/>
              </a:spcBef>
              <a:spcAft>
                <a:spcPts val="0"/>
              </a:spcAft>
              <a:buNone/>
            </a:pPr>
            <a:r>
              <a:rPr lang="en" sz="1400">
                <a:solidFill>
                  <a:srgbClr val="FF0000"/>
                </a:solidFill>
              </a:rPr>
              <a:t>Image: [[File:Schenectady County Department of Motor Vehicles.jpg|Schenectady_County_Department_of_Motor_Vehicles]]</a:t>
            </a:r>
            <a:endParaRPr sz="1400">
              <a:solidFill>
                <a:srgbClr val="FF0000"/>
              </a:solidFill>
            </a:endParaRPr>
          </a:p>
          <a:p>
            <a:pPr marL="0" lvl="0" indent="0" algn="l" rtl="0">
              <a:spcBef>
                <a:spcPts val="0"/>
              </a:spcBef>
              <a:spcAft>
                <a:spcPts val="0"/>
              </a:spcAft>
              <a:buNone/>
            </a:pPr>
            <a:r>
              <a:rPr lang="en" sz="1400">
                <a:solidFill>
                  <a:srgbClr val="FF0000"/>
                </a:solidFill>
              </a:rPr>
              <a:t> </a:t>
            </a:r>
            <a:endParaRPr sz="1400">
              <a:solidFill>
                <a:srgbClr val="FF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e1bbe122cd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e1bbe122cd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 </a:t>
            </a:r>
            <a:endParaRPr sz="1400" b="1">
              <a:solidFill>
                <a:schemeClr val="dk1"/>
              </a:solidFill>
            </a:endParaRPr>
          </a:p>
          <a:p>
            <a:pPr marL="0" lvl="0" indent="0" algn="l" rtl="0">
              <a:spcBef>
                <a:spcPts val="0"/>
              </a:spcBef>
              <a:spcAft>
                <a:spcPts val="0"/>
              </a:spcAft>
              <a:buNone/>
            </a:pPr>
            <a:r>
              <a:rPr lang="en" sz="1400">
                <a:solidFill>
                  <a:srgbClr val="FF0000"/>
                </a:solidFill>
              </a:rPr>
              <a:t>Image: [[File:Capital Punishment (1925) - 3.jpg|Capital_Punishment_(1925)_-_3]]</a:t>
            </a:r>
            <a:endParaRPr sz="1400">
              <a:solidFill>
                <a:srgbClr val="FF0000"/>
              </a:solidFill>
            </a:endParaRPr>
          </a:p>
          <a:p>
            <a:pPr marL="0" lvl="0" indent="0" algn="l" rtl="0">
              <a:spcBef>
                <a:spcPts val="0"/>
              </a:spcBef>
              <a:spcAft>
                <a:spcPts val="0"/>
              </a:spcAft>
              <a:buNone/>
            </a:pPr>
            <a:r>
              <a:rPr lang="en" sz="1400">
                <a:solidFill>
                  <a:srgbClr val="FF0000"/>
                </a:solidFill>
              </a:rPr>
              <a:t> </a:t>
            </a:r>
            <a:endParaRPr sz="1400">
              <a:solidFill>
                <a:srgbClr val="FF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e1c295fb1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e1c295fb1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 </a:t>
            </a:r>
            <a:endParaRPr sz="1400" b="1">
              <a:solidFill>
                <a:schemeClr val="dk1"/>
              </a:solidFill>
            </a:endParaRPr>
          </a:p>
          <a:p>
            <a:pPr marL="0" lvl="0" indent="0" algn="l" rtl="0">
              <a:spcBef>
                <a:spcPts val="0"/>
              </a:spcBef>
              <a:spcAft>
                <a:spcPts val="0"/>
              </a:spcAft>
              <a:buNone/>
            </a:pPr>
            <a:r>
              <a:rPr lang="en" sz="1400">
                <a:solidFill>
                  <a:srgbClr val="FF0000"/>
                </a:solidFill>
              </a:rPr>
              <a:t>Image: [[File:Clockwork Orange Trailer poster.png|Clockwork_Orange_Trailer_poster]]</a:t>
            </a:r>
            <a:endParaRPr sz="1400">
              <a:solidFill>
                <a:srgbClr val="FF0000"/>
              </a:solidFill>
            </a:endParaRPr>
          </a:p>
          <a:p>
            <a:pPr marL="0" lvl="0" indent="0" algn="l" rtl="0">
              <a:spcBef>
                <a:spcPts val="0"/>
              </a:spcBef>
              <a:spcAft>
                <a:spcPts val="0"/>
              </a:spcAft>
              <a:buNone/>
            </a:pPr>
            <a:r>
              <a:rPr lang="en" sz="1400">
                <a:solidFill>
                  <a:srgbClr val="FF0000"/>
                </a:solidFill>
              </a:rPr>
              <a:t> </a:t>
            </a:r>
            <a:endParaRPr sz="1400">
              <a:solidFill>
                <a:srgbClr val="FF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e210b154c2_1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e210b154c2_1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457200" lvl="0" indent="0" algn="l" rtl="0">
              <a:lnSpc>
                <a:spcPct val="150000"/>
              </a:lnSpc>
              <a:spcBef>
                <a:spcPts val="1200"/>
              </a:spcBef>
              <a:spcAft>
                <a:spcPts val="0"/>
              </a:spcAft>
              <a:buClr>
                <a:schemeClr val="dk1"/>
              </a:buClr>
              <a:buSzPts val="1100"/>
              <a:buFont typeface="Arial"/>
              <a:buNone/>
            </a:pPr>
            <a:r>
              <a:rPr lang="en" sz="1400">
                <a:solidFill>
                  <a:schemeClr val="dk1"/>
                </a:solidFill>
              </a:rPr>
              <a:t>We will not know whether or not such a machine is possible until we try. But I believe in the interest of fairness, we have an obligation to try. </a:t>
            </a:r>
            <a:r>
              <a:rPr lang="en" sz="1400" b="1">
                <a:solidFill>
                  <a:schemeClr val="dk1"/>
                </a:solidFill>
              </a:rPr>
              <a:t>This may be our best hope for the future of battling misinformation and conspiracy theories</a:t>
            </a:r>
            <a:r>
              <a:rPr lang="en" sz="1400">
                <a:solidFill>
                  <a:schemeClr val="dk1"/>
                </a:solidFill>
              </a:rPr>
              <a:t>. </a:t>
            </a:r>
            <a:endParaRPr sz="1400">
              <a:solidFill>
                <a:schemeClr val="dk1"/>
              </a:solidFill>
            </a:endParaRPr>
          </a:p>
          <a:p>
            <a:pPr marL="0" lvl="0" indent="0" algn="l" rtl="0">
              <a:spcBef>
                <a:spcPts val="1200"/>
              </a:spcBef>
              <a:spcAft>
                <a:spcPts val="0"/>
              </a:spcAft>
              <a:buNone/>
            </a:pPr>
            <a:r>
              <a:rPr lang="en" sz="1400" b="1">
                <a:solidFill>
                  <a:schemeClr val="dk1"/>
                </a:solidFill>
              </a:rPr>
              <a:t> </a:t>
            </a:r>
            <a:r>
              <a:rPr lang="en" sz="1400">
                <a:solidFill>
                  <a:schemeClr val="dk1"/>
                </a:solidFill>
              </a:rPr>
              <a:t> </a:t>
            </a:r>
            <a:endParaRPr sz="1400">
              <a:solidFill>
                <a:schemeClr val="dk1"/>
              </a:solidFill>
            </a:endParaRPr>
          </a:p>
          <a:p>
            <a:pPr marL="0" lvl="0" indent="0" algn="l" rtl="0">
              <a:spcBef>
                <a:spcPts val="0"/>
              </a:spcBef>
              <a:spcAft>
                <a:spcPts val="0"/>
              </a:spcAft>
              <a:buNone/>
            </a:pPr>
            <a:endParaRPr sz="1400" b="1">
              <a:solidFill>
                <a:schemeClr val="dk1"/>
              </a:solidFill>
            </a:endParaRPr>
          </a:p>
          <a:p>
            <a:pPr marL="0" lvl="0" indent="0" algn="l" rtl="0">
              <a:spcBef>
                <a:spcPts val="0"/>
              </a:spcBef>
              <a:spcAft>
                <a:spcPts val="0"/>
              </a:spcAft>
              <a:buNone/>
            </a:pPr>
            <a:r>
              <a:rPr lang="en" sz="1400">
                <a:solidFill>
                  <a:srgbClr val="FF0000"/>
                </a:solidFill>
              </a:rPr>
              <a:t>Image: [[File:To Hope is to Embrace Uncertainty by Teo Georgiev for Fine Acts.png|To_Hope_is_to_Embrace_Uncertainty_by_Teo_Georgiev_for_Fine_Acts]]</a:t>
            </a:r>
            <a:endParaRPr sz="1400">
              <a:solidFill>
                <a:srgbClr val="FF0000"/>
              </a:solidFill>
            </a:endParaRPr>
          </a:p>
          <a:p>
            <a:pPr marL="0" lvl="0" indent="0" algn="l" rtl="0">
              <a:spcBef>
                <a:spcPts val="0"/>
              </a:spcBef>
              <a:spcAft>
                <a:spcPts val="0"/>
              </a:spcAft>
              <a:buNone/>
            </a:pPr>
            <a:r>
              <a:rPr lang="en" sz="1400">
                <a:solidFill>
                  <a:srgbClr val="FF0000"/>
                </a:solidFill>
              </a:rPr>
              <a:t> </a:t>
            </a:r>
            <a:endParaRPr sz="1400">
              <a:solidFill>
                <a:srgbClr val="FF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e1bde936e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e1bde936e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 </a:t>
            </a:r>
            <a:endParaRPr sz="1400" b="1">
              <a:solidFill>
                <a:schemeClr val="dk1"/>
              </a:solidFill>
            </a:endParaRPr>
          </a:p>
          <a:p>
            <a:pPr marL="0" lvl="0" indent="0" algn="l" rtl="0">
              <a:spcBef>
                <a:spcPts val="0"/>
              </a:spcBef>
              <a:spcAft>
                <a:spcPts val="0"/>
              </a:spcAft>
              <a:buNone/>
            </a:pPr>
            <a:r>
              <a:rPr lang="en" sz="1400">
                <a:solidFill>
                  <a:srgbClr val="FF0000"/>
                </a:solidFill>
              </a:rPr>
              <a:t>Image: PDT.</a:t>
            </a:r>
            <a:endParaRPr sz="1400">
              <a:solidFill>
                <a:srgbClr val="FF0000"/>
              </a:solidFill>
            </a:endParaRPr>
          </a:p>
          <a:p>
            <a:pPr marL="0" lvl="0" indent="0" algn="l" rtl="0">
              <a:spcBef>
                <a:spcPts val="0"/>
              </a:spcBef>
              <a:spcAft>
                <a:spcPts val="0"/>
              </a:spcAft>
              <a:buNone/>
            </a:pPr>
            <a:r>
              <a:rPr lang="en" sz="1400">
                <a:solidFill>
                  <a:srgbClr val="FF0000"/>
                </a:solidFill>
              </a:rPr>
              <a:t> </a:t>
            </a:r>
            <a:endParaRPr sz="1400">
              <a:solidFill>
                <a:srgbClr val="FF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e210b154c2_1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e210b154c2_1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FF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e210b154c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e210b154c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e210b154c2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e210b154c2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e21c59872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e21c5987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e1bde936ee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e1bde936ee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 </a:t>
            </a:r>
            <a:endParaRPr sz="1400" b="1">
              <a:solidFill>
                <a:schemeClr val="dk1"/>
              </a:solidFill>
            </a:endParaRPr>
          </a:p>
          <a:p>
            <a:pPr marL="0" lvl="0" indent="0" algn="l" rtl="0">
              <a:spcBef>
                <a:spcPts val="0"/>
              </a:spcBef>
              <a:spcAft>
                <a:spcPts val="0"/>
              </a:spcAft>
              <a:buNone/>
            </a:pPr>
            <a:r>
              <a:rPr lang="en" sz="1400">
                <a:solidFill>
                  <a:srgbClr val="FF0000"/>
                </a:solidFill>
              </a:rPr>
              <a:t>Image: [[File:Reaching out, Derry - Londonderry - geograph.org.uk - 142035.jpg|Reaching_out,_Derry_-_Londonderry_-_geograph.org.uk_-_142035]]</a:t>
            </a:r>
            <a:endParaRPr sz="1400">
              <a:solidFill>
                <a:srgbClr val="FF0000"/>
              </a:solidFill>
            </a:endParaRPr>
          </a:p>
          <a:p>
            <a:pPr marL="0" lvl="0" indent="0" algn="l" rtl="0">
              <a:spcBef>
                <a:spcPts val="0"/>
              </a:spcBef>
              <a:spcAft>
                <a:spcPts val="0"/>
              </a:spcAft>
              <a:buNone/>
            </a:pPr>
            <a:r>
              <a:rPr lang="en" sz="1400">
                <a:solidFill>
                  <a:srgbClr val="FF0000"/>
                </a:solidFill>
              </a:rPr>
              <a:t> </a:t>
            </a:r>
            <a:endParaRPr sz="1400">
              <a:solidFill>
                <a:srgbClr val="FF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e210b154c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e210b154c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 </a:t>
            </a:r>
            <a:endParaRPr sz="1400" b="1">
              <a:solidFill>
                <a:schemeClr val="dk1"/>
              </a:solidFill>
            </a:endParaRPr>
          </a:p>
          <a:p>
            <a:pPr marL="0" lvl="0" indent="0" algn="l" rtl="0">
              <a:spcBef>
                <a:spcPts val="0"/>
              </a:spcBef>
              <a:spcAft>
                <a:spcPts val="0"/>
              </a:spcAft>
              <a:buNone/>
            </a:pPr>
            <a:r>
              <a:rPr lang="en" sz="1400">
                <a:solidFill>
                  <a:srgbClr val="FF0000"/>
                </a:solidFill>
              </a:rPr>
              <a:t>Image: PDT.</a:t>
            </a:r>
            <a:endParaRPr sz="1400">
              <a:solidFill>
                <a:srgbClr val="FF0000"/>
              </a:solidFill>
            </a:endParaRPr>
          </a:p>
          <a:p>
            <a:pPr marL="0" lvl="0" indent="0" algn="l" rtl="0">
              <a:spcBef>
                <a:spcPts val="0"/>
              </a:spcBef>
              <a:spcAft>
                <a:spcPts val="0"/>
              </a:spcAft>
              <a:buNone/>
            </a:pPr>
            <a:r>
              <a:rPr lang="en" sz="1400">
                <a:solidFill>
                  <a:srgbClr val="FF0000"/>
                </a:solidFill>
              </a:rPr>
              <a:t> </a:t>
            </a:r>
            <a:endParaRPr sz="1400">
              <a:solidFill>
                <a:srgbClr val="FF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e1bde936ee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e1bde936ee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 </a:t>
            </a:r>
            <a:endParaRPr sz="1400" b="1">
              <a:solidFill>
                <a:schemeClr val="dk1"/>
              </a:solidFill>
            </a:endParaRPr>
          </a:p>
          <a:p>
            <a:pPr marL="0" lvl="0" indent="0" algn="l" rtl="0">
              <a:spcBef>
                <a:spcPts val="0"/>
              </a:spcBef>
              <a:spcAft>
                <a:spcPts val="0"/>
              </a:spcAft>
              <a:buNone/>
            </a:pPr>
            <a:r>
              <a:rPr lang="en" sz="1400">
                <a:solidFill>
                  <a:srgbClr val="FF0000"/>
                </a:solidFill>
              </a:rPr>
              <a:t>Image: [[File:Wikimoji-Fast Down.svg|Wikimoji-Fast_Down]]</a:t>
            </a:r>
            <a:endParaRPr sz="1400">
              <a:solidFill>
                <a:srgbClr val="FF0000"/>
              </a:solidFill>
            </a:endParaRPr>
          </a:p>
          <a:p>
            <a:pPr marL="0" lvl="0" indent="0" algn="l" rtl="0">
              <a:spcBef>
                <a:spcPts val="0"/>
              </a:spcBef>
              <a:spcAft>
                <a:spcPts val="0"/>
              </a:spcAft>
              <a:buNone/>
            </a:pPr>
            <a:r>
              <a:rPr lang="en" sz="1400">
                <a:solidFill>
                  <a:srgbClr val="FF0000"/>
                </a:solidFill>
              </a:rPr>
              <a:t> </a:t>
            </a:r>
            <a:endParaRPr sz="1400">
              <a:solidFill>
                <a:srgbClr val="FF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e1bde936ee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e1bde936ee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 </a:t>
            </a:r>
            <a:endParaRPr sz="1400" b="1">
              <a:solidFill>
                <a:schemeClr val="dk1"/>
              </a:solidFill>
            </a:endParaRPr>
          </a:p>
          <a:p>
            <a:pPr marL="0" lvl="0" indent="0" algn="l" rtl="0">
              <a:spcBef>
                <a:spcPts val="0"/>
              </a:spcBef>
              <a:spcAft>
                <a:spcPts val="0"/>
              </a:spcAft>
              <a:buNone/>
            </a:pPr>
            <a:r>
              <a:rPr lang="en" sz="1400">
                <a:solidFill>
                  <a:srgbClr val="FF0000"/>
                </a:solidFill>
              </a:rPr>
              <a:t>Image: [[File:The Dark Triad.svg|The_Dark_Triad]]</a:t>
            </a:r>
            <a:endParaRPr sz="1400">
              <a:solidFill>
                <a:srgbClr val="FF0000"/>
              </a:solidFill>
            </a:endParaRPr>
          </a:p>
          <a:p>
            <a:pPr marL="0" lvl="0" indent="0" algn="l" rtl="0">
              <a:spcBef>
                <a:spcPts val="0"/>
              </a:spcBef>
              <a:spcAft>
                <a:spcPts val="0"/>
              </a:spcAft>
              <a:buNone/>
            </a:pPr>
            <a:r>
              <a:rPr lang="en" sz="1400">
                <a:solidFill>
                  <a:srgbClr val="FF0000"/>
                </a:solidFill>
              </a:rPr>
              <a:t> </a:t>
            </a:r>
            <a:endParaRPr sz="1400">
              <a:solidFill>
                <a:srgbClr val="FF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1bde936ee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1bde936ee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 </a:t>
            </a:r>
            <a:endParaRPr sz="1400" b="1">
              <a:solidFill>
                <a:schemeClr val="dk1"/>
              </a:solidFill>
            </a:endParaRPr>
          </a:p>
          <a:p>
            <a:pPr marL="0" lvl="0" indent="0" algn="l" rtl="0">
              <a:spcBef>
                <a:spcPts val="0"/>
              </a:spcBef>
              <a:spcAft>
                <a:spcPts val="0"/>
              </a:spcAft>
              <a:buNone/>
            </a:pPr>
            <a:r>
              <a:rPr lang="en" sz="1400">
                <a:solidFill>
                  <a:srgbClr val="FF0000"/>
                </a:solidFill>
              </a:rPr>
              <a:t>Image: [[File:Green-Thermometer.svg|Green-Thermometer]]</a:t>
            </a:r>
            <a:endParaRPr sz="1400">
              <a:solidFill>
                <a:srgbClr val="FF0000"/>
              </a:solidFill>
            </a:endParaRPr>
          </a:p>
          <a:p>
            <a:pPr marL="0" lvl="0" indent="0" algn="l" rtl="0">
              <a:spcBef>
                <a:spcPts val="0"/>
              </a:spcBef>
              <a:spcAft>
                <a:spcPts val="0"/>
              </a:spcAft>
              <a:buNone/>
            </a:pPr>
            <a:r>
              <a:rPr lang="en" sz="1400">
                <a:solidFill>
                  <a:srgbClr val="FF0000"/>
                </a:solidFill>
              </a:rPr>
              <a:t> </a:t>
            </a:r>
            <a:endParaRPr sz="1400">
              <a:solidFill>
                <a:srgbClr val="FF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1. Cover">
  <p:cSld name="TITLE_1">
    <p:spTree>
      <p:nvGrpSpPr>
        <p:cNvPr id="1" name="Shape 5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2. Introduction - B no footer">
  <p:cSld name="SECTION_HEADER_3">
    <p:spTree>
      <p:nvGrpSpPr>
        <p:cNvPr id="1" name="Shape 51"/>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2">
  <p:cSld name="CUSTOM_1">
    <p:spTree>
      <p:nvGrpSpPr>
        <p:cNvPr id="1" name="Shape 52"/>
        <p:cNvGrpSpPr/>
        <p:nvPr/>
      </p:nvGrpSpPr>
      <p:grpSpPr>
        <a:xfrm>
          <a:off x="0" y="0"/>
          <a:ext cx="0" cy="0"/>
          <a:chOff x="0" y="0"/>
          <a:chExt cx="0" cy="0"/>
        </a:xfrm>
      </p:grpSpPr>
      <p:sp>
        <p:nvSpPr>
          <p:cNvPr id="53" name="Google Shape;53;p15"/>
          <p:cNvSpPr/>
          <p:nvPr/>
        </p:nvSpPr>
        <p:spPr>
          <a:xfrm>
            <a:off x="3400500" y="0"/>
            <a:ext cx="57435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5"/>
          <p:cNvSpPr txBox="1"/>
          <p:nvPr/>
        </p:nvSpPr>
        <p:spPr>
          <a:xfrm>
            <a:off x="311700" y="4853025"/>
            <a:ext cx="8832300" cy="2964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800" b="1">
                <a:solidFill>
                  <a:srgbClr val="666666"/>
                </a:solidFill>
                <a:latin typeface="Helvetica Neue"/>
                <a:ea typeface="Helvetica Neue"/>
                <a:cs typeface="Helvetica Neue"/>
                <a:sym typeface="Helvetica Neue"/>
              </a:rPr>
              <a:t>//  How to Talk to a Conspiracy Theorist </a:t>
            </a:r>
            <a:endParaRPr sz="800" b="1">
              <a:solidFill>
                <a:srgbClr val="666666"/>
              </a:solidFill>
              <a:latin typeface="Helvetica Neue"/>
              <a:ea typeface="Helvetica Neue"/>
              <a:cs typeface="Helvetica Neue"/>
              <a:sym typeface="Helvetica Neue"/>
            </a:endParaRPr>
          </a:p>
        </p:txBody>
      </p:sp>
      <p:pic>
        <p:nvPicPr>
          <p:cNvPr id="55" name="Google Shape;55;p15"/>
          <p:cNvPicPr preferRelativeResize="0"/>
          <p:nvPr/>
        </p:nvPicPr>
        <p:blipFill>
          <a:blip r:embed="rId2">
            <a:alphaModFix/>
          </a:blip>
          <a:stretch>
            <a:fillRect/>
          </a:stretch>
        </p:blipFill>
        <p:spPr>
          <a:xfrm>
            <a:off x="65475" y="4908800"/>
            <a:ext cx="177575" cy="1776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1">
  <p:cSld name="CUSTOM_2">
    <p:spTree>
      <p:nvGrpSpPr>
        <p:cNvPr id="1" name="Shape 56"/>
        <p:cNvGrpSpPr/>
        <p:nvPr/>
      </p:nvGrpSpPr>
      <p:grpSpPr>
        <a:xfrm>
          <a:off x="0" y="0"/>
          <a:ext cx="0" cy="0"/>
          <a:chOff x="0" y="0"/>
          <a:chExt cx="0" cy="0"/>
        </a:xfrm>
      </p:grpSpPr>
      <p:sp>
        <p:nvSpPr>
          <p:cNvPr id="57" name="Google Shape;57;p16"/>
          <p:cNvSpPr/>
          <p:nvPr/>
        </p:nvSpPr>
        <p:spPr>
          <a:xfrm>
            <a:off x="0" y="0"/>
            <a:ext cx="91440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6"/>
          <p:cNvSpPr txBox="1"/>
          <p:nvPr/>
        </p:nvSpPr>
        <p:spPr>
          <a:xfrm>
            <a:off x="311700" y="4853025"/>
            <a:ext cx="8832300" cy="2964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800" b="1">
                <a:solidFill>
                  <a:srgbClr val="666666"/>
                </a:solidFill>
                <a:latin typeface="Helvetica Neue"/>
                <a:ea typeface="Helvetica Neue"/>
                <a:cs typeface="Helvetica Neue"/>
                <a:sym typeface="Helvetica Neue"/>
              </a:rPr>
              <a:t>//  How to Talk to a Conspiracy Theorist </a:t>
            </a:r>
            <a:endParaRPr sz="800" b="1">
              <a:solidFill>
                <a:srgbClr val="666666"/>
              </a:solidFill>
              <a:latin typeface="Helvetica Neue"/>
              <a:ea typeface="Helvetica Neue"/>
              <a:cs typeface="Helvetica Neue"/>
              <a:sym typeface="Helvetica Neue"/>
            </a:endParaRPr>
          </a:p>
        </p:txBody>
      </p:sp>
      <p:pic>
        <p:nvPicPr>
          <p:cNvPr id="59" name="Google Shape;59;p16"/>
          <p:cNvPicPr preferRelativeResize="0"/>
          <p:nvPr/>
        </p:nvPicPr>
        <p:blipFill>
          <a:blip r:embed="rId2">
            <a:alphaModFix/>
          </a:blip>
          <a:stretch>
            <a:fillRect/>
          </a:stretch>
        </p:blipFill>
        <p:spPr>
          <a:xfrm>
            <a:off x="65475" y="4908800"/>
            <a:ext cx="177575" cy="1776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5. Blank with footer">
  <p:cSld name="SECTION_HEADER_1">
    <p:spTree>
      <p:nvGrpSpPr>
        <p:cNvPr id="1" name="Shape 60"/>
        <p:cNvGrpSpPr/>
        <p:nvPr/>
      </p:nvGrpSpPr>
      <p:grpSpPr>
        <a:xfrm>
          <a:off x="0" y="0"/>
          <a:ext cx="0" cy="0"/>
          <a:chOff x="0" y="0"/>
          <a:chExt cx="0" cy="0"/>
        </a:xfrm>
      </p:grpSpPr>
      <p:sp>
        <p:nvSpPr>
          <p:cNvPr id="61" name="Google Shape;61;p17"/>
          <p:cNvSpPr txBox="1"/>
          <p:nvPr/>
        </p:nvSpPr>
        <p:spPr>
          <a:xfrm>
            <a:off x="311700" y="4853025"/>
            <a:ext cx="8832300" cy="2964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800" b="1">
                <a:solidFill>
                  <a:srgbClr val="666666"/>
                </a:solidFill>
                <a:latin typeface="Helvetica Neue"/>
                <a:ea typeface="Helvetica Neue"/>
                <a:cs typeface="Helvetica Neue"/>
                <a:sym typeface="Helvetica Neue"/>
              </a:rPr>
              <a:t>//  How to Talk to a Conspiracy Theorist </a:t>
            </a:r>
            <a:endParaRPr sz="800" b="1">
              <a:solidFill>
                <a:srgbClr val="666666"/>
              </a:solidFill>
              <a:latin typeface="Helvetica Neue"/>
              <a:ea typeface="Helvetica Neue"/>
              <a:cs typeface="Helvetica Neue"/>
              <a:sym typeface="Helvetica Neue"/>
            </a:endParaRPr>
          </a:p>
        </p:txBody>
      </p:sp>
      <p:pic>
        <p:nvPicPr>
          <p:cNvPr id="62" name="Google Shape;62;p17"/>
          <p:cNvPicPr preferRelativeResize="0"/>
          <p:nvPr/>
        </p:nvPicPr>
        <p:blipFill>
          <a:blip r:embed="rId2">
            <a:alphaModFix/>
          </a:blip>
          <a:stretch>
            <a:fillRect/>
          </a:stretch>
        </p:blipFill>
        <p:spPr>
          <a:xfrm>
            <a:off x="65475" y="4908800"/>
            <a:ext cx="177575" cy="1776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3. Distinction">
  <p:cSld name="SECTION_HEADER_2_3">
    <p:spTree>
      <p:nvGrpSpPr>
        <p:cNvPr id="1" name="Shape 63"/>
        <p:cNvGrpSpPr/>
        <p:nvPr/>
      </p:nvGrpSpPr>
      <p:grpSpPr>
        <a:xfrm>
          <a:off x="0" y="0"/>
          <a:ext cx="0" cy="0"/>
          <a:chOff x="0" y="0"/>
          <a:chExt cx="0" cy="0"/>
        </a:xfrm>
      </p:grpSpPr>
      <p:sp>
        <p:nvSpPr>
          <p:cNvPr id="64" name="Google Shape;64;p18"/>
          <p:cNvSpPr/>
          <p:nvPr/>
        </p:nvSpPr>
        <p:spPr>
          <a:xfrm>
            <a:off x="-12375" y="-9900"/>
            <a:ext cx="3395100" cy="4934400"/>
          </a:xfrm>
          <a:prstGeom prst="rect">
            <a:avLst/>
          </a:prstGeom>
          <a:solidFill>
            <a:srgbClr val="1C1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8"/>
          <p:cNvSpPr/>
          <p:nvPr/>
        </p:nvSpPr>
        <p:spPr>
          <a:xfrm>
            <a:off x="-12375" y="4856550"/>
            <a:ext cx="331200" cy="289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8"/>
          <p:cNvSpPr txBox="1"/>
          <p:nvPr/>
        </p:nvSpPr>
        <p:spPr>
          <a:xfrm>
            <a:off x="311700" y="4853025"/>
            <a:ext cx="8832300" cy="2964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800" b="1">
                <a:solidFill>
                  <a:srgbClr val="666666"/>
                </a:solidFill>
                <a:latin typeface="Helvetica Neue"/>
                <a:ea typeface="Helvetica Neue"/>
                <a:cs typeface="Helvetica Neue"/>
                <a:sym typeface="Helvetica Neue"/>
              </a:rPr>
              <a:t>//  How to Talk to a Conspiracy Theorist </a:t>
            </a:r>
            <a:endParaRPr sz="800" b="1">
              <a:solidFill>
                <a:srgbClr val="666666"/>
              </a:solidFill>
              <a:latin typeface="Helvetica Neue"/>
              <a:ea typeface="Helvetica Neue"/>
              <a:cs typeface="Helvetica Neue"/>
              <a:sym typeface="Helvetica Neue"/>
            </a:endParaRPr>
          </a:p>
        </p:txBody>
      </p:sp>
      <p:pic>
        <p:nvPicPr>
          <p:cNvPr id="67" name="Google Shape;67;p18"/>
          <p:cNvPicPr preferRelativeResize="0"/>
          <p:nvPr/>
        </p:nvPicPr>
        <p:blipFill>
          <a:blip r:embed="rId2">
            <a:alphaModFix/>
          </a:blip>
          <a:stretch>
            <a:fillRect/>
          </a:stretch>
        </p:blipFill>
        <p:spPr>
          <a:xfrm>
            <a:off x="65475" y="4908800"/>
            <a:ext cx="177575" cy="1776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1 1">
  <p:cSld name="CUSTOM_3">
    <p:spTree>
      <p:nvGrpSpPr>
        <p:cNvPr id="1" name="Shape 68"/>
        <p:cNvGrpSpPr/>
        <p:nvPr/>
      </p:nvGrpSpPr>
      <p:grpSpPr>
        <a:xfrm>
          <a:off x="0" y="0"/>
          <a:ext cx="0" cy="0"/>
          <a:chOff x="0" y="0"/>
          <a:chExt cx="0" cy="0"/>
        </a:xfrm>
      </p:grpSpPr>
      <p:sp>
        <p:nvSpPr>
          <p:cNvPr id="69" name="Google Shape;69;p19"/>
          <p:cNvSpPr/>
          <p:nvPr/>
        </p:nvSpPr>
        <p:spPr>
          <a:xfrm>
            <a:off x="3392616" y="-9900"/>
            <a:ext cx="5761200" cy="4934400"/>
          </a:xfrm>
          <a:prstGeom prst="rect">
            <a:avLst/>
          </a:prstGeom>
          <a:solidFill>
            <a:srgbClr val="1C1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9"/>
          <p:cNvSpPr/>
          <p:nvPr/>
        </p:nvSpPr>
        <p:spPr>
          <a:xfrm>
            <a:off x="-12375" y="4856550"/>
            <a:ext cx="331200" cy="289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9"/>
          <p:cNvSpPr txBox="1"/>
          <p:nvPr/>
        </p:nvSpPr>
        <p:spPr>
          <a:xfrm>
            <a:off x="311700" y="4853025"/>
            <a:ext cx="8842200" cy="2964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800" b="1">
                <a:solidFill>
                  <a:srgbClr val="666666"/>
                </a:solidFill>
                <a:latin typeface="Helvetica Neue"/>
                <a:ea typeface="Helvetica Neue"/>
                <a:cs typeface="Helvetica Neue"/>
                <a:sym typeface="Helvetica Neue"/>
              </a:rPr>
              <a:t>//  How to Talk to a Conspiracy Theorist </a:t>
            </a:r>
            <a:endParaRPr sz="800" b="1">
              <a:solidFill>
                <a:srgbClr val="666666"/>
              </a:solidFill>
              <a:latin typeface="Helvetica Neue"/>
              <a:ea typeface="Helvetica Neue"/>
              <a:cs typeface="Helvetica Neue"/>
              <a:sym typeface="Helvetica Neue"/>
            </a:endParaRPr>
          </a:p>
        </p:txBody>
      </p:sp>
      <p:pic>
        <p:nvPicPr>
          <p:cNvPr id="72" name="Google Shape;72;p19"/>
          <p:cNvPicPr preferRelativeResize="0"/>
          <p:nvPr/>
        </p:nvPicPr>
        <p:blipFill>
          <a:blip r:embed="rId2">
            <a:alphaModFix/>
          </a:blip>
          <a:stretch>
            <a:fillRect/>
          </a:stretch>
        </p:blipFill>
        <p:spPr>
          <a:xfrm>
            <a:off x="65475" y="4908800"/>
            <a:ext cx="177575" cy="1776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3. Distinction 1">
  <p:cSld name="SECTION_HEADER_2_4">
    <p:spTree>
      <p:nvGrpSpPr>
        <p:cNvPr id="1" name="Shape 73"/>
        <p:cNvGrpSpPr/>
        <p:nvPr/>
      </p:nvGrpSpPr>
      <p:grpSpPr>
        <a:xfrm>
          <a:off x="0" y="0"/>
          <a:ext cx="0" cy="0"/>
          <a:chOff x="0" y="0"/>
          <a:chExt cx="0" cy="0"/>
        </a:xfrm>
      </p:grpSpPr>
      <p:sp>
        <p:nvSpPr>
          <p:cNvPr id="74" name="Google Shape;74;p20"/>
          <p:cNvSpPr/>
          <p:nvPr/>
        </p:nvSpPr>
        <p:spPr>
          <a:xfrm>
            <a:off x="-12375" y="-9900"/>
            <a:ext cx="3395100" cy="4934400"/>
          </a:xfrm>
          <a:prstGeom prst="rect">
            <a:avLst/>
          </a:prstGeom>
          <a:solidFill>
            <a:srgbClr val="1C1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0"/>
          <p:cNvSpPr/>
          <p:nvPr/>
        </p:nvSpPr>
        <p:spPr>
          <a:xfrm>
            <a:off x="-12375" y="4856550"/>
            <a:ext cx="331200" cy="289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0"/>
          <p:cNvSpPr txBox="1"/>
          <p:nvPr/>
        </p:nvSpPr>
        <p:spPr>
          <a:xfrm>
            <a:off x="311700" y="4853025"/>
            <a:ext cx="8832300" cy="2964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800" b="1">
                <a:solidFill>
                  <a:srgbClr val="666666"/>
                </a:solidFill>
                <a:latin typeface="Helvetica Neue"/>
                <a:ea typeface="Helvetica Neue"/>
                <a:cs typeface="Helvetica Neue"/>
                <a:sym typeface="Helvetica Neue"/>
              </a:rPr>
              <a:t>//  How to Talk to a Conspiracy Theorist </a:t>
            </a:r>
            <a:endParaRPr sz="800" b="1">
              <a:solidFill>
                <a:srgbClr val="666666"/>
              </a:solidFill>
              <a:latin typeface="Helvetica Neue"/>
              <a:ea typeface="Helvetica Neue"/>
              <a:cs typeface="Helvetica Neue"/>
              <a:sym typeface="Helvetica Neue"/>
            </a:endParaRPr>
          </a:p>
        </p:txBody>
      </p:sp>
      <p:pic>
        <p:nvPicPr>
          <p:cNvPr id="77" name="Google Shape;77;p20"/>
          <p:cNvPicPr preferRelativeResize="0"/>
          <p:nvPr/>
        </p:nvPicPr>
        <p:blipFill>
          <a:blip r:embed="rId2">
            <a:alphaModFix/>
          </a:blip>
          <a:stretch>
            <a:fillRect/>
          </a:stretch>
        </p:blipFill>
        <p:spPr>
          <a:xfrm>
            <a:off x="65475" y="4908800"/>
            <a:ext cx="177575" cy="1776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2. Introduction - A">
  <p:cSld name="SECTION_HEADER_4">
    <p:spTree>
      <p:nvGrpSpPr>
        <p:cNvPr id="1" name="Shape 78"/>
        <p:cNvGrpSpPr/>
        <p:nvPr/>
      </p:nvGrpSpPr>
      <p:grpSpPr>
        <a:xfrm>
          <a:off x="0" y="0"/>
          <a:ext cx="0" cy="0"/>
          <a:chOff x="0" y="0"/>
          <a:chExt cx="0" cy="0"/>
        </a:xfrm>
      </p:grpSpPr>
      <p:sp>
        <p:nvSpPr>
          <p:cNvPr id="79" name="Google Shape;79;p21"/>
          <p:cNvSpPr/>
          <p:nvPr/>
        </p:nvSpPr>
        <p:spPr>
          <a:xfrm flipH="1">
            <a:off x="2510416" y="-19776"/>
            <a:ext cx="896700" cy="51435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1"/>
          <p:cNvSpPr/>
          <p:nvPr/>
        </p:nvSpPr>
        <p:spPr>
          <a:xfrm>
            <a:off x="3400500" y="0"/>
            <a:ext cx="57435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1"/>
          <p:cNvSpPr txBox="1"/>
          <p:nvPr/>
        </p:nvSpPr>
        <p:spPr>
          <a:xfrm>
            <a:off x="311700" y="4853025"/>
            <a:ext cx="8832300" cy="2964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800" b="1">
                <a:solidFill>
                  <a:srgbClr val="666666"/>
                </a:solidFill>
                <a:latin typeface="Helvetica Neue"/>
                <a:ea typeface="Helvetica Neue"/>
                <a:cs typeface="Helvetica Neue"/>
                <a:sym typeface="Helvetica Neue"/>
              </a:rPr>
              <a:t>//  How to Talk to a Conspiracy Theorist </a:t>
            </a:r>
            <a:endParaRPr sz="800" b="1">
              <a:solidFill>
                <a:srgbClr val="666666"/>
              </a:solidFill>
              <a:latin typeface="Helvetica Neue"/>
              <a:ea typeface="Helvetica Neue"/>
              <a:cs typeface="Helvetica Neue"/>
              <a:sym typeface="Helvetica Neue"/>
            </a:endParaRPr>
          </a:p>
        </p:txBody>
      </p:sp>
      <p:pic>
        <p:nvPicPr>
          <p:cNvPr id="82" name="Google Shape;82;p21"/>
          <p:cNvPicPr preferRelativeResize="0"/>
          <p:nvPr/>
        </p:nvPicPr>
        <p:blipFill>
          <a:blip r:embed="rId2">
            <a:alphaModFix/>
          </a:blip>
          <a:stretch>
            <a:fillRect/>
          </a:stretch>
        </p:blipFill>
        <p:spPr>
          <a:xfrm>
            <a:off x="65475" y="4908800"/>
            <a:ext cx="177575" cy="1776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mc:AlternateContent xmlns:mc="http://schemas.openxmlformats.org/markup-compatibility/2006" xmlns:p14="http://schemas.microsoft.com/office/powerpoint/2010/main">
    <mc:Choice Requires="p14">
      <p:transition spd="slow" p14:dur="31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hyperlink" Target="http://www.pixeldreams.com" TargetMode="Externa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hyperlink" Target="https://pdverse.com/products/how-to-talk-to-conspiracy-theorists" TargetMode="External"/><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hyperlink" Target="https://pdverse.com/products/how-to-talk-to-conspiracy-theorists" TargetMode="External"/><Relationship Id="rId5" Type="http://schemas.openxmlformats.org/officeDocument/2006/relationships/hyperlink" Target="http://www.pixeldreams.com" TargetMode="Externa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6"/>
        <p:cNvGrpSpPr/>
        <p:nvPr/>
      </p:nvGrpSpPr>
      <p:grpSpPr>
        <a:xfrm>
          <a:off x="0" y="0"/>
          <a:ext cx="0" cy="0"/>
          <a:chOff x="0" y="0"/>
          <a:chExt cx="0" cy="0"/>
        </a:xfrm>
      </p:grpSpPr>
      <p:pic>
        <p:nvPicPr>
          <p:cNvPr id="87" name="Google Shape;87;p22"/>
          <p:cNvPicPr preferRelativeResize="0"/>
          <p:nvPr/>
        </p:nvPicPr>
        <p:blipFill rotWithShape="1">
          <a:blip r:embed="rId3">
            <a:alphaModFix/>
          </a:blip>
          <a:srcRect l="18354" t="1802" r="-699" b="1802"/>
          <a:stretch/>
        </p:blipFill>
        <p:spPr>
          <a:xfrm>
            <a:off x="-185175" y="0"/>
            <a:ext cx="9062849" cy="5143500"/>
          </a:xfrm>
          <a:prstGeom prst="rect">
            <a:avLst/>
          </a:prstGeom>
          <a:noFill/>
          <a:ln>
            <a:noFill/>
          </a:ln>
        </p:spPr>
      </p:pic>
      <p:sp>
        <p:nvSpPr>
          <p:cNvPr id="88" name="Google Shape;88;p22"/>
          <p:cNvSpPr txBox="1"/>
          <p:nvPr/>
        </p:nvSpPr>
        <p:spPr>
          <a:xfrm>
            <a:off x="617650" y="1140300"/>
            <a:ext cx="5347800" cy="266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3600" b="1">
                <a:solidFill>
                  <a:schemeClr val="lt1"/>
                </a:solidFill>
                <a:latin typeface="Helvetica Neue"/>
                <a:ea typeface="Helvetica Neue"/>
                <a:cs typeface="Helvetica Neue"/>
                <a:sym typeface="Helvetica Neue"/>
              </a:rPr>
              <a:t>How to Talk to a Conspiracy Theorist</a:t>
            </a:r>
            <a:endParaRPr sz="2300" b="1">
              <a:solidFill>
                <a:srgbClr val="FFFFFF"/>
              </a:solidFill>
              <a:latin typeface="Helvetica Neue"/>
              <a:ea typeface="Helvetica Neue"/>
              <a:cs typeface="Helvetica Neue"/>
              <a:sym typeface="Helvetica Neue"/>
            </a:endParaRPr>
          </a:p>
          <a:p>
            <a:pPr marL="0" lvl="0" indent="0" algn="l" rtl="0">
              <a:spcBef>
                <a:spcPts val="0"/>
              </a:spcBef>
              <a:spcAft>
                <a:spcPts val="0"/>
              </a:spcAft>
              <a:buNone/>
            </a:pPr>
            <a:endParaRPr sz="1300" b="1">
              <a:solidFill>
                <a:schemeClr val="lt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000">
                <a:solidFill>
                  <a:schemeClr val="accent6"/>
                </a:solidFill>
                <a:latin typeface="Helvetica Neue"/>
                <a:ea typeface="Helvetica Neue"/>
                <a:cs typeface="Helvetica Neue"/>
                <a:sym typeface="Helvetica Neue"/>
              </a:rPr>
              <a:t>Lecture 07:</a:t>
            </a:r>
            <a:endParaRPr sz="1000">
              <a:solidFill>
                <a:schemeClr val="accent6"/>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300" b="1">
                <a:solidFill>
                  <a:schemeClr val="accent6"/>
                </a:solidFill>
                <a:latin typeface="Helvetica Neue"/>
                <a:ea typeface="Helvetica Neue"/>
                <a:cs typeface="Helvetica Neue"/>
                <a:sym typeface="Helvetica Neue"/>
              </a:rPr>
              <a:t>When to Stop Talking to a Conspiracy Theorist  </a:t>
            </a:r>
            <a:endParaRPr sz="1300">
              <a:solidFill>
                <a:schemeClr val="lt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300">
                <a:solidFill>
                  <a:schemeClr val="lt1"/>
                </a:solidFill>
                <a:latin typeface="Helvetica Neue"/>
                <a:ea typeface="Helvetica Neue"/>
                <a:cs typeface="Helvetica Neue"/>
                <a:sym typeface="Helvetica Neue"/>
              </a:rPr>
              <a:t>---</a:t>
            </a:r>
            <a:endParaRPr sz="1300">
              <a:solidFill>
                <a:schemeClr val="lt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300">
              <a:solidFill>
                <a:schemeClr val="lt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800">
                <a:solidFill>
                  <a:schemeClr val="lt1"/>
                </a:solidFill>
                <a:latin typeface="Helvetica Neue"/>
                <a:ea typeface="Helvetica Neue"/>
                <a:cs typeface="Helvetica Neue"/>
                <a:sym typeface="Helvetica Neue"/>
              </a:rPr>
              <a:t>DR CHRISTOPHER D</a:t>
            </a:r>
            <a:r>
              <a:rPr lang="en">
                <a:solidFill>
                  <a:schemeClr val="lt1"/>
                </a:solidFill>
                <a:latin typeface="Helvetica Neue"/>
                <a:ea typeface="Helvetica Neue"/>
                <a:cs typeface="Helvetica Neue"/>
                <a:sym typeface="Helvetica Neue"/>
              </a:rPr>
              <a:t>I</a:t>
            </a:r>
            <a:r>
              <a:rPr lang="en" sz="1800">
                <a:solidFill>
                  <a:schemeClr val="lt1"/>
                </a:solidFill>
                <a:latin typeface="Helvetica Neue"/>
                <a:ea typeface="Helvetica Neue"/>
                <a:cs typeface="Helvetica Neue"/>
                <a:sym typeface="Helvetica Neue"/>
              </a:rPr>
              <a:t>CARLO</a:t>
            </a:r>
            <a:endParaRPr sz="900">
              <a:solidFill>
                <a:srgbClr val="FFFFFF"/>
              </a:solidFill>
              <a:latin typeface="Helvetica Neue"/>
              <a:ea typeface="Helvetica Neue"/>
              <a:cs typeface="Helvetica Neue"/>
              <a:sym typeface="Helvetica Neue"/>
            </a:endParaRPr>
          </a:p>
          <a:p>
            <a:pPr marL="0" lvl="0" indent="0" algn="l" rtl="0">
              <a:lnSpc>
                <a:spcPct val="100000"/>
              </a:lnSpc>
              <a:spcBef>
                <a:spcPts val="0"/>
              </a:spcBef>
              <a:spcAft>
                <a:spcPts val="0"/>
              </a:spcAft>
              <a:buNone/>
            </a:pPr>
            <a:endParaRPr sz="900" b="1">
              <a:solidFill>
                <a:srgbClr val="FFFFFF"/>
              </a:solidFill>
              <a:latin typeface="Helvetica Neue"/>
              <a:ea typeface="Helvetica Neue"/>
              <a:cs typeface="Helvetica Neue"/>
              <a:sym typeface="Helvetica Neue"/>
            </a:endParaRPr>
          </a:p>
        </p:txBody>
      </p:sp>
      <p:sp>
        <p:nvSpPr>
          <p:cNvPr id="89" name="Google Shape;89;p22"/>
          <p:cNvSpPr/>
          <p:nvPr/>
        </p:nvSpPr>
        <p:spPr>
          <a:xfrm flipH="1">
            <a:off x="5849547" y="0"/>
            <a:ext cx="980700" cy="51435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2"/>
          <p:cNvSpPr/>
          <p:nvPr/>
        </p:nvSpPr>
        <p:spPr>
          <a:xfrm rot="10800000" flipH="1">
            <a:off x="6826719" y="0"/>
            <a:ext cx="34725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31"/>
          <p:cNvSpPr txBox="1"/>
          <p:nvPr/>
        </p:nvSpPr>
        <p:spPr>
          <a:xfrm>
            <a:off x="136050" y="692925"/>
            <a:ext cx="3205800" cy="43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rgbClr val="000000"/>
              </a:buClr>
              <a:buSzPts val="1100"/>
              <a:buFont typeface="Arial"/>
              <a:buNone/>
            </a:pPr>
            <a:r>
              <a:rPr lang="en" sz="1500" b="1">
                <a:latin typeface="Helvetica Neue"/>
                <a:ea typeface="Helvetica Neue"/>
                <a:cs typeface="Helvetica Neue"/>
                <a:sym typeface="Helvetica Neue"/>
              </a:rPr>
              <a:t> </a:t>
            </a:r>
            <a:endParaRPr sz="900" b="1">
              <a:latin typeface="Helvetica Neue"/>
              <a:ea typeface="Helvetica Neue"/>
              <a:cs typeface="Helvetica Neue"/>
              <a:sym typeface="Helvetica Neue"/>
            </a:endParaRPr>
          </a:p>
        </p:txBody>
      </p:sp>
      <p:sp>
        <p:nvSpPr>
          <p:cNvPr id="152" name="Google Shape;152;p31"/>
          <p:cNvSpPr txBox="1"/>
          <p:nvPr/>
        </p:nvSpPr>
        <p:spPr>
          <a:xfrm>
            <a:off x="4132150" y="2044349"/>
            <a:ext cx="3528300" cy="30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40"/>
              </a:spcBef>
              <a:spcAft>
                <a:spcPts val="0"/>
              </a:spcAft>
              <a:buClr>
                <a:schemeClr val="dk1"/>
              </a:buClr>
              <a:buSzPts val="1100"/>
              <a:buFont typeface="Arial"/>
              <a:buNone/>
            </a:pPr>
            <a:r>
              <a:rPr lang="en" sz="1200" b="1">
                <a:solidFill>
                  <a:schemeClr val="accent6"/>
                </a:solidFill>
                <a:latin typeface="Helvetica Neue"/>
                <a:ea typeface="Helvetica Neue"/>
                <a:cs typeface="Helvetica Neue"/>
                <a:sym typeface="Helvetica Neue"/>
              </a:rPr>
              <a:t>What type of narcissist is your conspiracist?</a:t>
            </a:r>
            <a:endParaRPr sz="1200" b="1">
              <a:solidFill>
                <a:srgbClr val="666666"/>
              </a:solidFill>
              <a:latin typeface="Helvetica Neue"/>
              <a:ea typeface="Helvetica Neue"/>
              <a:cs typeface="Helvetica Neue"/>
              <a:sym typeface="Helvetica Neue"/>
            </a:endParaRPr>
          </a:p>
        </p:txBody>
      </p:sp>
      <p:sp>
        <p:nvSpPr>
          <p:cNvPr id="153" name="Google Shape;153;p31"/>
          <p:cNvSpPr txBox="1"/>
          <p:nvPr/>
        </p:nvSpPr>
        <p:spPr>
          <a:xfrm>
            <a:off x="4205460" y="2305051"/>
            <a:ext cx="4004400" cy="7941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64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Grandiose and Vulnerable Narcissism</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Grandiose narcissism</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Narcissistic Personality Disorder (NPD)</a:t>
            </a:r>
            <a:endParaRPr sz="1200">
              <a:solidFill>
                <a:schemeClr val="lt1"/>
              </a:solidFill>
              <a:latin typeface="Helvetica Neue"/>
              <a:ea typeface="Helvetica Neue"/>
              <a:cs typeface="Helvetica Neue"/>
              <a:sym typeface="Helvetica Neue"/>
            </a:endParaRPr>
          </a:p>
        </p:txBody>
      </p:sp>
      <p:pic>
        <p:nvPicPr>
          <p:cNvPr id="154" name="Google Shape;154;p31"/>
          <p:cNvPicPr preferRelativeResize="0"/>
          <p:nvPr/>
        </p:nvPicPr>
        <p:blipFill rotWithShape="1">
          <a:blip r:embed="rId3">
            <a:alphaModFix/>
          </a:blip>
          <a:srcRect l="40575" r="20221"/>
          <a:stretch/>
        </p:blipFill>
        <p:spPr>
          <a:xfrm flipH="1">
            <a:off x="0" y="0"/>
            <a:ext cx="3392527" cy="4867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10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
                                            <p:txEl>
                                              <p:pRg st="0" end="0"/>
                                            </p:txEl>
                                          </p:spTgt>
                                        </p:tgtEl>
                                        <p:attrNameLst>
                                          <p:attrName>style.visibility</p:attrName>
                                        </p:attrNameLst>
                                      </p:cBhvr>
                                      <p:to>
                                        <p:strVal val="visible"/>
                                      </p:to>
                                    </p:set>
                                    <p:animEffect transition="in" filter="fade">
                                      <p:cBhvr>
                                        <p:cTn id="12" dur="1000"/>
                                        <p:tgtEl>
                                          <p:spTgt spid="15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3">
                                            <p:txEl>
                                              <p:pRg st="1" end="1"/>
                                            </p:txEl>
                                          </p:spTgt>
                                        </p:tgtEl>
                                        <p:attrNameLst>
                                          <p:attrName>style.visibility</p:attrName>
                                        </p:attrNameLst>
                                      </p:cBhvr>
                                      <p:to>
                                        <p:strVal val="visible"/>
                                      </p:to>
                                    </p:set>
                                    <p:animEffect transition="in" filter="fade">
                                      <p:cBhvr>
                                        <p:cTn id="17" dur="1000"/>
                                        <p:tgtEl>
                                          <p:spTgt spid="15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3">
                                            <p:txEl>
                                              <p:pRg st="2" end="2"/>
                                            </p:txEl>
                                          </p:spTgt>
                                        </p:tgtEl>
                                        <p:attrNameLst>
                                          <p:attrName>style.visibility</p:attrName>
                                        </p:attrNameLst>
                                      </p:cBhvr>
                                      <p:to>
                                        <p:strVal val="visible"/>
                                      </p:to>
                                    </p:set>
                                    <p:animEffect transition="in" filter="fade">
                                      <p:cBhvr>
                                        <p:cTn id="22" dur="1000"/>
                                        <p:tgtEl>
                                          <p:spTgt spid="15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2"/>
          <p:cNvSpPr/>
          <p:nvPr/>
        </p:nvSpPr>
        <p:spPr>
          <a:xfrm>
            <a:off x="0" y="-9900"/>
            <a:ext cx="9144000" cy="4866600"/>
          </a:xfrm>
          <a:prstGeom prst="rect">
            <a:avLst/>
          </a:prstGeom>
          <a:solidFill>
            <a:srgbClr val="1C1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2"/>
          <p:cNvSpPr txBox="1"/>
          <p:nvPr/>
        </p:nvSpPr>
        <p:spPr>
          <a:xfrm>
            <a:off x="2501125" y="1962300"/>
            <a:ext cx="4141800" cy="121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200" b="1">
                <a:solidFill>
                  <a:schemeClr val="lt1"/>
                </a:solidFill>
                <a:latin typeface="Helvetica Neue"/>
                <a:ea typeface="Helvetica Neue"/>
                <a:cs typeface="Helvetica Neue"/>
                <a:sym typeface="Helvetica Neue"/>
              </a:rPr>
              <a:t>A pervasive pattern of grandiosity in fantasy or behavior, a need for admiration, and a lack of empathy, beginning in early adulthood and present in a variety of contexts, as indicated by five (or more) of the following behavioral patterns:</a:t>
            </a:r>
            <a:endParaRPr sz="1200" b="1">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10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3"/>
          <p:cNvSpPr txBox="1"/>
          <p:nvPr/>
        </p:nvSpPr>
        <p:spPr>
          <a:xfrm>
            <a:off x="79900" y="749075"/>
            <a:ext cx="3205800" cy="43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rgbClr val="000000"/>
              </a:buClr>
              <a:buSzPts val="1100"/>
              <a:buFont typeface="Arial"/>
              <a:buNone/>
            </a:pPr>
            <a:r>
              <a:rPr lang="en" sz="1500" b="1">
                <a:latin typeface="Helvetica Neue"/>
                <a:ea typeface="Helvetica Neue"/>
                <a:cs typeface="Helvetica Neue"/>
                <a:sym typeface="Helvetica Neue"/>
              </a:rPr>
              <a:t> </a:t>
            </a:r>
            <a:endParaRPr sz="900" b="1">
              <a:latin typeface="Helvetica Neue"/>
              <a:ea typeface="Helvetica Neue"/>
              <a:cs typeface="Helvetica Neue"/>
              <a:sym typeface="Helvetica Neue"/>
            </a:endParaRPr>
          </a:p>
        </p:txBody>
      </p:sp>
      <p:pic>
        <p:nvPicPr>
          <p:cNvPr id="166" name="Google Shape;166;p33"/>
          <p:cNvPicPr preferRelativeResize="0"/>
          <p:nvPr/>
        </p:nvPicPr>
        <p:blipFill rotWithShape="1">
          <a:blip r:embed="rId3">
            <a:alphaModFix/>
          </a:blip>
          <a:srcRect l="622" r="612"/>
          <a:stretch/>
        </p:blipFill>
        <p:spPr>
          <a:xfrm>
            <a:off x="0" y="0"/>
            <a:ext cx="3397701" cy="4864800"/>
          </a:xfrm>
          <a:prstGeom prst="rect">
            <a:avLst/>
          </a:prstGeom>
          <a:noFill/>
          <a:ln>
            <a:noFill/>
          </a:ln>
        </p:spPr>
      </p:pic>
      <p:sp>
        <p:nvSpPr>
          <p:cNvPr id="167" name="Google Shape;167;p33"/>
          <p:cNvSpPr txBox="1"/>
          <p:nvPr/>
        </p:nvSpPr>
        <p:spPr>
          <a:xfrm>
            <a:off x="4205460" y="1855950"/>
            <a:ext cx="4004400" cy="14316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64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Grandiose sense of self-importance</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Preoccupied with fantasies of unlimited success, power, brilliance, beauty, or ideal love</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He or she is </a:t>
            </a:r>
            <a:r>
              <a:rPr lang="en" sz="1200" i="1">
                <a:solidFill>
                  <a:schemeClr val="lt1"/>
                </a:solidFill>
                <a:latin typeface="Helvetica Neue"/>
                <a:ea typeface="Helvetica Neue"/>
                <a:cs typeface="Helvetica Neue"/>
                <a:sym typeface="Helvetica Neue"/>
              </a:rPr>
              <a:t>“special”</a:t>
            </a:r>
            <a:r>
              <a:rPr lang="en" sz="1200">
                <a:solidFill>
                  <a:schemeClr val="lt1"/>
                </a:solidFill>
                <a:latin typeface="Helvetica Neue"/>
                <a:ea typeface="Helvetica Neue"/>
                <a:cs typeface="Helvetica Neue"/>
                <a:sym typeface="Helvetica Neue"/>
              </a:rPr>
              <a:t> and unique and can only be understood by, or should associate with, other special or high-status people</a:t>
            </a:r>
            <a:endParaRPr sz="1200">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
                                            <p:txEl>
                                              <p:pRg st="0" end="0"/>
                                            </p:txEl>
                                          </p:spTgt>
                                        </p:tgtEl>
                                        <p:attrNameLst>
                                          <p:attrName>style.visibility</p:attrName>
                                        </p:attrNameLst>
                                      </p:cBhvr>
                                      <p:to>
                                        <p:strVal val="visible"/>
                                      </p:to>
                                    </p:set>
                                    <p:animEffect transition="in" filter="fade">
                                      <p:cBhvr>
                                        <p:cTn id="7" dur="1000"/>
                                        <p:tgtEl>
                                          <p:spTgt spid="1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7">
                                            <p:txEl>
                                              <p:pRg st="1" end="1"/>
                                            </p:txEl>
                                          </p:spTgt>
                                        </p:tgtEl>
                                        <p:attrNameLst>
                                          <p:attrName>style.visibility</p:attrName>
                                        </p:attrNameLst>
                                      </p:cBhvr>
                                      <p:to>
                                        <p:strVal val="visible"/>
                                      </p:to>
                                    </p:set>
                                    <p:animEffect transition="in" filter="fade">
                                      <p:cBhvr>
                                        <p:cTn id="12" dur="1000"/>
                                        <p:tgtEl>
                                          <p:spTgt spid="1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7">
                                            <p:txEl>
                                              <p:pRg st="2" end="2"/>
                                            </p:txEl>
                                          </p:spTgt>
                                        </p:tgtEl>
                                        <p:attrNameLst>
                                          <p:attrName>style.visibility</p:attrName>
                                        </p:attrNameLst>
                                      </p:cBhvr>
                                      <p:to>
                                        <p:strVal val="visible"/>
                                      </p:to>
                                    </p:set>
                                    <p:animEffect transition="in" filter="fade">
                                      <p:cBhvr>
                                        <p:cTn id="17" dur="1000"/>
                                        <p:tgtEl>
                                          <p:spTgt spid="1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4"/>
          <p:cNvSpPr txBox="1"/>
          <p:nvPr/>
        </p:nvSpPr>
        <p:spPr>
          <a:xfrm>
            <a:off x="136050" y="692925"/>
            <a:ext cx="3205800" cy="43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rgbClr val="000000"/>
              </a:buClr>
              <a:buSzPts val="1100"/>
              <a:buFont typeface="Arial"/>
              <a:buNone/>
            </a:pPr>
            <a:r>
              <a:rPr lang="en" sz="1500" b="1">
                <a:latin typeface="Helvetica Neue"/>
                <a:ea typeface="Helvetica Neue"/>
                <a:cs typeface="Helvetica Neue"/>
                <a:sym typeface="Helvetica Neue"/>
              </a:rPr>
              <a:t> </a:t>
            </a:r>
            <a:endParaRPr sz="900" b="1">
              <a:latin typeface="Helvetica Neue"/>
              <a:ea typeface="Helvetica Neue"/>
              <a:cs typeface="Helvetica Neue"/>
              <a:sym typeface="Helvetica Neue"/>
            </a:endParaRPr>
          </a:p>
        </p:txBody>
      </p:sp>
      <p:sp>
        <p:nvSpPr>
          <p:cNvPr id="173" name="Google Shape;173;p34"/>
          <p:cNvSpPr txBox="1"/>
          <p:nvPr/>
        </p:nvSpPr>
        <p:spPr>
          <a:xfrm>
            <a:off x="4484400" y="4905125"/>
            <a:ext cx="4242000" cy="259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40"/>
              </a:spcBef>
              <a:spcAft>
                <a:spcPts val="0"/>
              </a:spcAft>
              <a:buNone/>
            </a:pPr>
            <a:endParaRPr sz="1200">
              <a:latin typeface="Helvetica Neue"/>
              <a:ea typeface="Helvetica Neue"/>
              <a:cs typeface="Helvetica Neue"/>
              <a:sym typeface="Helvetica Neue"/>
            </a:endParaRPr>
          </a:p>
          <a:p>
            <a:pPr marL="457200" lvl="0" indent="-304800" algn="l" rtl="0">
              <a:lnSpc>
                <a:spcPct val="115000"/>
              </a:lnSpc>
              <a:spcBef>
                <a:spcPts val="640"/>
              </a:spcBef>
              <a:spcAft>
                <a:spcPts val="0"/>
              </a:spcAft>
              <a:buSzPts val="1200"/>
              <a:buFont typeface="Helvetica Neue"/>
              <a:buChar char="●"/>
            </a:pPr>
            <a:r>
              <a:rPr lang="en" sz="1200">
                <a:latin typeface="Helvetica Neue"/>
                <a:ea typeface="Helvetica Neue"/>
                <a:cs typeface="Helvetica Neue"/>
                <a:sym typeface="Helvetica Neue"/>
              </a:rPr>
              <a:t>Requires excessive admiration</a:t>
            </a:r>
            <a:endParaRPr sz="1200">
              <a:latin typeface="Helvetica Neue"/>
              <a:ea typeface="Helvetica Neue"/>
              <a:cs typeface="Helvetica Neue"/>
              <a:sym typeface="Helvetica Neue"/>
            </a:endParaRPr>
          </a:p>
          <a:p>
            <a:pPr marL="457200" lvl="0" indent="-304800" algn="l" rtl="0">
              <a:lnSpc>
                <a:spcPct val="115000"/>
              </a:lnSpc>
              <a:spcBef>
                <a:spcPts val="0"/>
              </a:spcBef>
              <a:spcAft>
                <a:spcPts val="0"/>
              </a:spcAft>
              <a:buSzPts val="1200"/>
              <a:buFont typeface="Helvetica Neue"/>
              <a:buChar char="●"/>
            </a:pPr>
            <a:r>
              <a:rPr lang="en" sz="1200">
                <a:latin typeface="Helvetica Neue"/>
                <a:ea typeface="Helvetica Neue"/>
                <a:cs typeface="Helvetica Neue"/>
                <a:sym typeface="Helvetica Neue"/>
              </a:rPr>
              <a:t>A sense of entitlement</a:t>
            </a:r>
            <a:endParaRPr sz="1200">
              <a:latin typeface="Helvetica Neue"/>
              <a:ea typeface="Helvetica Neue"/>
              <a:cs typeface="Helvetica Neue"/>
              <a:sym typeface="Helvetica Neue"/>
            </a:endParaRPr>
          </a:p>
          <a:p>
            <a:pPr marL="457200" lvl="0" indent="-304800" algn="l" rtl="0">
              <a:lnSpc>
                <a:spcPct val="115000"/>
              </a:lnSpc>
              <a:spcBef>
                <a:spcPts val="0"/>
              </a:spcBef>
              <a:spcAft>
                <a:spcPts val="0"/>
              </a:spcAft>
              <a:buSzPts val="1200"/>
              <a:buFont typeface="Helvetica Neue"/>
              <a:buChar char="●"/>
            </a:pPr>
            <a:r>
              <a:rPr lang="en" sz="1200">
                <a:latin typeface="Helvetica Neue"/>
                <a:ea typeface="Helvetica Neue"/>
                <a:cs typeface="Helvetica Neue"/>
                <a:sym typeface="Helvetica Neue"/>
              </a:rPr>
              <a:t>Interpersonally exploitative</a:t>
            </a:r>
            <a:endParaRPr sz="1200">
              <a:latin typeface="Helvetica Neue"/>
              <a:ea typeface="Helvetica Neue"/>
              <a:cs typeface="Helvetica Neue"/>
              <a:sym typeface="Helvetica Neue"/>
            </a:endParaRPr>
          </a:p>
          <a:p>
            <a:pPr marL="457200" lvl="0" indent="-304800" algn="l" rtl="0">
              <a:lnSpc>
                <a:spcPct val="115000"/>
              </a:lnSpc>
              <a:spcBef>
                <a:spcPts val="0"/>
              </a:spcBef>
              <a:spcAft>
                <a:spcPts val="0"/>
              </a:spcAft>
              <a:buSzPts val="1200"/>
              <a:buFont typeface="Helvetica Neue"/>
              <a:buChar char="●"/>
            </a:pPr>
            <a:r>
              <a:rPr lang="en" sz="1200">
                <a:latin typeface="Helvetica Neue"/>
                <a:ea typeface="Helvetica Neue"/>
                <a:cs typeface="Helvetica Neue"/>
                <a:sym typeface="Helvetica Neue"/>
              </a:rPr>
              <a:t>Lacks empathy</a:t>
            </a:r>
            <a:endParaRPr sz="1200">
              <a:latin typeface="Helvetica Neue"/>
              <a:ea typeface="Helvetica Neue"/>
              <a:cs typeface="Helvetica Neue"/>
              <a:sym typeface="Helvetica Neue"/>
            </a:endParaRPr>
          </a:p>
          <a:p>
            <a:pPr marL="457200" lvl="0" indent="-304800" algn="l" rtl="0">
              <a:lnSpc>
                <a:spcPct val="115000"/>
              </a:lnSpc>
              <a:spcBef>
                <a:spcPts val="0"/>
              </a:spcBef>
              <a:spcAft>
                <a:spcPts val="0"/>
              </a:spcAft>
              <a:buSzPts val="1200"/>
              <a:buFont typeface="Helvetica Neue"/>
              <a:buChar char="●"/>
            </a:pPr>
            <a:r>
              <a:rPr lang="en" sz="1200">
                <a:latin typeface="Helvetica Neue"/>
                <a:ea typeface="Helvetica Neue"/>
                <a:cs typeface="Helvetica Neue"/>
                <a:sym typeface="Helvetica Neue"/>
              </a:rPr>
              <a:t>Envious</a:t>
            </a:r>
            <a:endParaRPr sz="1200">
              <a:latin typeface="Helvetica Neue"/>
              <a:ea typeface="Helvetica Neue"/>
              <a:cs typeface="Helvetica Neue"/>
              <a:sym typeface="Helvetica Neue"/>
            </a:endParaRPr>
          </a:p>
          <a:p>
            <a:pPr marL="457200" lvl="0" indent="-304800" algn="l" rtl="0">
              <a:lnSpc>
                <a:spcPct val="115000"/>
              </a:lnSpc>
              <a:spcBef>
                <a:spcPts val="0"/>
              </a:spcBef>
              <a:spcAft>
                <a:spcPts val="0"/>
              </a:spcAft>
              <a:buSzPts val="1200"/>
              <a:buFont typeface="Helvetica Neue"/>
              <a:buChar char="●"/>
            </a:pPr>
            <a:r>
              <a:rPr lang="en" sz="1200">
                <a:latin typeface="Helvetica Neue"/>
                <a:ea typeface="Helvetica Neue"/>
                <a:cs typeface="Helvetica Neue"/>
                <a:sym typeface="Helvetica Neue"/>
              </a:rPr>
              <a:t>Arrogant</a:t>
            </a:r>
            <a:endParaRPr sz="1200">
              <a:latin typeface="Helvetica Neue"/>
              <a:ea typeface="Helvetica Neue"/>
              <a:cs typeface="Helvetica Neue"/>
              <a:sym typeface="Helvetica Neue"/>
            </a:endParaRPr>
          </a:p>
        </p:txBody>
      </p:sp>
      <p:sp>
        <p:nvSpPr>
          <p:cNvPr id="174" name="Google Shape;174;p34"/>
          <p:cNvSpPr txBox="1"/>
          <p:nvPr/>
        </p:nvSpPr>
        <p:spPr>
          <a:xfrm>
            <a:off x="4205460" y="1855950"/>
            <a:ext cx="4004400" cy="14316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64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Requires excessive admiration</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A sense of entitlement</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Interpersonally exploitative</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Lacks empathy</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Envious</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Arrogant</a:t>
            </a:r>
            <a:endParaRPr sz="1200">
              <a:solidFill>
                <a:schemeClr val="lt1"/>
              </a:solidFill>
              <a:latin typeface="Helvetica Neue"/>
              <a:ea typeface="Helvetica Neue"/>
              <a:cs typeface="Helvetica Neue"/>
              <a:sym typeface="Helvetica Neue"/>
            </a:endParaRPr>
          </a:p>
        </p:txBody>
      </p:sp>
      <p:pic>
        <p:nvPicPr>
          <p:cNvPr id="175" name="Google Shape;175;p34"/>
          <p:cNvPicPr preferRelativeResize="0"/>
          <p:nvPr/>
        </p:nvPicPr>
        <p:blipFill rotWithShape="1">
          <a:blip r:embed="rId3">
            <a:alphaModFix/>
          </a:blip>
          <a:srcRect l="23517" r="40412"/>
          <a:stretch/>
        </p:blipFill>
        <p:spPr>
          <a:xfrm flipH="1">
            <a:off x="0" y="0"/>
            <a:ext cx="3392527" cy="48589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
                                            <p:txEl>
                                              <p:pRg st="0" end="0"/>
                                            </p:txEl>
                                          </p:spTgt>
                                        </p:tgtEl>
                                        <p:attrNameLst>
                                          <p:attrName>style.visibility</p:attrName>
                                        </p:attrNameLst>
                                      </p:cBhvr>
                                      <p:to>
                                        <p:strVal val="visible"/>
                                      </p:to>
                                    </p:set>
                                    <p:animEffect transition="in" filter="fade">
                                      <p:cBhvr>
                                        <p:cTn id="7" dur="1000"/>
                                        <p:tgtEl>
                                          <p:spTgt spid="1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
                                            <p:txEl>
                                              <p:pRg st="1" end="1"/>
                                            </p:txEl>
                                          </p:spTgt>
                                        </p:tgtEl>
                                        <p:attrNameLst>
                                          <p:attrName>style.visibility</p:attrName>
                                        </p:attrNameLst>
                                      </p:cBhvr>
                                      <p:to>
                                        <p:strVal val="visible"/>
                                      </p:to>
                                    </p:set>
                                    <p:animEffect transition="in" filter="fade">
                                      <p:cBhvr>
                                        <p:cTn id="12" dur="1000"/>
                                        <p:tgtEl>
                                          <p:spTgt spid="17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
                                            <p:txEl>
                                              <p:pRg st="2" end="2"/>
                                            </p:txEl>
                                          </p:spTgt>
                                        </p:tgtEl>
                                        <p:attrNameLst>
                                          <p:attrName>style.visibility</p:attrName>
                                        </p:attrNameLst>
                                      </p:cBhvr>
                                      <p:to>
                                        <p:strVal val="visible"/>
                                      </p:to>
                                    </p:set>
                                    <p:animEffect transition="in" filter="fade">
                                      <p:cBhvr>
                                        <p:cTn id="17" dur="1000"/>
                                        <p:tgtEl>
                                          <p:spTgt spid="17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4">
                                            <p:txEl>
                                              <p:pRg st="3" end="3"/>
                                            </p:txEl>
                                          </p:spTgt>
                                        </p:tgtEl>
                                        <p:attrNameLst>
                                          <p:attrName>style.visibility</p:attrName>
                                        </p:attrNameLst>
                                      </p:cBhvr>
                                      <p:to>
                                        <p:strVal val="visible"/>
                                      </p:to>
                                    </p:set>
                                    <p:animEffect transition="in" filter="fade">
                                      <p:cBhvr>
                                        <p:cTn id="22" dur="1000"/>
                                        <p:tgtEl>
                                          <p:spTgt spid="17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4">
                                            <p:txEl>
                                              <p:pRg st="4" end="4"/>
                                            </p:txEl>
                                          </p:spTgt>
                                        </p:tgtEl>
                                        <p:attrNameLst>
                                          <p:attrName>style.visibility</p:attrName>
                                        </p:attrNameLst>
                                      </p:cBhvr>
                                      <p:to>
                                        <p:strVal val="visible"/>
                                      </p:to>
                                    </p:set>
                                    <p:animEffect transition="in" filter="fade">
                                      <p:cBhvr>
                                        <p:cTn id="27" dur="1000"/>
                                        <p:tgtEl>
                                          <p:spTgt spid="17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4">
                                            <p:txEl>
                                              <p:pRg st="5" end="5"/>
                                            </p:txEl>
                                          </p:spTgt>
                                        </p:tgtEl>
                                        <p:attrNameLst>
                                          <p:attrName>style.visibility</p:attrName>
                                        </p:attrNameLst>
                                      </p:cBhvr>
                                      <p:to>
                                        <p:strVal val="visible"/>
                                      </p:to>
                                    </p:set>
                                    <p:animEffect transition="in" filter="fade">
                                      <p:cBhvr>
                                        <p:cTn id="32" dur="1000"/>
                                        <p:tgtEl>
                                          <p:spTgt spid="17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5"/>
          <p:cNvSpPr/>
          <p:nvPr/>
        </p:nvSpPr>
        <p:spPr>
          <a:xfrm>
            <a:off x="0" y="-9900"/>
            <a:ext cx="9144000" cy="4866600"/>
          </a:xfrm>
          <a:prstGeom prst="rect">
            <a:avLst/>
          </a:prstGeom>
          <a:solidFill>
            <a:srgbClr val="1C1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5"/>
          <p:cNvSpPr txBox="1"/>
          <p:nvPr/>
        </p:nvSpPr>
        <p:spPr>
          <a:xfrm>
            <a:off x="136050" y="692925"/>
            <a:ext cx="3205800" cy="43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rgbClr val="000000"/>
              </a:buClr>
              <a:buSzPts val="1100"/>
              <a:buFont typeface="Arial"/>
              <a:buNone/>
            </a:pPr>
            <a:r>
              <a:rPr lang="en" sz="1500" b="1">
                <a:latin typeface="Helvetica Neue"/>
                <a:ea typeface="Helvetica Neue"/>
                <a:cs typeface="Helvetica Neue"/>
                <a:sym typeface="Helvetica Neue"/>
              </a:rPr>
              <a:t> </a:t>
            </a:r>
            <a:endParaRPr sz="900" b="1">
              <a:latin typeface="Helvetica Neue"/>
              <a:ea typeface="Helvetica Neue"/>
              <a:cs typeface="Helvetica Neue"/>
              <a:sym typeface="Helvetica Neue"/>
            </a:endParaRPr>
          </a:p>
        </p:txBody>
      </p:sp>
      <p:sp>
        <p:nvSpPr>
          <p:cNvPr id="182" name="Google Shape;182;p35"/>
          <p:cNvSpPr txBox="1"/>
          <p:nvPr/>
        </p:nvSpPr>
        <p:spPr>
          <a:xfrm>
            <a:off x="4160950" y="1572450"/>
            <a:ext cx="3595200" cy="1341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40"/>
              </a:spcBef>
              <a:spcAft>
                <a:spcPts val="0"/>
              </a:spcAft>
              <a:buNone/>
            </a:pPr>
            <a:endParaRPr sz="1200">
              <a:solidFill>
                <a:srgbClr val="000000"/>
              </a:solidFill>
              <a:latin typeface="Helvetica Neue"/>
              <a:ea typeface="Helvetica Neue"/>
              <a:cs typeface="Helvetica Neue"/>
              <a:sym typeface="Helvetica Neue"/>
            </a:endParaRPr>
          </a:p>
        </p:txBody>
      </p:sp>
      <p:pic>
        <p:nvPicPr>
          <p:cNvPr id="183" name="Google Shape;183;p35"/>
          <p:cNvPicPr preferRelativeResize="0"/>
          <p:nvPr/>
        </p:nvPicPr>
        <p:blipFill>
          <a:blip r:embed="rId3">
            <a:alphaModFix/>
          </a:blip>
          <a:stretch>
            <a:fillRect/>
          </a:stretch>
        </p:blipFill>
        <p:spPr>
          <a:xfrm>
            <a:off x="2175800" y="928325"/>
            <a:ext cx="4792400" cy="3197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6"/>
          <p:cNvSpPr txBox="1"/>
          <p:nvPr/>
        </p:nvSpPr>
        <p:spPr>
          <a:xfrm>
            <a:off x="136050" y="692925"/>
            <a:ext cx="3205800" cy="43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rgbClr val="000000"/>
              </a:buClr>
              <a:buSzPts val="1100"/>
              <a:buFont typeface="Arial"/>
              <a:buNone/>
            </a:pPr>
            <a:r>
              <a:rPr lang="en" sz="1500" b="1">
                <a:latin typeface="Helvetica Neue"/>
                <a:ea typeface="Helvetica Neue"/>
                <a:cs typeface="Helvetica Neue"/>
                <a:sym typeface="Helvetica Neue"/>
              </a:rPr>
              <a:t> </a:t>
            </a:r>
            <a:endParaRPr sz="900" b="1">
              <a:latin typeface="Helvetica Neue"/>
              <a:ea typeface="Helvetica Neue"/>
              <a:cs typeface="Helvetica Neue"/>
              <a:sym typeface="Helvetica Neue"/>
            </a:endParaRPr>
          </a:p>
        </p:txBody>
      </p:sp>
      <p:sp>
        <p:nvSpPr>
          <p:cNvPr id="189" name="Google Shape;189;p36"/>
          <p:cNvSpPr txBox="1"/>
          <p:nvPr/>
        </p:nvSpPr>
        <p:spPr>
          <a:xfrm>
            <a:off x="4132150" y="1619399"/>
            <a:ext cx="3528300" cy="30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40"/>
              </a:spcBef>
              <a:spcAft>
                <a:spcPts val="0"/>
              </a:spcAft>
              <a:buClr>
                <a:schemeClr val="dk1"/>
              </a:buClr>
              <a:buSzPts val="1100"/>
              <a:buFont typeface="Arial"/>
              <a:buNone/>
            </a:pPr>
            <a:r>
              <a:rPr lang="en" sz="1200" b="1">
                <a:solidFill>
                  <a:schemeClr val="accent6"/>
                </a:solidFill>
                <a:latin typeface="Helvetica Neue"/>
                <a:ea typeface="Helvetica Neue"/>
                <a:cs typeface="Helvetica Neue"/>
                <a:sym typeface="Helvetica Neue"/>
              </a:rPr>
              <a:t>Dr. John Zinner</a:t>
            </a:r>
            <a:endParaRPr sz="1200" b="1">
              <a:solidFill>
                <a:srgbClr val="666666"/>
              </a:solidFill>
              <a:latin typeface="Helvetica Neue"/>
              <a:ea typeface="Helvetica Neue"/>
              <a:cs typeface="Helvetica Neue"/>
              <a:sym typeface="Helvetica Neue"/>
            </a:endParaRPr>
          </a:p>
        </p:txBody>
      </p:sp>
      <p:sp>
        <p:nvSpPr>
          <p:cNvPr id="190" name="Google Shape;190;p36"/>
          <p:cNvSpPr txBox="1"/>
          <p:nvPr/>
        </p:nvSpPr>
        <p:spPr>
          <a:xfrm>
            <a:off x="4205460" y="1880101"/>
            <a:ext cx="4004400" cy="16440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640"/>
              </a:spcBef>
              <a:spcAft>
                <a:spcPts val="0"/>
              </a:spcAft>
              <a:buClr>
                <a:schemeClr val="lt1"/>
              </a:buClr>
              <a:buSzPts val="1200"/>
              <a:buFont typeface="Helvetica Neue"/>
              <a:buChar char="●"/>
            </a:pPr>
            <a:r>
              <a:rPr lang="en" sz="1200" i="1">
                <a:solidFill>
                  <a:schemeClr val="lt1"/>
                </a:solidFill>
                <a:latin typeface="Helvetica Neue"/>
                <a:ea typeface="Helvetica Neue"/>
                <a:cs typeface="Helvetica Neue"/>
                <a:sym typeface="Helvetica Neue"/>
              </a:rPr>
              <a:t>“The mental condition he suffers most from is formally known as a severe instance of narcissistic personality disorder” </a:t>
            </a:r>
            <a:endParaRPr sz="1200" i="1">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i="1">
                <a:solidFill>
                  <a:schemeClr val="lt1"/>
                </a:solidFill>
                <a:latin typeface="Helvetica Neue"/>
                <a:ea typeface="Helvetica Neue"/>
                <a:cs typeface="Helvetica Neue"/>
                <a:sym typeface="Helvetica Neue"/>
              </a:rPr>
              <a:t>“...the failure in childhood and beyond to develop an inner sense of worth or self-esteem”</a:t>
            </a:r>
            <a:endParaRPr sz="1200" i="1">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i="1">
                <a:solidFill>
                  <a:schemeClr val="lt1"/>
                </a:solidFill>
                <a:latin typeface="Helvetica Neue"/>
                <a:ea typeface="Helvetica Neue"/>
                <a:cs typeface="Helvetica Neue"/>
                <a:sym typeface="Helvetica Neue"/>
              </a:rPr>
              <a:t>“...makes one’s worth entirely dependent upon admiration from others.”</a:t>
            </a:r>
            <a:endParaRPr sz="1200">
              <a:solidFill>
                <a:schemeClr val="lt1"/>
              </a:solidFill>
              <a:latin typeface="Helvetica Neue"/>
              <a:ea typeface="Helvetica Neue"/>
              <a:cs typeface="Helvetica Neue"/>
              <a:sym typeface="Helvetica Neue"/>
            </a:endParaRPr>
          </a:p>
        </p:txBody>
      </p:sp>
      <p:pic>
        <p:nvPicPr>
          <p:cNvPr id="191" name="Google Shape;191;p36"/>
          <p:cNvPicPr preferRelativeResize="0"/>
          <p:nvPr/>
        </p:nvPicPr>
        <p:blipFill rotWithShape="1">
          <a:blip r:embed="rId3">
            <a:alphaModFix/>
          </a:blip>
          <a:srcRect l="17672" r="43054"/>
          <a:stretch/>
        </p:blipFill>
        <p:spPr>
          <a:xfrm>
            <a:off x="0" y="0"/>
            <a:ext cx="3392525" cy="48589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p:cTn id="7" dur="10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0">
                                            <p:txEl>
                                              <p:pRg st="0" end="0"/>
                                            </p:txEl>
                                          </p:spTgt>
                                        </p:tgtEl>
                                        <p:attrNameLst>
                                          <p:attrName>style.visibility</p:attrName>
                                        </p:attrNameLst>
                                      </p:cBhvr>
                                      <p:to>
                                        <p:strVal val="visible"/>
                                      </p:to>
                                    </p:set>
                                    <p:animEffect transition="in" filter="fade">
                                      <p:cBhvr>
                                        <p:cTn id="12" dur="1000"/>
                                        <p:tgtEl>
                                          <p:spTgt spid="19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0">
                                            <p:txEl>
                                              <p:pRg st="1" end="1"/>
                                            </p:txEl>
                                          </p:spTgt>
                                        </p:tgtEl>
                                        <p:attrNameLst>
                                          <p:attrName>style.visibility</p:attrName>
                                        </p:attrNameLst>
                                      </p:cBhvr>
                                      <p:to>
                                        <p:strVal val="visible"/>
                                      </p:to>
                                    </p:set>
                                    <p:animEffect transition="in" filter="fade">
                                      <p:cBhvr>
                                        <p:cTn id="17" dur="1000"/>
                                        <p:tgtEl>
                                          <p:spTgt spid="19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0">
                                            <p:txEl>
                                              <p:pRg st="2" end="2"/>
                                            </p:txEl>
                                          </p:spTgt>
                                        </p:tgtEl>
                                        <p:attrNameLst>
                                          <p:attrName>style.visibility</p:attrName>
                                        </p:attrNameLst>
                                      </p:cBhvr>
                                      <p:to>
                                        <p:strVal val="visible"/>
                                      </p:to>
                                    </p:set>
                                    <p:animEffect transition="in" filter="fade">
                                      <p:cBhvr>
                                        <p:cTn id="22" dur="1000"/>
                                        <p:tgtEl>
                                          <p:spTgt spid="19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7"/>
          <p:cNvSpPr txBox="1"/>
          <p:nvPr/>
        </p:nvSpPr>
        <p:spPr>
          <a:xfrm>
            <a:off x="136050" y="692925"/>
            <a:ext cx="3205800" cy="43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rgbClr val="000000"/>
              </a:buClr>
              <a:buSzPts val="1100"/>
              <a:buFont typeface="Arial"/>
              <a:buNone/>
            </a:pPr>
            <a:r>
              <a:rPr lang="en" sz="1500" b="1">
                <a:latin typeface="Helvetica Neue"/>
                <a:ea typeface="Helvetica Neue"/>
                <a:cs typeface="Helvetica Neue"/>
                <a:sym typeface="Helvetica Neue"/>
              </a:rPr>
              <a:t> </a:t>
            </a:r>
            <a:endParaRPr sz="900" b="1">
              <a:latin typeface="Helvetica Neue"/>
              <a:ea typeface="Helvetica Neue"/>
              <a:cs typeface="Helvetica Neue"/>
              <a:sym typeface="Helvetica Neue"/>
            </a:endParaRPr>
          </a:p>
        </p:txBody>
      </p:sp>
      <p:pic>
        <p:nvPicPr>
          <p:cNvPr id="197" name="Google Shape;197;p37"/>
          <p:cNvPicPr preferRelativeResize="0"/>
          <p:nvPr/>
        </p:nvPicPr>
        <p:blipFill rotWithShape="1">
          <a:blip r:embed="rId3">
            <a:alphaModFix/>
          </a:blip>
          <a:srcRect l="631" r="631"/>
          <a:stretch/>
        </p:blipFill>
        <p:spPr>
          <a:xfrm>
            <a:off x="0" y="0"/>
            <a:ext cx="3397701" cy="4864800"/>
          </a:xfrm>
          <a:prstGeom prst="rect">
            <a:avLst/>
          </a:prstGeom>
          <a:noFill/>
          <a:ln>
            <a:noFill/>
          </a:ln>
        </p:spPr>
      </p:pic>
      <p:sp>
        <p:nvSpPr>
          <p:cNvPr id="198" name="Google Shape;198;p37"/>
          <p:cNvSpPr txBox="1"/>
          <p:nvPr/>
        </p:nvSpPr>
        <p:spPr>
          <a:xfrm>
            <a:off x="4132150" y="1619399"/>
            <a:ext cx="3528300" cy="30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40"/>
              </a:spcBef>
              <a:spcAft>
                <a:spcPts val="0"/>
              </a:spcAft>
              <a:buClr>
                <a:schemeClr val="dk1"/>
              </a:buClr>
              <a:buSzPts val="1100"/>
              <a:buFont typeface="Arial"/>
              <a:buNone/>
            </a:pPr>
            <a:r>
              <a:rPr lang="en" sz="1200" b="1">
                <a:solidFill>
                  <a:schemeClr val="accent6"/>
                </a:solidFill>
                <a:latin typeface="Helvetica Neue"/>
                <a:ea typeface="Helvetica Neue"/>
                <a:cs typeface="Helvetica Neue"/>
                <a:sym typeface="Helvetica Neue"/>
              </a:rPr>
              <a:t>Malignant narcissism</a:t>
            </a:r>
            <a:endParaRPr sz="1200" b="1">
              <a:solidFill>
                <a:srgbClr val="666666"/>
              </a:solidFill>
              <a:latin typeface="Helvetica Neue"/>
              <a:ea typeface="Helvetica Neue"/>
              <a:cs typeface="Helvetica Neue"/>
              <a:sym typeface="Helvetica Neue"/>
            </a:endParaRPr>
          </a:p>
        </p:txBody>
      </p:sp>
      <p:sp>
        <p:nvSpPr>
          <p:cNvPr id="199" name="Google Shape;199;p37"/>
          <p:cNvSpPr txBox="1"/>
          <p:nvPr/>
        </p:nvSpPr>
        <p:spPr>
          <a:xfrm>
            <a:off x="4205450" y="1880100"/>
            <a:ext cx="4352400" cy="22812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64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Dr. John Gartner</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i="1">
                <a:solidFill>
                  <a:schemeClr val="lt1"/>
                </a:solidFill>
                <a:latin typeface="Helvetica Neue"/>
                <a:ea typeface="Helvetica Neue"/>
                <a:cs typeface="Helvetica Neue"/>
                <a:sym typeface="Helvetica Neue"/>
              </a:rPr>
              <a:t>“Trump suffers from malignant narcissism, a diagnosis [that is] far more toxic and dangerous than mere narcissistic personality disorder because it combines narcissism with three other severely pathological components: paranoia, sociopathy, and sadism. When combined, this perfect storm of psychopathology defines the ‘quintessence of evil,’ according to Fromm, the closest thing psychiatry has to describing a true human monster.”</a:t>
            </a:r>
            <a:endParaRPr sz="1200" i="1">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1000"/>
                                        <p:tgtEl>
                                          <p:spTgt spid="1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9">
                                            <p:txEl>
                                              <p:pRg st="0" end="0"/>
                                            </p:txEl>
                                          </p:spTgt>
                                        </p:tgtEl>
                                        <p:attrNameLst>
                                          <p:attrName>style.visibility</p:attrName>
                                        </p:attrNameLst>
                                      </p:cBhvr>
                                      <p:to>
                                        <p:strVal val="visible"/>
                                      </p:to>
                                    </p:set>
                                    <p:animEffect transition="in" filter="fade">
                                      <p:cBhvr>
                                        <p:cTn id="12" dur="1000"/>
                                        <p:tgtEl>
                                          <p:spTgt spid="19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9">
                                            <p:txEl>
                                              <p:pRg st="1" end="1"/>
                                            </p:txEl>
                                          </p:spTgt>
                                        </p:tgtEl>
                                        <p:attrNameLst>
                                          <p:attrName>style.visibility</p:attrName>
                                        </p:attrNameLst>
                                      </p:cBhvr>
                                      <p:to>
                                        <p:strVal val="visible"/>
                                      </p:to>
                                    </p:set>
                                    <p:animEffect transition="in" filter="fade">
                                      <p:cBhvr>
                                        <p:cTn id="17" dur="1000"/>
                                        <p:tgtEl>
                                          <p:spTgt spid="1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8"/>
          <p:cNvSpPr/>
          <p:nvPr/>
        </p:nvSpPr>
        <p:spPr>
          <a:xfrm>
            <a:off x="0" y="-9900"/>
            <a:ext cx="9144000" cy="4866600"/>
          </a:xfrm>
          <a:prstGeom prst="rect">
            <a:avLst/>
          </a:prstGeom>
          <a:solidFill>
            <a:srgbClr val="1C1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8"/>
          <p:cNvSpPr txBox="1"/>
          <p:nvPr/>
        </p:nvSpPr>
        <p:spPr>
          <a:xfrm>
            <a:off x="136050" y="692925"/>
            <a:ext cx="3205800" cy="43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rgbClr val="000000"/>
              </a:buClr>
              <a:buSzPts val="1100"/>
              <a:buFont typeface="Arial"/>
              <a:buNone/>
            </a:pPr>
            <a:r>
              <a:rPr lang="en" sz="1500" b="1">
                <a:latin typeface="Helvetica Neue"/>
                <a:ea typeface="Helvetica Neue"/>
                <a:cs typeface="Helvetica Neue"/>
                <a:sym typeface="Helvetica Neue"/>
              </a:rPr>
              <a:t> </a:t>
            </a:r>
            <a:endParaRPr sz="900" b="1">
              <a:latin typeface="Helvetica Neue"/>
              <a:ea typeface="Helvetica Neue"/>
              <a:cs typeface="Helvetica Neue"/>
              <a:sym typeface="Helvetica Neue"/>
            </a:endParaRPr>
          </a:p>
        </p:txBody>
      </p:sp>
      <p:sp>
        <p:nvSpPr>
          <p:cNvPr id="206" name="Google Shape;206;p38"/>
          <p:cNvSpPr txBox="1"/>
          <p:nvPr/>
        </p:nvSpPr>
        <p:spPr>
          <a:xfrm>
            <a:off x="1746125" y="1741950"/>
            <a:ext cx="5651700" cy="165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40"/>
              </a:spcBef>
              <a:spcAft>
                <a:spcPts val="0"/>
              </a:spcAft>
              <a:buNone/>
            </a:pPr>
            <a:r>
              <a:rPr lang="en" sz="1200" b="1">
                <a:solidFill>
                  <a:schemeClr val="lt1"/>
                </a:solidFill>
                <a:latin typeface="Helvetica Neue"/>
                <a:ea typeface="Helvetica Neue"/>
                <a:cs typeface="Helvetica Neue"/>
                <a:sym typeface="Helvetica Neue"/>
              </a:rPr>
              <a:t>Narcissism (he knows </a:t>
            </a:r>
            <a:r>
              <a:rPr lang="en" sz="1200" b="1" i="1">
                <a:solidFill>
                  <a:schemeClr val="lt1"/>
                </a:solidFill>
                <a:latin typeface="Helvetica Neue"/>
                <a:ea typeface="Helvetica Neue"/>
                <a:cs typeface="Helvetica Neue"/>
                <a:sym typeface="Helvetica Neue"/>
              </a:rPr>
              <a:t>“more about everything than anyone”</a:t>
            </a:r>
            <a:r>
              <a:rPr lang="en" sz="1200" b="1">
                <a:solidFill>
                  <a:schemeClr val="lt1"/>
                </a:solidFill>
                <a:latin typeface="Helvetica Neue"/>
                <a:ea typeface="Helvetica Neue"/>
                <a:cs typeface="Helvetica Neue"/>
                <a:sym typeface="Helvetica Neue"/>
              </a:rPr>
              <a:t> and </a:t>
            </a:r>
            <a:r>
              <a:rPr lang="en" sz="1200" b="1" i="1">
                <a:solidFill>
                  <a:schemeClr val="lt1"/>
                </a:solidFill>
                <a:latin typeface="Helvetica Neue"/>
                <a:ea typeface="Helvetica Neue"/>
                <a:cs typeface="Helvetica Neue"/>
                <a:sym typeface="Helvetica Neue"/>
              </a:rPr>
              <a:t>“has empathy for no one but himself”</a:t>
            </a:r>
            <a:r>
              <a:rPr lang="en" sz="1200" b="1">
                <a:solidFill>
                  <a:schemeClr val="lt1"/>
                </a:solidFill>
                <a:latin typeface="Helvetica Neue"/>
                <a:ea typeface="Helvetica Neue"/>
                <a:cs typeface="Helvetica Neue"/>
                <a:sym typeface="Helvetica Neue"/>
              </a:rPr>
              <a:t>); paranoia (</a:t>
            </a:r>
            <a:r>
              <a:rPr lang="en" sz="1200" b="1" i="1">
                <a:solidFill>
                  <a:schemeClr val="lt1"/>
                </a:solidFill>
                <a:latin typeface="Helvetica Neue"/>
                <a:ea typeface="Helvetica Neue"/>
                <a:cs typeface="Helvetica Neue"/>
                <a:sym typeface="Helvetica Neue"/>
              </a:rPr>
              <a:t>“his demonization of the press, minorities, immigrants, and anyone who disagrees with him, are all signs of paranoia”</a:t>
            </a:r>
            <a:r>
              <a:rPr lang="en" sz="1200" b="1">
                <a:solidFill>
                  <a:schemeClr val="lt1"/>
                </a:solidFill>
                <a:latin typeface="Helvetica Neue"/>
                <a:ea typeface="Helvetica Neue"/>
                <a:cs typeface="Helvetica Neue"/>
                <a:sym typeface="Helvetica Neue"/>
              </a:rPr>
              <a:t>); sociopathy (</a:t>
            </a:r>
            <a:r>
              <a:rPr lang="en" sz="1200" b="1" i="1">
                <a:solidFill>
                  <a:schemeClr val="lt1"/>
                </a:solidFill>
                <a:latin typeface="Helvetica Neue"/>
                <a:ea typeface="Helvetica Neue"/>
                <a:cs typeface="Helvetica Neue"/>
                <a:sym typeface="Helvetica Neue"/>
              </a:rPr>
              <a:t>“a diagnosis that describes people who constantly lie, violate norms and laws, exploits other people, and show no remorse”</a:t>
            </a:r>
            <a:r>
              <a:rPr lang="en" sz="1200" b="1">
                <a:solidFill>
                  <a:schemeClr val="lt1"/>
                </a:solidFill>
                <a:latin typeface="Helvetica Neue"/>
                <a:ea typeface="Helvetica Neue"/>
                <a:cs typeface="Helvetica Neue"/>
                <a:sym typeface="Helvetica Neue"/>
              </a:rPr>
              <a:t>); and sadism (</a:t>
            </a:r>
            <a:r>
              <a:rPr lang="en" sz="1200" b="1" i="1">
                <a:solidFill>
                  <a:schemeClr val="lt1"/>
                </a:solidFill>
                <a:latin typeface="Helvetica Neue"/>
                <a:ea typeface="Helvetica Neue"/>
                <a:cs typeface="Helvetica Neue"/>
                <a:sym typeface="Helvetica Neue"/>
              </a:rPr>
              <a:t>“He takes gleeful pleasure in harming and humiliating other people. He is undoubtedly the most prolific cyberbully in history.”</a:t>
            </a:r>
            <a:r>
              <a:rPr lang="en" sz="1200" b="1">
                <a:solidFill>
                  <a:schemeClr val="lt1"/>
                </a:solidFill>
                <a:latin typeface="Helvetica Neue"/>
                <a:ea typeface="Helvetica Neue"/>
                <a:cs typeface="Helvetica Neue"/>
                <a:sym typeface="Helvetica Neue"/>
              </a:rPr>
              <a:t>)</a:t>
            </a:r>
            <a:endParaRPr sz="1200" b="1">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
                                            <p:txEl>
                                              <p:pRg st="0" end="0"/>
                                            </p:txEl>
                                          </p:spTgt>
                                        </p:tgtEl>
                                        <p:attrNameLst>
                                          <p:attrName>style.visibility</p:attrName>
                                        </p:attrNameLst>
                                      </p:cBhvr>
                                      <p:to>
                                        <p:strVal val="visible"/>
                                      </p:to>
                                    </p:set>
                                    <p:animEffect transition="in" filter="fade">
                                      <p:cBhvr>
                                        <p:cTn id="7" dur="1000"/>
                                        <p:tgtEl>
                                          <p:spTgt spid="2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9"/>
          <p:cNvSpPr txBox="1"/>
          <p:nvPr/>
        </p:nvSpPr>
        <p:spPr>
          <a:xfrm>
            <a:off x="136050" y="692925"/>
            <a:ext cx="3205800" cy="43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rgbClr val="000000"/>
              </a:buClr>
              <a:buSzPts val="1100"/>
              <a:buFont typeface="Arial"/>
              <a:buNone/>
            </a:pPr>
            <a:r>
              <a:rPr lang="en" sz="1500" b="1">
                <a:latin typeface="Helvetica Neue"/>
                <a:ea typeface="Helvetica Neue"/>
                <a:cs typeface="Helvetica Neue"/>
                <a:sym typeface="Helvetica Neue"/>
              </a:rPr>
              <a:t> </a:t>
            </a:r>
            <a:endParaRPr sz="900" b="1">
              <a:latin typeface="Helvetica Neue"/>
              <a:ea typeface="Helvetica Neue"/>
              <a:cs typeface="Helvetica Neue"/>
              <a:sym typeface="Helvetica Neue"/>
            </a:endParaRPr>
          </a:p>
        </p:txBody>
      </p:sp>
      <p:pic>
        <p:nvPicPr>
          <p:cNvPr id="212" name="Google Shape;212;p39"/>
          <p:cNvPicPr preferRelativeResize="0"/>
          <p:nvPr/>
        </p:nvPicPr>
        <p:blipFill rotWithShape="1">
          <a:blip r:embed="rId3">
            <a:alphaModFix/>
          </a:blip>
          <a:srcRect l="1419" t="1584"/>
          <a:stretch/>
        </p:blipFill>
        <p:spPr>
          <a:xfrm>
            <a:off x="-54775" y="-32825"/>
            <a:ext cx="3446951" cy="4897624"/>
          </a:xfrm>
          <a:prstGeom prst="rect">
            <a:avLst/>
          </a:prstGeom>
          <a:noFill/>
          <a:ln>
            <a:noFill/>
          </a:ln>
        </p:spPr>
      </p:pic>
      <p:sp>
        <p:nvSpPr>
          <p:cNvPr id="213" name="Google Shape;213;p39"/>
          <p:cNvSpPr txBox="1"/>
          <p:nvPr/>
        </p:nvSpPr>
        <p:spPr>
          <a:xfrm>
            <a:off x="4132150" y="1613925"/>
            <a:ext cx="2160300" cy="30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40"/>
              </a:spcBef>
              <a:spcAft>
                <a:spcPts val="0"/>
              </a:spcAft>
              <a:buNone/>
            </a:pPr>
            <a:r>
              <a:rPr lang="en" sz="1200" b="1">
                <a:solidFill>
                  <a:schemeClr val="dk1"/>
                </a:solidFill>
                <a:latin typeface="Helvetica Neue"/>
                <a:ea typeface="Helvetica Neue"/>
                <a:cs typeface="Helvetica Neue"/>
                <a:sym typeface="Helvetica Neue"/>
              </a:rPr>
              <a:t>Vulnerable narcissism</a:t>
            </a:r>
            <a:endParaRPr sz="1200" b="1">
              <a:solidFill>
                <a:srgbClr val="666666"/>
              </a:solidFill>
              <a:latin typeface="Helvetica Neue"/>
              <a:ea typeface="Helvetica Neue"/>
              <a:cs typeface="Helvetica Neue"/>
              <a:sym typeface="Helvetica Neue"/>
            </a:endParaRPr>
          </a:p>
        </p:txBody>
      </p:sp>
      <p:sp>
        <p:nvSpPr>
          <p:cNvPr id="214" name="Google Shape;214;p39"/>
          <p:cNvSpPr txBox="1"/>
          <p:nvPr/>
        </p:nvSpPr>
        <p:spPr>
          <a:xfrm>
            <a:off x="4205460" y="1885572"/>
            <a:ext cx="4004400" cy="16440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64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6 common characteristics:</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An introverted personality</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A neurotic personality</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Thrive on attention and accolade</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Prone to feelings of shame</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Blame others for your mistakes</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Take but rarely give</a:t>
            </a:r>
            <a:endParaRPr sz="120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fade">
                                      <p:cBhvr>
                                        <p:cTn id="7" dur="1000"/>
                                        <p:tgtEl>
                                          <p:spTgt spid="2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4">
                                            <p:txEl>
                                              <p:pRg st="0" end="0"/>
                                            </p:txEl>
                                          </p:spTgt>
                                        </p:tgtEl>
                                        <p:attrNameLst>
                                          <p:attrName>style.visibility</p:attrName>
                                        </p:attrNameLst>
                                      </p:cBhvr>
                                      <p:to>
                                        <p:strVal val="visible"/>
                                      </p:to>
                                    </p:set>
                                    <p:animEffect transition="in" filter="fade">
                                      <p:cBhvr>
                                        <p:cTn id="12" dur="1000"/>
                                        <p:tgtEl>
                                          <p:spTgt spid="2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4">
                                            <p:txEl>
                                              <p:pRg st="1" end="1"/>
                                            </p:txEl>
                                          </p:spTgt>
                                        </p:tgtEl>
                                        <p:attrNameLst>
                                          <p:attrName>style.visibility</p:attrName>
                                        </p:attrNameLst>
                                      </p:cBhvr>
                                      <p:to>
                                        <p:strVal val="visible"/>
                                      </p:to>
                                    </p:set>
                                    <p:animEffect transition="in" filter="fade">
                                      <p:cBhvr>
                                        <p:cTn id="17" dur="1000"/>
                                        <p:tgtEl>
                                          <p:spTgt spid="2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4">
                                            <p:txEl>
                                              <p:pRg st="2" end="2"/>
                                            </p:txEl>
                                          </p:spTgt>
                                        </p:tgtEl>
                                        <p:attrNameLst>
                                          <p:attrName>style.visibility</p:attrName>
                                        </p:attrNameLst>
                                      </p:cBhvr>
                                      <p:to>
                                        <p:strVal val="visible"/>
                                      </p:to>
                                    </p:set>
                                    <p:animEffect transition="in" filter="fade">
                                      <p:cBhvr>
                                        <p:cTn id="22" dur="1000"/>
                                        <p:tgtEl>
                                          <p:spTgt spid="2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4">
                                            <p:txEl>
                                              <p:pRg st="3" end="3"/>
                                            </p:txEl>
                                          </p:spTgt>
                                        </p:tgtEl>
                                        <p:attrNameLst>
                                          <p:attrName>style.visibility</p:attrName>
                                        </p:attrNameLst>
                                      </p:cBhvr>
                                      <p:to>
                                        <p:strVal val="visible"/>
                                      </p:to>
                                    </p:set>
                                    <p:animEffect transition="in" filter="fade">
                                      <p:cBhvr>
                                        <p:cTn id="27" dur="1000"/>
                                        <p:tgtEl>
                                          <p:spTgt spid="21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4">
                                            <p:txEl>
                                              <p:pRg st="4" end="4"/>
                                            </p:txEl>
                                          </p:spTgt>
                                        </p:tgtEl>
                                        <p:attrNameLst>
                                          <p:attrName>style.visibility</p:attrName>
                                        </p:attrNameLst>
                                      </p:cBhvr>
                                      <p:to>
                                        <p:strVal val="visible"/>
                                      </p:to>
                                    </p:set>
                                    <p:animEffect transition="in" filter="fade">
                                      <p:cBhvr>
                                        <p:cTn id="32" dur="1000"/>
                                        <p:tgtEl>
                                          <p:spTgt spid="21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4">
                                            <p:txEl>
                                              <p:pRg st="5" end="5"/>
                                            </p:txEl>
                                          </p:spTgt>
                                        </p:tgtEl>
                                        <p:attrNameLst>
                                          <p:attrName>style.visibility</p:attrName>
                                        </p:attrNameLst>
                                      </p:cBhvr>
                                      <p:to>
                                        <p:strVal val="visible"/>
                                      </p:to>
                                    </p:set>
                                    <p:animEffect transition="in" filter="fade">
                                      <p:cBhvr>
                                        <p:cTn id="37" dur="1000"/>
                                        <p:tgtEl>
                                          <p:spTgt spid="21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4">
                                            <p:txEl>
                                              <p:pRg st="6" end="6"/>
                                            </p:txEl>
                                          </p:spTgt>
                                        </p:tgtEl>
                                        <p:attrNameLst>
                                          <p:attrName>style.visibility</p:attrName>
                                        </p:attrNameLst>
                                      </p:cBhvr>
                                      <p:to>
                                        <p:strVal val="visible"/>
                                      </p:to>
                                    </p:set>
                                    <p:animEffect transition="in" filter="fade">
                                      <p:cBhvr>
                                        <p:cTn id="42" dur="1000"/>
                                        <p:tgtEl>
                                          <p:spTgt spid="2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40"/>
          <p:cNvSpPr txBox="1"/>
          <p:nvPr/>
        </p:nvSpPr>
        <p:spPr>
          <a:xfrm>
            <a:off x="136050" y="692925"/>
            <a:ext cx="3205800" cy="43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rgbClr val="000000"/>
              </a:buClr>
              <a:buSzPts val="1100"/>
              <a:buFont typeface="Arial"/>
              <a:buNone/>
            </a:pPr>
            <a:r>
              <a:rPr lang="en" sz="1500" b="1">
                <a:latin typeface="Helvetica Neue"/>
                <a:ea typeface="Helvetica Neue"/>
                <a:cs typeface="Helvetica Neue"/>
                <a:sym typeface="Helvetica Neue"/>
              </a:rPr>
              <a:t> </a:t>
            </a:r>
            <a:endParaRPr sz="900" b="1">
              <a:latin typeface="Helvetica Neue"/>
              <a:ea typeface="Helvetica Neue"/>
              <a:cs typeface="Helvetica Neue"/>
              <a:sym typeface="Helvetica Neue"/>
            </a:endParaRPr>
          </a:p>
        </p:txBody>
      </p:sp>
      <p:pic>
        <p:nvPicPr>
          <p:cNvPr id="220" name="Google Shape;220;p40"/>
          <p:cNvPicPr preferRelativeResize="0"/>
          <p:nvPr/>
        </p:nvPicPr>
        <p:blipFill rotWithShape="1">
          <a:blip r:embed="rId3">
            <a:alphaModFix/>
          </a:blip>
          <a:srcRect b="4897"/>
          <a:stretch/>
        </p:blipFill>
        <p:spPr>
          <a:xfrm>
            <a:off x="-27350" y="-39200"/>
            <a:ext cx="3441350" cy="4931000"/>
          </a:xfrm>
          <a:prstGeom prst="rect">
            <a:avLst/>
          </a:prstGeom>
          <a:noFill/>
          <a:ln>
            <a:noFill/>
          </a:ln>
        </p:spPr>
      </p:pic>
      <p:sp>
        <p:nvSpPr>
          <p:cNvPr id="221" name="Google Shape;221;p40"/>
          <p:cNvSpPr txBox="1"/>
          <p:nvPr/>
        </p:nvSpPr>
        <p:spPr>
          <a:xfrm>
            <a:off x="4132150" y="1613925"/>
            <a:ext cx="2160300" cy="30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40"/>
              </a:spcBef>
              <a:spcAft>
                <a:spcPts val="0"/>
              </a:spcAft>
              <a:buNone/>
            </a:pPr>
            <a:r>
              <a:rPr lang="en" sz="1200" b="1">
                <a:solidFill>
                  <a:schemeClr val="dk1"/>
                </a:solidFill>
                <a:latin typeface="Helvetica Neue"/>
                <a:ea typeface="Helvetica Neue"/>
                <a:cs typeface="Helvetica Neue"/>
                <a:sym typeface="Helvetica Neue"/>
              </a:rPr>
              <a:t>Jose Romero-Urcelay</a:t>
            </a:r>
            <a:endParaRPr sz="1200" b="1">
              <a:solidFill>
                <a:srgbClr val="666666"/>
              </a:solidFill>
              <a:latin typeface="Helvetica Neue"/>
              <a:ea typeface="Helvetica Neue"/>
              <a:cs typeface="Helvetica Neue"/>
              <a:sym typeface="Helvetica Neue"/>
            </a:endParaRPr>
          </a:p>
        </p:txBody>
      </p:sp>
      <p:sp>
        <p:nvSpPr>
          <p:cNvPr id="222" name="Google Shape;222;p40"/>
          <p:cNvSpPr txBox="1"/>
          <p:nvPr/>
        </p:nvSpPr>
        <p:spPr>
          <a:xfrm>
            <a:off x="4205460" y="1885572"/>
            <a:ext cx="4004400" cy="16440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64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Forensic psychiatrist, Director of therapies at the Dangerous and Severe Personality Disorders unit at Broadmoor, West London Mental Health Trust:</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Pathological narcissists are drawn to careers in finance, law and politics...Those with personality disorders are exploitative, and likely to cause significant distress to others</a:t>
            </a:r>
            <a:endParaRPr sz="120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1000"/>
                                        <p:tgtEl>
                                          <p:spTgt spid="2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2">
                                            <p:txEl>
                                              <p:pRg st="0" end="0"/>
                                            </p:txEl>
                                          </p:spTgt>
                                        </p:tgtEl>
                                        <p:attrNameLst>
                                          <p:attrName>style.visibility</p:attrName>
                                        </p:attrNameLst>
                                      </p:cBhvr>
                                      <p:to>
                                        <p:strVal val="visible"/>
                                      </p:to>
                                    </p:set>
                                    <p:animEffect transition="in" filter="fade">
                                      <p:cBhvr>
                                        <p:cTn id="12" dur="1000"/>
                                        <p:tgtEl>
                                          <p:spTgt spid="2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2">
                                            <p:txEl>
                                              <p:pRg st="1" end="1"/>
                                            </p:txEl>
                                          </p:spTgt>
                                        </p:tgtEl>
                                        <p:attrNameLst>
                                          <p:attrName>style.visibility</p:attrName>
                                        </p:attrNameLst>
                                      </p:cBhvr>
                                      <p:to>
                                        <p:strVal val="visible"/>
                                      </p:to>
                                    </p:set>
                                    <p:animEffect transition="in" filter="fade">
                                      <p:cBhvr>
                                        <p:cTn id="17" dur="1000"/>
                                        <p:tgtEl>
                                          <p:spTgt spid="2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23"/>
          <p:cNvPicPr preferRelativeResize="0"/>
          <p:nvPr/>
        </p:nvPicPr>
        <p:blipFill rotWithShape="1">
          <a:blip r:embed="rId3">
            <a:alphaModFix/>
          </a:blip>
          <a:srcRect/>
          <a:stretch/>
        </p:blipFill>
        <p:spPr>
          <a:xfrm>
            <a:off x="-1" y="0"/>
            <a:ext cx="9144003" cy="5143487"/>
          </a:xfrm>
          <a:prstGeom prst="rect">
            <a:avLst/>
          </a:prstGeom>
          <a:noFill/>
          <a:ln>
            <a:noFill/>
          </a:ln>
        </p:spPr>
      </p:pic>
      <p:sp>
        <p:nvSpPr>
          <p:cNvPr id="96" name="Google Shape;96;p23"/>
          <p:cNvSpPr txBox="1"/>
          <p:nvPr/>
        </p:nvSpPr>
        <p:spPr>
          <a:xfrm>
            <a:off x="582622" y="2566200"/>
            <a:ext cx="4065600" cy="985200"/>
          </a:xfrm>
          <a:prstGeom prst="rect">
            <a:avLst/>
          </a:prstGeom>
          <a:noFill/>
          <a:ln>
            <a:noFill/>
          </a:ln>
        </p:spPr>
        <p:txBody>
          <a:bodyPr spcFirstLastPara="1" wrap="square" lIns="91425" tIns="91425" rIns="91425" bIns="91425" anchor="t" anchorCtr="0">
            <a:spAutoFit/>
          </a:bodyPr>
          <a:lstStyle/>
          <a:p>
            <a:pPr marL="457200" lvl="0" indent="-304800" algn="l" rtl="0">
              <a:lnSpc>
                <a:spcPct val="150000"/>
              </a:lnSpc>
              <a:spcBef>
                <a:spcPts val="0"/>
              </a:spcBef>
              <a:spcAft>
                <a:spcPts val="0"/>
              </a:spcAft>
              <a:buSzPts val="1200"/>
              <a:buFont typeface="Helvetica Neue"/>
              <a:buAutoNum type="arabicPeriod"/>
            </a:pPr>
            <a:r>
              <a:rPr lang="en" sz="1200">
                <a:latin typeface="Helvetica Neue"/>
                <a:ea typeface="Helvetica Neue"/>
                <a:cs typeface="Helvetica Neue"/>
                <a:sym typeface="Helvetica Neue"/>
              </a:rPr>
              <a:t>Branding &amp; Marketing Agency in Toronto</a:t>
            </a:r>
            <a:endParaRPr sz="1200">
              <a:latin typeface="Helvetica Neue"/>
              <a:ea typeface="Helvetica Neue"/>
              <a:cs typeface="Helvetica Neue"/>
              <a:sym typeface="Helvetica Neue"/>
            </a:endParaRPr>
          </a:p>
          <a:p>
            <a:pPr marL="457200" lvl="0" indent="-304800" algn="l" rtl="0">
              <a:lnSpc>
                <a:spcPct val="100000"/>
              </a:lnSpc>
              <a:spcBef>
                <a:spcPts val="0"/>
              </a:spcBef>
              <a:spcAft>
                <a:spcPts val="0"/>
              </a:spcAft>
              <a:buSzPts val="1200"/>
              <a:buFont typeface="Helvetica Neue"/>
              <a:buAutoNum type="arabicPeriod"/>
            </a:pPr>
            <a:r>
              <a:rPr lang="en" sz="1200">
                <a:latin typeface="Helvetica Neue"/>
                <a:ea typeface="Helvetica Neue"/>
                <a:cs typeface="Helvetica Neue"/>
                <a:sym typeface="Helvetica Neue"/>
              </a:rPr>
              <a:t>Think Tank  </a:t>
            </a:r>
            <a:r>
              <a:rPr lang="en">
                <a:latin typeface="Helvetica Neue"/>
                <a:ea typeface="Helvetica Neue"/>
                <a:cs typeface="Helvetica Neue"/>
                <a:sym typeface="Helvetica Neue"/>
              </a:rPr>
              <a:t/>
            </a:r>
            <a:br>
              <a:rPr lang="en">
                <a:latin typeface="Helvetica Neue"/>
                <a:ea typeface="Helvetica Neue"/>
                <a:cs typeface="Helvetica Neue"/>
                <a:sym typeface="Helvetica Neue"/>
              </a:rPr>
            </a:br>
            <a:r>
              <a:rPr lang="en" sz="1100" b="1">
                <a:solidFill>
                  <a:schemeClr val="dk1"/>
                </a:solidFill>
                <a:latin typeface="Helvetica Neue"/>
                <a:ea typeface="Helvetica Neue"/>
                <a:cs typeface="Helvetica Neue"/>
                <a:sym typeface="Helvetica Neue"/>
              </a:rPr>
              <a:t>Raise I+C</a:t>
            </a:r>
            <a:br>
              <a:rPr lang="en" sz="1100" b="1">
                <a:solidFill>
                  <a:schemeClr val="dk1"/>
                </a:solidFill>
                <a:latin typeface="Helvetica Neue"/>
                <a:ea typeface="Helvetica Neue"/>
                <a:cs typeface="Helvetica Neue"/>
                <a:sym typeface="Helvetica Neue"/>
              </a:rPr>
            </a:br>
            <a:r>
              <a:rPr lang="en" sz="1100" b="1">
                <a:solidFill>
                  <a:schemeClr val="accent3"/>
                </a:solidFill>
                <a:latin typeface="Helvetica Neue"/>
                <a:ea typeface="Helvetica Neue"/>
                <a:cs typeface="Helvetica Neue"/>
                <a:sym typeface="Helvetica Neue"/>
              </a:rPr>
              <a:t>(intelligence and consciousness)</a:t>
            </a:r>
            <a:endParaRPr sz="1100" b="1">
              <a:solidFill>
                <a:schemeClr val="accent3"/>
              </a:solidFill>
            </a:endParaRPr>
          </a:p>
        </p:txBody>
      </p:sp>
      <p:grpSp>
        <p:nvGrpSpPr>
          <p:cNvPr id="97" name="Google Shape;97;p23"/>
          <p:cNvGrpSpPr/>
          <p:nvPr/>
        </p:nvGrpSpPr>
        <p:grpSpPr>
          <a:xfrm>
            <a:off x="610200" y="1623000"/>
            <a:ext cx="3351300" cy="976491"/>
            <a:chOff x="610200" y="1623000"/>
            <a:chExt cx="3351300" cy="976491"/>
          </a:xfrm>
        </p:grpSpPr>
        <p:pic>
          <p:nvPicPr>
            <p:cNvPr id="98" name="Google Shape;98;p23"/>
            <p:cNvPicPr preferRelativeResize="0"/>
            <p:nvPr/>
          </p:nvPicPr>
          <p:blipFill>
            <a:blip r:embed="rId4">
              <a:alphaModFix/>
            </a:blip>
            <a:stretch>
              <a:fillRect/>
            </a:stretch>
          </p:blipFill>
          <p:spPr>
            <a:xfrm>
              <a:off x="712042" y="1623000"/>
              <a:ext cx="309575" cy="309675"/>
            </a:xfrm>
            <a:prstGeom prst="rect">
              <a:avLst/>
            </a:prstGeom>
            <a:noFill/>
            <a:ln>
              <a:noFill/>
            </a:ln>
          </p:spPr>
        </p:pic>
        <p:sp>
          <p:nvSpPr>
            <p:cNvPr id="99" name="Google Shape;99;p23"/>
            <p:cNvSpPr txBox="1"/>
            <p:nvPr/>
          </p:nvSpPr>
          <p:spPr>
            <a:xfrm>
              <a:off x="610200" y="1952991"/>
              <a:ext cx="3351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latin typeface="Helvetica Neue"/>
                  <a:ea typeface="Helvetica Neue"/>
                  <a:cs typeface="Helvetica Neue"/>
                  <a:sym typeface="Helvetica Neue"/>
                </a:rPr>
                <a:t>In collaboration with Pixel Dreams</a:t>
              </a:r>
              <a:endParaRPr sz="15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1200"/>
                </a:spcAft>
                <a:buClr>
                  <a:schemeClr val="dk1"/>
                </a:buClr>
                <a:buSzPts val="1100"/>
                <a:buFont typeface="Arial"/>
                <a:buNone/>
              </a:pPr>
              <a:r>
                <a:rPr lang="en" sz="1500" b="1" u="sng">
                  <a:solidFill>
                    <a:schemeClr val="dk1"/>
                  </a:solidFill>
                  <a:latin typeface="Helvetica Neue"/>
                  <a:ea typeface="Helvetica Neue"/>
                  <a:cs typeface="Helvetica Neue"/>
                  <a:sym typeface="Helvetica Neue"/>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pixeldreams.com</a:t>
              </a:r>
              <a:r>
                <a:rPr lang="en" sz="1500" b="1">
                  <a:solidFill>
                    <a:schemeClr val="dk1"/>
                  </a:solidFill>
                  <a:latin typeface="Helvetica Neue"/>
                  <a:ea typeface="Helvetica Neue"/>
                  <a:cs typeface="Helvetica Neue"/>
                  <a:sym typeface="Helvetica Neue"/>
                </a:rPr>
                <a:t>  </a:t>
              </a:r>
              <a:endParaRPr sz="1500" b="1">
                <a:solidFill>
                  <a:schemeClr val="dk1"/>
                </a:solidFill>
                <a:latin typeface="Helvetica Neue"/>
                <a:ea typeface="Helvetica Neue"/>
                <a:cs typeface="Helvetica Neue"/>
                <a:sym typeface="Helvetica Neue"/>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6">
                                            <p:txEl>
                                              <p:pRg st="0" end="0"/>
                                            </p:txEl>
                                          </p:spTgt>
                                        </p:tgtEl>
                                        <p:attrNameLst>
                                          <p:attrName>style.visibility</p:attrName>
                                        </p:attrNameLst>
                                      </p:cBhvr>
                                      <p:to>
                                        <p:strVal val="visible"/>
                                      </p:to>
                                    </p:set>
                                    <p:animEffect transition="in" filter="fade">
                                      <p:cBhvr>
                                        <p:cTn id="12" dur="1000"/>
                                        <p:tgtEl>
                                          <p:spTgt spid="9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6">
                                            <p:txEl>
                                              <p:pRg st="1" end="1"/>
                                            </p:txEl>
                                          </p:spTgt>
                                        </p:tgtEl>
                                        <p:attrNameLst>
                                          <p:attrName>style.visibility</p:attrName>
                                        </p:attrNameLst>
                                      </p:cBhvr>
                                      <p:to>
                                        <p:strVal val="visible"/>
                                      </p:to>
                                    </p:set>
                                    <p:animEffect transition="in" filter="fade">
                                      <p:cBhvr>
                                        <p:cTn id="17" dur="1000"/>
                                        <p:tgtEl>
                                          <p:spTgt spid="9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41"/>
          <p:cNvSpPr txBox="1"/>
          <p:nvPr/>
        </p:nvSpPr>
        <p:spPr>
          <a:xfrm>
            <a:off x="136050" y="692925"/>
            <a:ext cx="3205800" cy="43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rgbClr val="000000"/>
              </a:buClr>
              <a:buSzPts val="1100"/>
              <a:buFont typeface="Arial"/>
              <a:buNone/>
            </a:pPr>
            <a:r>
              <a:rPr lang="en" sz="1500" b="1">
                <a:latin typeface="Helvetica Neue"/>
                <a:ea typeface="Helvetica Neue"/>
                <a:cs typeface="Helvetica Neue"/>
                <a:sym typeface="Helvetica Neue"/>
              </a:rPr>
              <a:t> </a:t>
            </a:r>
            <a:endParaRPr sz="900" b="1">
              <a:latin typeface="Helvetica Neue"/>
              <a:ea typeface="Helvetica Neue"/>
              <a:cs typeface="Helvetica Neue"/>
              <a:sym typeface="Helvetica Neue"/>
            </a:endParaRPr>
          </a:p>
        </p:txBody>
      </p:sp>
      <p:sp>
        <p:nvSpPr>
          <p:cNvPr id="228" name="Google Shape;228;p41"/>
          <p:cNvSpPr txBox="1"/>
          <p:nvPr/>
        </p:nvSpPr>
        <p:spPr>
          <a:xfrm>
            <a:off x="2041600" y="1555200"/>
            <a:ext cx="5060700" cy="2033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40"/>
              </a:spcBef>
              <a:spcAft>
                <a:spcPts val="0"/>
              </a:spcAft>
              <a:buNone/>
            </a:pPr>
            <a:r>
              <a:rPr lang="en" sz="1200" b="1">
                <a:solidFill>
                  <a:schemeClr val="dk1"/>
                </a:solidFill>
                <a:latin typeface="Helvetica Neue"/>
                <a:ea typeface="Helvetica Neue"/>
                <a:cs typeface="Helvetica Neue"/>
                <a:sym typeface="Helvetica Neue"/>
              </a:rPr>
              <a:t>The narcissist’s insatiable quest for attention…leads him or her to seek out a steady source of admiration. Where that is in short supply, the narcissist prefers to inspire fear or hatred than suffer the nightmare of being ignored. And unable to empathize, they are indifferent to the consequences of hurting people.</a:t>
            </a:r>
            <a:endParaRPr sz="1200" b="1">
              <a:solidFill>
                <a:schemeClr val="dk1"/>
              </a:solidFill>
              <a:latin typeface="Helvetica Neue"/>
              <a:ea typeface="Helvetica Neue"/>
              <a:cs typeface="Helvetica Neue"/>
              <a:sym typeface="Helvetica Neue"/>
            </a:endParaRPr>
          </a:p>
          <a:p>
            <a:pPr marL="0" lvl="0" indent="0" algn="ctr" rtl="0">
              <a:lnSpc>
                <a:spcPct val="115000"/>
              </a:lnSpc>
              <a:spcBef>
                <a:spcPts val="640"/>
              </a:spcBef>
              <a:spcAft>
                <a:spcPts val="0"/>
              </a:spcAft>
              <a:buNone/>
            </a:pPr>
            <a:r>
              <a:rPr lang="en" sz="1200" b="1">
                <a:solidFill>
                  <a:schemeClr val="dk1"/>
                </a:solidFill>
                <a:latin typeface="Helvetica Neue"/>
                <a:ea typeface="Helvetica Neue"/>
                <a:cs typeface="Helvetica Neue"/>
                <a:sym typeface="Helvetica Neue"/>
              </a:rPr>
              <a:t>Consider when it’s worth our while to continue having discussions with a narcissistic conspiracist, or to simply move on.</a:t>
            </a:r>
            <a:endParaRPr sz="1200" b="1">
              <a:solidFill>
                <a:schemeClr val="dk1"/>
              </a:solidFill>
              <a:latin typeface="Helvetica Neue"/>
              <a:ea typeface="Helvetica Neue"/>
              <a:cs typeface="Helvetica Neue"/>
              <a:sym typeface="Helvetica Neue"/>
            </a:endParaRPr>
          </a:p>
          <a:p>
            <a:pPr marL="0" lvl="0" indent="0" algn="ctr" rtl="0">
              <a:lnSpc>
                <a:spcPct val="115000"/>
              </a:lnSpc>
              <a:spcBef>
                <a:spcPts val="640"/>
              </a:spcBef>
              <a:spcAft>
                <a:spcPts val="0"/>
              </a:spcAft>
              <a:buNone/>
            </a:pPr>
            <a:r>
              <a:rPr lang="en" sz="1200" b="1">
                <a:solidFill>
                  <a:schemeClr val="dk1"/>
                </a:solidFill>
                <a:latin typeface="Helvetica Neue"/>
                <a:ea typeface="Helvetica Neue"/>
                <a:cs typeface="Helvetica Neue"/>
                <a:sym typeface="Helvetica Neue"/>
              </a:rPr>
              <a:t>Dr. Les Carter and Dr. Todd Grande</a:t>
            </a:r>
            <a:endParaRPr sz="1200" b="1">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8">
                                            <p:txEl>
                                              <p:pRg st="0" end="0"/>
                                            </p:txEl>
                                          </p:spTgt>
                                        </p:tgtEl>
                                        <p:attrNameLst>
                                          <p:attrName>style.visibility</p:attrName>
                                        </p:attrNameLst>
                                      </p:cBhvr>
                                      <p:to>
                                        <p:strVal val="visible"/>
                                      </p:to>
                                    </p:set>
                                    <p:animEffect transition="in" filter="fade">
                                      <p:cBhvr>
                                        <p:cTn id="7" dur="1000"/>
                                        <p:tgtEl>
                                          <p:spTgt spid="2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8">
                                            <p:txEl>
                                              <p:pRg st="1" end="1"/>
                                            </p:txEl>
                                          </p:spTgt>
                                        </p:tgtEl>
                                        <p:attrNameLst>
                                          <p:attrName>style.visibility</p:attrName>
                                        </p:attrNameLst>
                                      </p:cBhvr>
                                      <p:to>
                                        <p:strVal val="visible"/>
                                      </p:to>
                                    </p:set>
                                    <p:animEffect transition="in" filter="fade">
                                      <p:cBhvr>
                                        <p:cTn id="12" dur="1000"/>
                                        <p:tgtEl>
                                          <p:spTgt spid="2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8">
                                            <p:txEl>
                                              <p:pRg st="2" end="2"/>
                                            </p:txEl>
                                          </p:spTgt>
                                        </p:tgtEl>
                                        <p:attrNameLst>
                                          <p:attrName>style.visibility</p:attrName>
                                        </p:attrNameLst>
                                      </p:cBhvr>
                                      <p:to>
                                        <p:strVal val="visible"/>
                                      </p:to>
                                    </p:set>
                                    <p:animEffect transition="in" filter="fade">
                                      <p:cBhvr>
                                        <p:cTn id="17" dur="1000"/>
                                        <p:tgtEl>
                                          <p:spTgt spid="2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2"/>
          <p:cNvSpPr txBox="1"/>
          <p:nvPr/>
        </p:nvSpPr>
        <p:spPr>
          <a:xfrm>
            <a:off x="136050" y="692925"/>
            <a:ext cx="3205800" cy="43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rgbClr val="000000"/>
              </a:buClr>
              <a:buSzPts val="1100"/>
              <a:buFont typeface="Arial"/>
              <a:buNone/>
            </a:pPr>
            <a:r>
              <a:rPr lang="en" sz="1500" b="1">
                <a:latin typeface="Helvetica Neue"/>
                <a:ea typeface="Helvetica Neue"/>
                <a:cs typeface="Helvetica Neue"/>
                <a:sym typeface="Helvetica Neue"/>
              </a:rPr>
              <a:t> </a:t>
            </a:r>
            <a:endParaRPr sz="900" b="1">
              <a:latin typeface="Helvetica Neue"/>
              <a:ea typeface="Helvetica Neue"/>
              <a:cs typeface="Helvetica Neue"/>
              <a:sym typeface="Helvetica Neue"/>
            </a:endParaRPr>
          </a:p>
        </p:txBody>
      </p:sp>
      <p:pic>
        <p:nvPicPr>
          <p:cNvPr id="234" name="Google Shape;234;p42"/>
          <p:cNvPicPr preferRelativeResize="0"/>
          <p:nvPr/>
        </p:nvPicPr>
        <p:blipFill rotWithShape="1">
          <a:blip r:embed="rId3">
            <a:alphaModFix/>
          </a:blip>
          <a:srcRect l="24028" t="553" r="37903" b="553"/>
          <a:stretch/>
        </p:blipFill>
        <p:spPr>
          <a:xfrm>
            <a:off x="-43775" y="-89900"/>
            <a:ext cx="3455073" cy="4943401"/>
          </a:xfrm>
          <a:prstGeom prst="rect">
            <a:avLst/>
          </a:prstGeom>
          <a:noFill/>
          <a:ln>
            <a:noFill/>
          </a:ln>
        </p:spPr>
      </p:pic>
      <p:sp>
        <p:nvSpPr>
          <p:cNvPr id="235" name="Google Shape;235;p42"/>
          <p:cNvSpPr txBox="1"/>
          <p:nvPr/>
        </p:nvSpPr>
        <p:spPr>
          <a:xfrm>
            <a:off x="4205460" y="1324950"/>
            <a:ext cx="4004400" cy="24936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64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Video:</a:t>
            </a:r>
            <a:r>
              <a:rPr lang="en" sz="1200">
                <a:solidFill>
                  <a:schemeClr val="dk1"/>
                </a:solidFill>
                <a:latin typeface="Helvetica Neue"/>
                <a:ea typeface="Helvetica Neue"/>
                <a:cs typeface="Helvetica Neue"/>
                <a:sym typeface="Helvetica Neue"/>
              </a:rPr>
              <a:t> How To Argue (But Not Fight) With A Narcissist (Dr. Les Carter)</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Overall message: </a:t>
            </a:r>
            <a:r>
              <a:rPr lang="en" sz="1200">
                <a:solidFill>
                  <a:schemeClr val="dk1"/>
                </a:solidFill>
                <a:latin typeface="Helvetica Neue"/>
                <a:ea typeface="Helvetica Neue"/>
                <a:cs typeface="Helvetica Neue"/>
                <a:sym typeface="Helvetica Neue"/>
              </a:rPr>
              <a:t>When dealing with a conspiracist who is narcissistic, the consensus appears to be as follows:</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Don’t try to win an argument</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Be calm and secure in what you believe</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Don’t let them pull you into their game</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Be clear and assertive</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End the conversation i.e. shut up</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Move on</a:t>
            </a:r>
            <a:endParaRPr sz="120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
                                            <p:txEl>
                                              <p:pRg st="0" end="0"/>
                                            </p:txEl>
                                          </p:spTgt>
                                        </p:tgtEl>
                                        <p:attrNameLst>
                                          <p:attrName>style.visibility</p:attrName>
                                        </p:attrNameLst>
                                      </p:cBhvr>
                                      <p:to>
                                        <p:strVal val="visible"/>
                                      </p:to>
                                    </p:set>
                                    <p:animEffect transition="in" filter="fade">
                                      <p:cBhvr>
                                        <p:cTn id="7" dur="1000"/>
                                        <p:tgtEl>
                                          <p:spTgt spid="2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
                                            <p:txEl>
                                              <p:pRg st="1" end="1"/>
                                            </p:txEl>
                                          </p:spTgt>
                                        </p:tgtEl>
                                        <p:attrNameLst>
                                          <p:attrName>style.visibility</p:attrName>
                                        </p:attrNameLst>
                                      </p:cBhvr>
                                      <p:to>
                                        <p:strVal val="visible"/>
                                      </p:to>
                                    </p:set>
                                    <p:animEffect transition="in" filter="fade">
                                      <p:cBhvr>
                                        <p:cTn id="12" dur="1000"/>
                                        <p:tgtEl>
                                          <p:spTgt spid="2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5">
                                            <p:txEl>
                                              <p:pRg st="2" end="2"/>
                                            </p:txEl>
                                          </p:spTgt>
                                        </p:tgtEl>
                                        <p:attrNameLst>
                                          <p:attrName>style.visibility</p:attrName>
                                        </p:attrNameLst>
                                      </p:cBhvr>
                                      <p:to>
                                        <p:strVal val="visible"/>
                                      </p:to>
                                    </p:set>
                                    <p:animEffect transition="in" filter="fade">
                                      <p:cBhvr>
                                        <p:cTn id="17" dur="1000"/>
                                        <p:tgtEl>
                                          <p:spTgt spid="2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5">
                                            <p:txEl>
                                              <p:pRg st="3" end="3"/>
                                            </p:txEl>
                                          </p:spTgt>
                                        </p:tgtEl>
                                        <p:attrNameLst>
                                          <p:attrName>style.visibility</p:attrName>
                                        </p:attrNameLst>
                                      </p:cBhvr>
                                      <p:to>
                                        <p:strVal val="visible"/>
                                      </p:to>
                                    </p:set>
                                    <p:animEffect transition="in" filter="fade">
                                      <p:cBhvr>
                                        <p:cTn id="22" dur="1000"/>
                                        <p:tgtEl>
                                          <p:spTgt spid="2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5">
                                            <p:txEl>
                                              <p:pRg st="4" end="4"/>
                                            </p:txEl>
                                          </p:spTgt>
                                        </p:tgtEl>
                                        <p:attrNameLst>
                                          <p:attrName>style.visibility</p:attrName>
                                        </p:attrNameLst>
                                      </p:cBhvr>
                                      <p:to>
                                        <p:strVal val="visible"/>
                                      </p:to>
                                    </p:set>
                                    <p:animEffect transition="in" filter="fade">
                                      <p:cBhvr>
                                        <p:cTn id="27" dur="1000"/>
                                        <p:tgtEl>
                                          <p:spTgt spid="23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5">
                                            <p:txEl>
                                              <p:pRg st="5" end="5"/>
                                            </p:txEl>
                                          </p:spTgt>
                                        </p:tgtEl>
                                        <p:attrNameLst>
                                          <p:attrName>style.visibility</p:attrName>
                                        </p:attrNameLst>
                                      </p:cBhvr>
                                      <p:to>
                                        <p:strVal val="visible"/>
                                      </p:to>
                                    </p:set>
                                    <p:animEffect transition="in" filter="fade">
                                      <p:cBhvr>
                                        <p:cTn id="32" dur="1000"/>
                                        <p:tgtEl>
                                          <p:spTgt spid="23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5">
                                            <p:txEl>
                                              <p:pRg st="6" end="6"/>
                                            </p:txEl>
                                          </p:spTgt>
                                        </p:tgtEl>
                                        <p:attrNameLst>
                                          <p:attrName>style.visibility</p:attrName>
                                        </p:attrNameLst>
                                      </p:cBhvr>
                                      <p:to>
                                        <p:strVal val="visible"/>
                                      </p:to>
                                    </p:set>
                                    <p:animEffect transition="in" filter="fade">
                                      <p:cBhvr>
                                        <p:cTn id="37" dur="1000"/>
                                        <p:tgtEl>
                                          <p:spTgt spid="23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5">
                                            <p:txEl>
                                              <p:pRg st="7" end="7"/>
                                            </p:txEl>
                                          </p:spTgt>
                                        </p:tgtEl>
                                        <p:attrNameLst>
                                          <p:attrName>style.visibility</p:attrName>
                                        </p:attrNameLst>
                                      </p:cBhvr>
                                      <p:to>
                                        <p:strVal val="visible"/>
                                      </p:to>
                                    </p:set>
                                    <p:animEffect transition="in" filter="fade">
                                      <p:cBhvr>
                                        <p:cTn id="42" dur="1000"/>
                                        <p:tgtEl>
                                          <p:spTgt spid="23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3"/>
          <p:cNvSpPr txBox="1"/>
          <p:nvPr/>
        </p:nvSpPr>
        <p:spPr>
          <a:xfrm>
            <a:off x="136050" y="692925"/>
            <a:ext cx="3205800" cy="43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rgbClr val="000000"/>
              </a:buClr>
              <a:buSzPts val="1100"/>
              <a:buFont typeface="Arial"/>
              <a:buNone/>
            </a:pPr>
            <a:r>
              <a:rPr lang="en" sz="1500" b="1">
                <a:latin typeface="Helvetica Neue"/>
                <a:ea typeface="Helvetica Neue"/>
                <a:cs typeface="Helvetica Neue"/>
                <a:sym typeface="Helvetica Neue"/>
              </a:rPr>
              <a:t> </a:t>
            </a:r>
            <a:endParaRPr sz="900" b="1">
              <a:latin typeface="Helvetica Neue"/>
              <a:ea typeface="Helvetica Neue"/>
              <a:cs typeface="Helvetica Neue"/>
              <a:sym typeface="Helvetica Neue"/>
            </a:endParaRPr>
          </a:p>
        </p:txBody>
      </p:sp>
      <p:pic>
        <p:nvPicPr>
          <p:cNvPr id="241" name="Google Shape;241;p43"/>
          <p:cNvPicPr preferRelativeResize="0"/>
          <p:nvPr/>
        </p:nvPicPr>
        <p:blipFill rotWithShape="1">
          <a:blip r:embed="rId3">
            <a:alphaModFix/>
          </a:blip>
          <a:srcRect l="23643" r="29913"/>
          <a:stretch/>
        </p:blipFill>
        <p:spPr>
          <a:xfrm>
            <a:off x="0" y="0"/>
            <a:ext cx="3392526" cy="4869900"/>
          </a:xfrm>
          <a:prstGeom prst="rect">
            <a:avLst/>
          </a:prstGeom>
          <a:noFill/>
          <a:ln>
            <a:noFill/>
          </a:ln>
        </p:spPr>
      </p:pic>
      <p:sp>
        <p:nvSpPr>
          <p:cNvPr id="242" name="Google Shape;242;p43"/>
          <p:cNvSpPr txBox="1"/>
          <p:nvPr/>
        </p:nvSpPr>
        <p:spPr>
          <a:xfrm>
            <a:off x="4205450" y="1749750"/>
            <a:ext cx="4089000" cy="16440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64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Interesting note 1: </a:t>
            </a:r>
            <a:r>
              <a:rPr lang="en" sz="1200">
                <a:solidFill>
                  <a:schemeClr val="dk1"/>
                </a:solidFill>
                <a:latin typeface="Helvetica Neue"/>
                <a:ea typeface="Helvetica Neue"/>
                <a:cs typeface="Helvetica Neue"/>
                <a:sym typeface="Helvetica Neue"/>
              </a:rPr>
              <a:t>Online messaging refers to narcissists as </a:t>
            </a:r>
            <a:r>
              <a:rPr lang="en" sz="1200" i="1">
                <a:solidFill>
                  <a:schemeClr val="dk1"/>
                </a:solidFill>
                <a:latin typeface="Helvetica Neue"/>
                <a:ea typeface="Helvetica Neue"/>
                <a:cs typeface="Helvetica Neue"/>
                <a:sym typeface="Helvetica Neue"/>
              </a:rPr>
              <a:t>‘narcs’</a:t>
            </a:r>
            <a:endParaRPr sz="1200" i="1">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Interesting note 2: </a:t>
            </a:r>
            <a:r>
              <a:rPr lang="en" sz="1200">
                <a:solidFill>
                  <a:schemeClr val="dk1"/>
                </a:solidFill>
                <a:latin typeface="Helvetica Neue"/>
                <a:ea typeface="Helvetica Neue"/>
                <a:cs typeface="Helvetica Neue"/>
                <a:sym typeface="Helvetica Neue"/>
              </a:rPr>
              <a:t>A common theme from online messaging of those who are in relationships with narcissists is that they often attempt to </a:t>
            </a:r>
            <a:r>
              <a:rPr lang="en" sz="1200" i="1">
                <a:solidFill>
                  <a:schemeClr val="dk1"/>
                </a:solidFill>
                <a:latin typeface="Helvetica Neue"/>
                <a:ea typeface="Helvetica Neue"/>
                <a:cs typeface="Helvetica Neue"/>
                <a:sym typeface="Helvetica Neue"/>
              </a:rPr>
              <a:t>‘gaslight’</a:t>
            </a:r>
            <a:r>
              <a:rPr lang="en" sz="1200">
                <a:solidFill>
                  <a:schemeClr val="dk1"/>
                </a:solidFill>
                <a:latin typeface="Helvetica Neue"/>
                <a:ea typeface="Helvetica Neue"/>
                <a:cs typeface="Helvetica Neue"/>
                <a:sym typeface="Helvetica Neue"/>
              </a:rPr>
              <a:t> their partners i.e. make it seem like they’re the ones who don’t see things properly</a:t>
            </a:r>
            <a:endParaRPr sz="1200" b="1">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2">
                                            <p:txEl>
                                              <p:pRg st="0" end="0"/>
                                            </p:txEl>
                                          </p:spTgt>
                                        </p:tgtEl>
                                        <p:attrNameLst>
                                          <p:attrName>style.visibility</p:attrName>
                                        </p:attrNameLst>
                                      </p:cBhvr>
                                      <p:to>
                                        <p:strVal val="visible"/>
                                      </p:to>
                                    </p:set>
                                    <p:animEffect transition="in" filter="fade">
                                      <p:cBhvr>
                                        <p:cTn id="7" dur="1000"/>
                                        <p:tgtEl>
                                          <p:spTgt spid="2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2">
                                            <p:txEl>
                                              <p:pRg st="1" end="1"/>
                                            </p:txEl>
                                          </p:spTgt>
                                        </p:tgtEl>
                                        <p:attrNameLst>
                                          <p:attrName>style.visibility</p:attrName>
                                        </p:attrNameLst>
                                      </p:cBhvr>
                                      <p:to>
                                        <p:strVal val="visible"/>
                                      </p:to>
                                    </p:set>
                                    <p:animEffect transition="in" filter="fade">
                                      <p:cBhvr>
                                        <p:cTn id="12" dur="1000"/>
                                        <p:tgtEl>
                                          <p:spTgt spid="24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4"/>
          <p:cNvSpPr txBox="1"/>
          <p:nvPr/>
        </p:nvSpPr>
        <p:spPr>
          <a:xfrm>
            <a:off x="136050" y="692925"/>
            <a:ext cx="3205800" cy="43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rgbClr val="000000"/>
              </a:buClr>
              <a:buSzPts val="1100"/>
              <a:buFont typeface="Arial"/>
              <a:buNone/>
            </a:pPr>
            <a:r>
              <a:rPr lang="en" sz="1500" b="1">
                <a:latin typeface="Helvetica Neue"/>
                <a:ea typeface="Helvetica Neue"/>
                <a:cs typeface="Helvetica Neue"/>
                <a:sym typeface="Helvetica Neue"/>
              </a:rPr>
              <a:t> </a:t>
            </a:r>
            <a:endParaRPr sz="900" b="1">
              <a:latin typeface="Helvetica Neue"/>
              <a:ea typeface="Helvetica Neue"/>
              <a:cs typeface="Helvetica Neue"/>
              <a:sym typeface="Helvetica Neue"/>
            </a:endParaRPr>
          </a:p>
        </p:txBody>
      </p:sp>
      <p:pic>
        <p:nvPicPr>
          <p:cNvPr id="248" name="Google Shape;248;p44"/>
          <p:cNvPicPr preferRelativeResize="0"/>
          <p:nvPr/>
        </p:nvPicPr>
        <p:blipFill rotWithShape="1">
          <a:blip r:embed="rId3">
            <a:alphaModFix/>
          </a:blip>
          <a:srcRect l="26531" r="26526"/>
          <a:stretch/>
        </p:blipFill>
        <p:spPr>
          <a:xfrm>
            <a:off x="0" y="0"/>
            <a:ext cx="3425975" cy="4864450"/>
          </a:xfrm>
          <a:prstGeom prst="rect">
            <a:avLst/>
          </a:prstGeom>
          <a:noFill/>
          <a:ln>
            <a:noFill/>
          </a:ln>
        </p:spPr>
      </p:pic>
      <p:sp>
        <p:nvSpPr>
          <p:cNvPr id="249" name="Google Shape;249;p44"/>
          <p:cNvSpPr txBox="1"/>
          <p:nvPr/>
        </p:nvSpPr>
        <p:spPr>
          <a:xfrm>
            <a:off x="4205450" y="1749750"/>
            <a:ext cx="3964500" cy="22812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64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Interesting note 3:</a:t>
            </a:r>
            <a:r>
              <a:rPr lang="en" sz="1200">
                <a:solidFill>
                  <a:schemeClr val="dk1"/>
                </a:solidFill>
                <a:latin typeface="Helvetica Neue"/>
                <a:ea typeface="Helvetica Neue"/>
                <a:cs typeface="Helvetica Neue"/>
                <a:sym typeface="Helvetica Neue"/>
              </a:rPr>
              <a:t> Most online messaging attributes narcissism to male partners</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Interesting note 4:</a:t>
            </a:r>
            <a:r>
              <a:rPr lang="en" sz="1200">
                <a:solidFill>
                  <a:schemeClr val="dk1"/>
                </a:solidFill>
                <a:latin typeface="Helvetica Neue"/>
                <a:ea typeface="Helvetica Neue"/>
                <a:cs typeface="Helvetica Neue"/>
                <a:sym typeface="Helvetica Neue"/>
              </a:rPr>
              <a:t>They convince through manipulation and intimidation</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Narcissistic personality disorder demographics:</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Approximately 0.5% of the United States population, or one 1 in 200 people, </a:t>
            </a:r>
            <a:br>
              <a:rPr lang="en" sz="1200">
                <a:solidFill>
                  <a:schemeClr val="dk1"/>
                </a:solidFill>
                <a:latin typeface="Helvetica Neue"/>
                <a:ea typeface="Helvetica Neue"/>
                <a:cs typeface="Helvetica Neue"/>
                <a:sym typeface="Helvetica Neue"/>
              </a:rPr>
            </a:br>
            <a:r>
              <a:rPr lang="en" sz="1200">
                <a:solidFill>
                  <a:schemeClr val="dk1"/>
                </a:solidFill>
                <a:latin typeface="Helvetica Neue"/>
                <a:ea typeface="Helvetica Neue"/>
                <a:cs typeface="Helvetica Neue"/>
                <a:sym typeface="Helvetica Neue"/>
              </a:rPr>
              <a:t>has the disorder</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Narcissistic Abuse Affects Over 158 Million People in the U.S. </a:t>
            </a:r>
            <a:endParaRPr sz="1200" b="1">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7">
                                            <p:txEl>
                                              <p:pRg st="0" end="0"/>
                                            </p:txEl>
                                          </p:spTgt>
                                        </p:tgtEl>
                                        <p:attrNameLst>
                                          <p:attrName>style.visibility</p:attrName>
                                        </p:attrNameLst>
                                      </p:cBhvr>
                                      <p:to>
                                        <p:strVal val="visible"/>
                                      </p:to>
                                    </p:set>
                                    <p:animEffect transition="in" filter="fade">
                                      <p:cBhvr>
                                        <p:cTn id="7" dur="1000"/>
                                        <p:tgtEl>
                                          <p:spTgt spid="2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9">
                                            <p:txEl>
                                              <p:pRg st="0" end="0"/>
                                            </p:txEl>
                                          </p:spTgt>
                                        </p:tgtEl>
                                        <p:attrNameLst>
                                          <p:attrName>style.visibility</p:attrName>
                                        </p:attrNameLst>
                                      </p:cBhvr>
                                      <p:to>
                                        <p:strVal val="visible"/>
                                      </p:to>
                                    </p:set>
                                    <p:animEffect transition="in" filter="fade">
                                      <p:cBhvr>
                                        <p:cTn id="12" dur="1000"/>
                                        <p:tgtEl>
                                          <p:spTgt spid="24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9">
                                            <p:txEl>
                                              <p:pRg st="1" end="1"/>
                                            </p:txEl>
                                          </p:spTgt>
                                        </p:tgtEl>
                                        <p:attrNameLst>
                                          <p:attrName>style.visibility</p:attrName>
                                        </p:attrNameLst>
                                      </p:cBhvr>
                                      <p:to>
                                        <p:strVal val="visible"/>
                                      </p:to>
                                    </p:set>
                                    <p:animEffect transition="in" filter="fade">
                                      <p:cBhvr>
                                        <p:cTn id="17" dur="1000"/>
                                        <p:tgtEl>
                                          <p:spTgt spid="24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9">
                                            <p:txEl>
                                              <p:pRg st="2" end="2"/>
                                            </p:txEl>
                                          </p:spTgt>
                                        </p:tgtEl>
                                        <p:attrNameLst>
                                          <p:attrName>style.visibility</p:attrName>
                                        </p:attrNameLst>
                                      </p:cBhvr>
                                      <p:to>
                                        <p:strVal val="visible"/>
                                      </p:to>
                                    </p:set>
                                    <p:animEffect transition="in" filter="fade">
                                      <p:cBhvr>
                                        <p:cTn id="22" dur="1000"/>
                                        <p:tgtEl>
                                          <p:spTgt spid="24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9">
                                            <p:txEl>
                                              <p:pRg st="3" end="3"/>
                                            </p:txEl>
                                          </p:spTgt>
                                        </p:tgtEl>
                                        <p:attrNameLst>
                                          <p:attrName>style.visibility</p:attrName>
                                        </p:attrNameLst>
                                      </p:cBhvr>
                                      <p:to>
                                        <p:strVal val="visible"/>
                                      </p:to>
                                    </p:set>
                                    <p:animEffect transition="in" filter="fade">
                                      <p:cBhvr>
                                        <p:cTn id="27" dur="1000"/>
                                        <p:tgtEl>
                                          <p:spTgt spid="24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9">
                                            <p:txEl>
                                              <p:pRg st="4" end="4"/>
                                            </p:txEl>
                                          </p:spTgt>
                                        </p:tgtEl>
                                        <p:attrNameLst>
                                          <p:attrName>style.visibility</p:attrName>
                                        </p:attrNameLst>
                                      </p:cBhvr>
                                      <p:to>
                                        <p:strVal val="visible"/>
                                      </p:to>
                                    </p:set>
                                    <p:animEffect transition="in" filter="fade">
                                      <p:cBhvr>
                                        <p:cTn id="32" dur="1000"/>
                                        <p:tgtEl>
                                          <p:spTgt spid="24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5"/>
          <p:cNvSpPr txBox="1"/>
          <p:nvPr/>
        </p:nvSpPr>
        <p:spPr>
          <a:xfrm>
            <a:off x="136050" y="692925"/>
            <a:ext cx="3205800" cy="43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rgbClr val="000000"/>
              </a:buClr>
              <a:buSzPts val="1100"/>
              <a:buFont typeface="Arial"/>
              <a:buNone/>
            </a:pPr>
            <a:r>
              <a:rPr lang="en" sz="1500" b="1">
                <a:latin typeface="Helvetica Neue"/>
                <a:ea typeface="Helvetica Neue"/>
                <a:cs typeface="Helvetica Neue"/>
                <a:sym typeface="Helvetica Neue"/>
              </a:rPr>
              <a:t> </a:t>
            </a:r>
            <a:endParaRPr sz="900" b="1">
              <a:latin typeface="Helvetica Neue"/>
              <a:ea typeface="Helvetica Neue"/>
              <a:cs typeface="Helvetica Neue"/>
              <a:sym typeface="Helvetica Neue"/>
            </a:endParaRPr>
          </a:p>
        </p:txBody>
      </p:sp>
      <p:pic>
        <p:nvPicPr>
          <p:cNvPr id="255" name="Google Shape;255;p45"/>
          <p:cNvPicPr preferRelativeResize="0"/>
          <p:nvPr/>
        </p:nvPicPr>
        <p:blipFill rotWithShape="1">
          <a:blip r:embed="rId3">
            <a:alphaModFix/>
          </a:blip>
          <a:srcRect l="17476" r="33977"/>
          <a:stretch/>
        </p:blipFill>
        <p:spPr>
          <a:xfrm>
            <a:off x="0" y="0"/>
            <a:ext cx="3392525" cy="4858975"/>
          </a:xfrm>
          <a:prstGeom prst="rect">
            <a:avLst/>
          </a:prstGeom>
          <a:noFill/>
          <a:ln>
            <a:noFill/>
          </a:ln>
        </p:spPr>
      </p:pic>
      <p:sp>
        <p:nvSpPr>
          <p:cNvPr id="256" name="Google Shape;256;p45"/>
          <p:cNvSpPr txBox="1"/>
          <p:nvPr/>
        </p:nvSpPr>
        <p:spPr>
          <a:xfrm>
            <a:off x="4205450" y="1749750"/>
            <a:ext cx="4101300" cy="16440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640"/>
              </a:spcBef>
              <a:spcAft>
                <a:spcPts val="0"/>
              </a:spcAft>
              <a:buClr>
                <a:schemeClr val="dk1"/>
              </a:buClr>
              <a:buSzPts val="1200"/>
              <a:buFont typeface="Helvetica Neue"/>
              <a:buChar char="●"/>
            </a:pPr>
            <a:r>
              <a:rPr lang="en" sz="1200" b="1">
                <a:solidFill>
                  <a:schemeClr val="dk1"/>
                </a:solidFill>
                <a:latin typeface="Helvetica Neue"/>
                <a:ea typeface="Helvetica Neue"/>
                <a:cs typeface="Helvetica Neue"/>
                <a:sym typeface="Helvetica Neue"/>
              </a:rPr>
              <a:t>Interesting note 5: </a:t>
            </a:r>
            <a:r>
              <a:rPr lang="en" sz="1200">
                <a:solidFill>
                  <a:schemeClr val="dk1"/>
                </a:solidFill>
                <a:latin typeface="Helvetica Neue"/>
                <a:ea typeface="Helvetica Neue"/>
                <a:cs typeface="Helvetica Neue"/>
                <a:sym typeface="Helvetica Neue"/>
              </a:rPr>
              <a:t>Most professional advisers online have what seems to be a disdain for such people. But to what extent are such people in control of their behaviour? The advice is largely on how to deal with them in a passive-aggressive manner. Are there other ways? Have we exhausted all avenues before we are forced to keep quiet?</a:t>
            </a:r>
            <a:endParaRPr sz="1200" b="1">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
                                            <p:txEl>
                                              <p:pRg st="0" end="0"/>
                                            </p:txEl>
                                          </p:spTgt>
                                        </p:tgtEl>
                                        <p:attrNameLst>
                                          <p:attrName>style.visibility</p:attrName>
                                        </p:attrNameLst>
                                      </p:cBhvr>
                                      <p:to>
                                        <p:strVal val="visible"/>
                                      </p:to>
                                    </p:set>
                                    <p:animEffect transition="in" filter="fade">
                                      <p:cBhvr>
                                        <p:cTn id="7" dur="1000"/>
                                        <p:tgtEl>
                                          <p:spTgt spid="2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6"/>
          <p:cNvSpPr txBox="1"/>
          <p:nvPr/>
        </p:nvSpPr>
        <p:spPr>
          <a:xfrm>
            <a:off x="136050" y="692925"/>
            <a:ext cx="3205800" cy="43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rgbClr val="000000"/>
              </a:buClr>
              <a:buSzPts val="1100"/>
              <a:buFont typeface="Arial"/>
              <a:buNone/>
            </a:pPr>
            <a:r>
              <a:rPr lang="en" sz="1500" b="1">
                <a:latin typeface="Helvetica Neue"/>
                <a:ea typeface="Helvetica Neue"/>
                <a:cs typeface="Helvetica Neue"/>
                <a:sym typeface="Helvetica Neue"/>
              </a:rPr>
              <a:t> </a:t>
            </a:r>
            <a:endParaRPr sz="900" b="1">
              <a:latin typeface="Helvetica Neue"/>
              <a:ea typeface="Helvetica Neue"/>
              <a:cs typeface="Helvetica Neue"/>
              <a:sym typeface="Helvetica Neue"/>
            </a:endParaRPr>
          </a:p>
        </p:txBody>
      </p:sp>
      <p:pic>
        <p:nvPicPr>
          <p:cNvPr id="262" name="Google Shape;262;p46"/>
          <p:cNvPicPr preferRelativeResize="0"/>
          <p:nvPr/>
        </p:nvPicPr>
        <p:blipFill rotWithShape="1">
          <a:blip r:embed="rId3">
            <a:alphaModFix/>
          </a:blip>
          <a:srcRect l="14329" r="24616"/>
          <a:stretch/>
        </p:blipFill>
        <p:spPr>
          <a:xfrm>
            <a:off x="0" y="0"/>
            <a:ext cx="3400650" cy="4856575"/>
          </a:xfrm>
          <a:prstGeom prst="rect">
            <a:avLst/>
          </a:prstGeom>
          <a:noFill/>
          <a:ln>
            <a:noFill/>
          </a:ln>
        </p:spPr>
      </p:pic>
      <p:sp>
        <p:nvSpPr>
          <p:cNvPr id="263" name="Google Shape;263;p46"/>
          <p:cNvSpPr txBox="1"/>
          <p:nvPr/>
        </p:nvSpPr>
        <p:spPr>
          <a:xfrm>
            <a:off x="4132150" y="1831949"/>
            <a:ext cx="3528300" cy="30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200" b="1">
                <a:solidFill>
                  <a:schemeClr val="accent6"/>
                </a:solidFill>
                <a:latin typeface="Helvetica Neue"/>
                <a:ea typeface="Helvetica Neue"/>
                <a:cs typeface="Helvetica Neue"/>
                <a:sym typeface="Helvetica Neue"/>
              </a:rPr>
              <a:t>Deeper philosophical questions</a:t>
            </a:r>
            <a:endParaRPr sz="1200" b="1">
              <a:solidFill>
                <a:schemeClr val="accent6"/>
              </a:solidFill>
              <a:latin typeface="Helvetica Neue"/>
              <a:ea typeface="Helvetica Neue"/>
              <a:cs typeface="Helvetica Neue"/>
              <a:sym typeface="Helvetica Neue"/>
            </a:endParaRPr>
          </a:p>
        </p:txBody>
      </p:sp>
      <p:sp>
        <p:nvSpPr>
          <p:cNvPr id="264" name="Google Shape;264;p46"/>
          <p:cNvSpPr txBox="1"/>
          <p:nvPr/>
        </p:nvSpPr>
        <p:spPr>
          <a:xfrm>
            <a:off x="4205460" y="2092651"/>
            <a:ext cx="4004400" cy="12189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64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If we discover at some point in the future that people like narcissistic conspiracists who possess specific types of biological biases tend to behave in ways that are generally harmful to others, what should we do?</a:t>
            </a:r>
            <a:endParaRPr sz="1200">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fade">
                                      <p:cBhvr>
                                        <p:cTn id="7" dur="10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4"/>
                                        </p:tgtEl>
                                        <p:attrNameLst>
                                          <p:attrName>style.visibility</p:attrName>
                                        </p:attrNameLst>
                                      </p:cBhvr>
                                      <p:to>
                                        <p:strVal val="visible"/>
                                      </p:to>
                                    </p:set>
                                    <p:animEffect transition="in" filter="fade">
                                      <p:cBhvr>
                                        <p:cTn id="12" dur="10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7"/>
          <p:cNvSpPr txBox="1"/>
          <p:nvPr/>
        </p:nvSpPr>
        <p:spPr>
          <a:xfrm>
            <a:off x="136050" y="692925"/>
            <a:ext cx="3205800" cy="43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rgbClr val="000000"/>
              </a:buClr>
              <a:buSzPts val="1100"/>
              <a:buFont typeface="Arial"/>
              <a:buNone/>
            </a:pPr>
            <a:r>
              <a:rPr lang="en" sz="1500" b="1">
                <a:latin typeface="Helvetica Neue"/>
                <a:ea typeface="Helvetica Neue"/>
                <a:cs typeface="Helvetica Neue"/>
                <a:sym typeface="Helvetica Neue"/>
              </a:rPr>
              <a:t> </a:t>
            </a:r>
            <a:endParaRPr sz="900" b="1">
              <a:latin typeface="Helvetica Neue"/>
              <a:ea typeface="Helvetica Neue"/>
              <a:cs typeface="Helvetica Neue"/>
              <a:sym typeface="Helvetica Neue"/>
            </a:endParaRPr>
          </a:p>
        </p:txBody>
      </p:sp>
      <p:pic>
        <p:nvPicPr>
          <p:cNvPr id="270" name="Google Shape;270;p47"/>
          <p:cNvPicPr preferRelativeResize="0"/>
          <p:nvPr/>
        </p:nvPicPr>
        <p:blipFill rotWithShape="1">
          <a:blip r:embed="rId3">
            <a:alphaModFix/>
          </a:blip>
          <a:srcRect l="6902" r="46525"/>
          <a:stretch/>
        </p:blipFill>
        <p:spPr>
          <a:xfrm>
            <a:off x="0" y="0"/>
            <a:ext cx="3390026" cy="4856575"/>
          </a:xfrm>
          <a:prstGeom prst="rect">
            <a:avLst/>
          </a:prstGeom>
          <a:noFill/>
          <a:ln>
            <a:noFill/>
          </a:ln>
        </p:spPr>
      </p:pic>
      <p:sp>
        <p:nvSpPr>
          <p:cNvPr id="271" name="Google Shape;271;p47"/>
          <p:cNvSpPr txBox="1"/>
          <p:nvPr/>
        </p:nvSpPr>
        <p:spPr>
          <a:xfrm>
            <a:off x="4205460" y="1822334"/>
            <a:ext cx="4004400" cy="18564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64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Do we simply accept that such people will always exist and will generate harm? It would be cruel and inhumane to morally blame someone for their genotype</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Do we try to identify them early and guide them in less-harmful directions? </a:t>
            </a:r>
            <a:r>
              <a:rPr lang="en" sz="1200" i="1">
                <a:solidFill>
                  <a:schemeClr val="lt1"/>
                </a:solidFill>
                <a:latin typeface="Helvetica Neue"/>
                <a:ea typeface="Helvetica Neue"/>
                <a:cs typeface="Helvetica Neue"/>
                <a:sym typeface="Helvetica Neue"/>
              </a:rPr>
              <a:t>“Hey, you don’t care too much about others, so...we’re going to have you work at the DMV.” </a:t>
            </a:r>
            <a:endParaRPr sz="1200">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1">
                                            <p:txEl>
                                              <p:pRg st="0" end="0"/>
                                            </p:txEl>
                                          </p:spTgt>
                                        </p:tgtEl>
                                        <p:attrNameLst>
                                          <p:attrName>style.visibility</p:attrName>
                                        </p:attrNameLst>
                                      </p:cBhvr>
                                      <p:to>
                                        <p:strVal val="visible"/>
                                      </p:to>
                                    </p:set>
                                    <p:animEffect transition="in" filter="fade">
                                      <p:cBhvr>
                                        <p:cTn id="7" dur="1000"/>
                                        <p:tgtEl>
                                          <p:spTgt spid="2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1">
                                            <p:txEl>
                                              <p:pRg st="1" end="1"/>
                                            </p:txEl>
                                          </p:spTgt>
                                        </p:tgtEl>
                                        <p:attrNameLst>
                                          <p:attrName>style.visibility</p:attrName>
                                        </p:attrNameLst>
                                      </p:cBhvr>
                                      <p:to>
                                        <p:strVal val="visible"/>
                                      </p:to>
                                    </p:set>
                                    <p:animEffect transition="in" filter="fade">
                                      <p:cBhvr>
                                        <p:cTn id="12" dur="1000"/>
                                        <p:tgtEl>
                                          <p:spTgt spid="2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8"/>
          <p:cNvSpPr txBox="1"/>
          <p:nvPr/>
        </p:nvSpPr>
        <p:spPr>
          <a:xfrm>
            <a:off x="136050" y="692925"/>
            <a:ext cx="3205800" cy="43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rgbClr val="000000"/>
              </a:buClr>
              <a:buSzPts val="1100"/>
              <a:buFont typeface="Arial"/>
              <a:buNone/>
            </a:pPr>
            <a:r>
              <a:rPr lang="en" sz="1500" b="1">
                <a:latin typeface="Helvetica Neue"/>
                <a:ea typeface="Helvetica Neue"/>
                <a:cs typeface="Helvetica Neue"/>
                <a:sym typeface="Helvetica Neue"/>
              </a:rPr>
              <a:t> </a:t>
            </a:r>
            <a:endParaRPr sz="900" b="1">
              <a:latin typeface="Helvetica Neue"/>
              <a:ea typeface="Helvetica Neue"/>
              <a:cs typeface="Helvetica Neue"/>
              <a:sym typeface="Helvetica Neue"/>
            </a:endParaRPr>
          </a:p>
        </p:txBody>
      </p:sp>
      <p:pic>
        <p:nvPicPr>
          <p:cNvPr id="277" name="Google Shape;277;p48"/>
          <p:cNvPicPr preferRelativeResize="0"/>
          <p:nvPr/>
        </p:nvPicPr>
        <p:blipFill rotWithShape="1">
          <a:blip r:embed="rId3">
            <a:alphaModFix/>
          </a:blip>
          <a:srcRect r="52938"/>
          <a:stretch/>
        </p:blipFill>
        <p:spPr>
          <a:xfrm>
            <a:off x="0" y="0"/>
            <a:ext cx="3403475" cy="4858975"/>
          </a:xfrm>
          <a:prstGeom prst="rect">
            <a:avLst/>
          </a:prstGeom>
          <a:noFill/>
          <a:ln>
            <a:noFill/>
          </a:ln>
        </p:spPr>
      </p:pic>
      <p:sp>
        <p:nvSpPr>
          <p:cNvPr id="278" name="Google Shape;278;p48"/>
          <p:cNvSpPr txBox="1"/>
          <p:nvPr/>
        </p:nvSpPr>
        <p:spPr>
          <a:xfrm>
            <a:off x="4205460" y="1822334"/>
            <a:ext cx="4004400" cy="12189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64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Do we terminate them?</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Would the world not generally be a better place with fewer humans who possess specific genes expressing for conspiracist traits such as narcissism, sociopathy, psychopathy, etc?</a:t>
            </a:r>
            <a:endParaRPr sz="1200">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8">
                                            <p:txEl>
                                              <p:pRg st="0" end="0"/>
                                            </p:txEl>
                                          </p:spTgt>
                                        </p:tgtEl>
                                        <p:attrNameLst>
                                          <p:attrName>style.visibility</p:attrName>
                                        </p:attrNameLst>
                                      </p:cBhvr>
                                      <p:to>
                                        <p:strVal val="visible"/>
                                      </p:to>
                                    </p:set>
                                    <p:animEffect transition="in" filter="fade">
                                      <p:cBhvr>
                                        <p:cTn id="7" dur="1000"/>
                                        <p:tgtEl>
                                          <p:spTgt spid="2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8">
                                            <p:txEl>
                                              <p:pRg st="1" end="1"/>
                                            </p:txEl>
                                          </p:spTgt>
                                        </p:tgtEl>
                                        <p:attrNameLst>
                                          <p:attrName>style.visibility</p:attrName>
                                        </p:attrNameLst>
                                      </p:cBhvr>
                                      <p:to>
                                        <p:strVal val="visible"/>
                                      </p:to>
                                    </p:set>
                                    <p:animEffect transition="in" filter="fade">
                                      <p:cBhvr>
                                        <p:cTn id="12" dur="1000"/>
                                        <p:tgtEl>
                                          <p:spTgt spid="2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9"/>
          <p:cNvSpPr txBox="1"/>
          <p:nvPr/>
        </p:nvSpPr>
        <p:spPr>
          <a:xfrm>
            <a:off x="136050" y="692925"/>
            <a:ext cx="3205800" cy="43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rgbClr val="000000"/>
              </a:buClr>
              <a:buSzPts val="1100"/>
              <a:buFont typeface="Arial"/>
              <a:buNone/>
            </a:pPr>
            <a:r>
              <a:rPr lang="en" sz="1500" b="1">
                <a:latin typeface="Helvetica Neue"/>
                <a:ea typeface="Helvetica Neue"/>
                <a:cs typeface="Helvetica Neue"/>
                <a:sym typeface="Helvetica Neue"/>
              </a:rPr>
              <a:t> </a:t>
            </a:r>
            <a:endParaRPr sz="900" b="1">
              <a:latin typeface="Helvetica Neue"/>
              <a:ea typeface="Helvetica Neue"/>
              <a:cs typeface="Helvetica Neue"/>
              <a:sym typeface="Helvetica Neue"/>
            </a:endParaRPr>
          </a:p>
        </p:txBody>
      </p:sp>
      <p:pic>
        <p:nvPicPr>
          <p:cNvPr id="284" name="Google Shape;284;p49"/>
          <p:cNvPicPr preferRelativeResize="0"/>
          <p:nvPr/>
        </p:nvPicPr>
        <p:blipFill rotWithShape="1">
          <a:blip r:embed="rId3">
            <a:alphaModFix/>
          </a:blip>
          <a:srcRect t="1964" b="3607"/>
          <a:stretch/>
        </p:blipFill>
        <p:spPr>
          <a:xfrm>
            <a:off x="246175" y="348700"/>
            <a:ext cx="2936650" cy="4159650"/>
          </a:xfrm>
          <a:prstGeom prst="rect">
            <a:avLst/>
          </a:prstGeom>
          <a:noFill/>
          <a:ln>
            <a:noFill/>
          </a:ln>
        </p:spPr>
      </p:pic>
      <p:sp>
        <p:nvSpPr>
          <p:cNvPr id="285" name="Google Shape;285;p49"/>
          <p:cNvSpPr txBox="1"/>
          <p:nvPr/>
        </p:nvSpPr>
        <p:spPr>
          <a:xfrm>
            <a:off x="4205460" y="1324950"/>
            <a:ext cx="4004400" cy="24936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64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Can they be reformed? </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Do we </a:t>
            </a:r>
            <a:r>
              <a:rPr lang="en" sz="1200" i="1">
                <a:solidFill>
                  <a:schemeClr val="lt1"/>
                </a:solidFill>
                <a:latin typeface="Helvetica Neue"/>
                <a:ea typeface="Helvetica Neue"/>
                <a:cs typeface="Helvetica Neue"/>
                <a:sym typeface="Helvetica Neue"/>
              </a:rPr>
              <a:t>‘reform’</a:t>
            </a:r>
            <a:r>
              <a:rPr lang="en" sz="1200">
                <a:solidFill>
                  <a:schemeClr val="lt1"/>
                </a:solidFill>
                <a:latin typeface="Helvetica Neue"/>
                <a:ea typeface="Helvetica Neue"/>
                <a:cs typeface="Helvetica Neue"/>
                <a:sym typeface="Helvetica Neue"/>
              </a:rPr>
              <a:t> them at the biological i.e. genetic-neural level? </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Or do we simply try to use behavioural conditioning which, to many psychologists, doesn’t work? </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What if we could use a form of CRISPR Cas-9 gene therapy to ‘cut out’ the nasty bits and replace them with sunshiny moral bits?</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Do we isolate them? </a:t>
            </a:r>
            <a:endParaRPr sz="1200">
              <a:solidFill>
                <a:schemeClr val="lt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lt1"/>
              </a:buClr>
              <a:buSzPts val="1200"/>
              <a:buFont typeface="Helvetica Neue"/>
              <a:buChar char="●"/>
            </a:pPr>
            <a:r>
              <a:rPr lang="en" sz="1200">
                <a:solidFill>
                  <a:schemeClr val="lt1"/>
                </a:solidFill>
                <a:latin typeface="Helvetica Neue"/>
                <a:ea typeface="Helvetica Neue"/>
                <a:cs typeface="Helvetica Neue"/>
                <a:sym typeface="Helvetica Neue"/>
              </a:rPr>
              <a:t>Put them on an island of misfit moralities?</a:t>
            </a:r>
            <a:endParaRPr sz="1200">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5">
                                            <p:txEl>
                                              <p:pRg st="0" end="0"/>
                                            </p:txEl>
                                          </p:spTgt>
                                        </p:tgtEl>
                                        <p:attrNameLst>
                                          <p:attrName>style.visibility</p:attrName>
                                        </p:attrNameLst>
                                      </p:cBhvr>
                                      <p:to>
                                        <p:strVal val="visible"/>
                                      </p:to>
                                    </p:set>
                                    <p:animEffect transition="in" filter="fade">
                                      <p:cBhvr>
                                        <p:cTn id="7" dur="1000"/>
                                        <p:tgtEl>
                                          <p:spTgt spid="2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5">
                                            <p:txEl>
                                              <p:pRg st="1" end="1"/>
                                            </p:txEl>
                                          </p:spTgt>
                                        </p:tgtEl>
                                        <p:attrNameLst>
                                          <p:attrName>style.visibility</p:attrName>
                                        </p:attrNameLst>
                                      </p:cBhvr>
                                      <p:to>
                                        <p:strVal val="visible"/>
                                      </p:to>
                                    </p:set>
                                    <p:animEffect transition="in" filter="fade">
                                      <p:cBhvr>
                                        <p:cTn id="12" dur="1000"/>
                                        <p:tgtEl>
                                          <p:spTgt spid="28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5">
                                            <p:txEl>
                                              <p:pRg st="2" end="2"/>
                                            </p:txEl>
                                          </p:spTgt>
                                        </p:tgtEl>
                                        <p:attrNameLst>
                                          <p:attrName>style.visibility</p:attrName>
                                        </p:attrNameLst>
                                      </p:cBhvr>
                                      <p:to>
                                        <p:strVal val="visible"/>
                                      </p:to>
                                    </p:set>
                                    <p:animEffect transition="in" filter="fade">
                                      <p:cBhvr>
                                        <p:cTn id="17" dur="1000"/>
                                        <p:tgtEl>
                                          <p:spTgt spid="28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5">
                                            <p:txEl>
                                              <p:pRg st="3" end="3"/>
                                            </p:txEl>
                                          </p:spTgt>
                                        </p:tgtEl>
                                        <p:attrNameLst>
                                          <p:attrName>style.visibility</p:attrName>
                                        </p:attrNameLst>
                                      </p:cBhvr>
                                      <p:to>
                                        <p:strVal val="visible"/>
                                      </p:to>
                                    </p:set>
                                    <p:animEffect transition="in" filter="fade">
                                      <p:cBhvr>
                                        <p:cTn id="22" dur="1000"/>
                                        <p:tgtEl>
                                          <p:spTgt spid="28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5">
                                            <p:txEl>
                                              <p:pRg st="4" end="4"/>
                                            </p:txEl>
                                          </p:spTgt>
                                        </p:tgtEl>
                                        <p:attrNameLst>
                                          <p:attrName>style.visibility</p:attrName>
                                        </p:attrNameLst>
                                      </p:cBhvr>
                                      <p:to>
                                        <p:strVal val="visible"/>
                                      </p:to>
                                    </p:set>
                                    <p:animEffect transition="in" filter="fade">
                                      <p:cBhvr>
                                        <p:cTn id="27" dur="1000"/>
                                        <p:tgtEl>
                                          <p:spTgt spid="28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5">
                                            <p:txEl>
                                              <p:pRg st="5" end="5"/>
                                            </p:txEl>
                                          </p:spTgt>
                                        </p:tgtEl>
                                        <p:attrNameLst>
                                          <p:attrName>style.visibility</p:attrName>
                                        </p:attrNameLst>
                                      </p:cBhvr>
                                      <p:to>
                                        <p:strVal val="visible"/>
                                      </p:to>
                                    </p:set>
                                    <p:animEffect transition="in" filter="fade">
                                      <p:cBhvr>
                                        <p:cTn id="32" dur="1000"/>
                                        <p:tgtEl>
                                          <p:spTgt spid="28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50"/>
          <p:cNvSpPr/>
          <p:nvPr/>
        </p:nvSpPr>
        <p:spPr>
          <a:xfrm>
            <a:off x="0" y="-9900"/>
            <a:ext cx="9144000" cy="4866600"/>
          </a:xfrm>
          <a:prstGeom prst="rect">
            <a:avLst/>
          </a:prstGeom>
          <a:solidFill>
            <a:srgbClr val="1C1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50"/>
          <p:cNvSpPr txBox="1"/>
          <p:nvPr/>
        </p:nvSpPr>
        <p:spPr>
          <a:xfrm>
            <a:off x="224600" y="662600"/>
            <a:ext cx="3301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t> </a:t>
            </a:r>
            <a:endParaRPr sz="2100"/>
          </a:p>
        </p:txBody>
      </p:sp>
      <p:sp>
        <p:nvSpPr>
          <p:cNvPr id="292" name="Google Shape;292;p50"/>
          <p:cNvSpPr txBox="1"/>
          <p:nvPr/>
        </p:nvSpPr>
        <p:spPr>
          <a:xfrm>
            <a:off x="1997850" y="662600"/>
            <a:ext cx="5148300" cy="130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640"/>
              </a:spcBef>
              <a:spcAft>
                <a:spcPts val="0"/>
              </a:spcAft>
              <a:buNone/>
            </a:pPr>
            <a:r>
              <a:rPr lang="en" sz="1200" b="1">
                <a:solidFill>
                  <a:schemeClr val="lt1"/>
                </a:solidFill>
                <a:latin typeface="Helvetica Neue"/>
                <a:ea typeface="Helvetica Neue"/>
                <a:cs typeface="Helvetica Neue"/>
                <a:sym typeface="Helvetica Neue"/>
              </a:rPr>
              <a:t>If your conspiracist is at the more dangerous end of the spectrum, the time for conversation has probably been over for a while. </a:t>
            </a:r>
            <a:endParaRPr sz="1200" b="1">
              <a:solidFill>
                <a:schemeClr val="lt1"/>
              </a:solidFill>
              <a:latin typeface="Helvetica Neue"/>
              <a:ea typeface="Helvetica Neue"/>
              <a:cs typeface="Helvetica Neue"/>
              <a:sym typeface="Helvetica Neue"/>
            </a:endParaRPr>
          </a:p>
          <a:p>
            <a:pPr marL="0" lvl="0" indent="0" algn="ctr" rtl="0">
              <a:lnSpc>
                <a:spcPct val="115000"/>
              </a:lnSpc>
              <a:spcBef>
                <a:spcPts val="640"/>
              </a:spcBef>
              <a:spcAft>
                <a:spcPts val="0"/>
              </a:spcAft>
              <a:buNone/>
            </a:pPr>
            <a:r>
              <a:rPr lang="en" sz="1200" b="1">
                <a:solidFill>
                  <a:schemeClr val="lt1"/>
                </a:solidFill>
                <a:latin typeface="Helvetica Neue"/>
                <a:ea typeface="Helvetica Neue"/>
                <a:cs typeface="Helvetica Neue"/>
                <a:sym typeface="Helvetica Neue"/>
              </a:rPr>
              <a:t>Now you are faced with a much more daunting task: how to deal with someone who simply won’t listen and who has a potentially destructive personality.</a:t>
            </a:r>
            <a:endParaRPr sz="1200" b="1">
              <a:solidFill>
                <a:schemeClr val="lt1"/>
              </a:solidFill>
              <a:latin typeface="Helvetica Neue"/>
              <a:ea typeface="Helvetica Neue"/>
              <a:cs typeface="Helvetica Neue"/>
              <a:sym typeface="Helvetica Neue"/>
            </a:endParaRPr>
          </a:p>
        </p:txBody>
      </p:sp>
      <p:pic>
        <p:nvPicPr>
          <p:cNvPr id="293" name="Google Shape;293;p50"/>
          <p:cNvPicPr preferRelativeResize="0"/>
          <p:nvPr/>
        </p:nvPicPr>
        <p:blipFill>
          <a:blip r:embed="rId3">
            <a:alphaModFix/>
          </a:blip>
          <a:stretch>
            <a:fillRect/>
          </a:stretch>
        </p:blipFill>
        <p:spPr>
          <a:xfrm>
            <a:off x="2971800" y="2179925"/>
            <a:ext cx="3200400" cy="2135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2">
                                            <p:txEl>
                                              <p:pRg st="0" end="0"/>
                                            </p:txEl>
                                          </p:spTgt>
                                        </p:tgtEl>
                                        <p:attrNameLst>
                                          <p:attrName>style.visibility</p:attrName>
                                        </p:attrNameLst>
                                      </p:cBhvr>
                                      <p:to>
                                        <p:strVal val="visible"/>
                                      </p:to>
                                    </p:set>
                                    <p:animEffect transition="in" filter="fade">
                                      <p:cBhvr>
                                        <p:cTn id="7" dur="1000"/>
                                        <p:tgtEl>
                                          <p:spTgt spid="2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2">
                                            <p:txEl>
                                              <p:pRg st="1" end="1"/>
                                            </p:txEl>
                                          </p:spTgt>
                                        </p:tgtEl>
                                        <p:attrNameLst>
                                          <p:attrName>style.visibility</p:attrName>
                                        </p:attrNameLst>
                                      </p:cBhvr>
                                      <p:to>
                                        <p:strVal val="visible"/>
                                      </p:to>
                                    </p:set>
                                    <p:animEffect transition="in" filter="fade">
                                      <p:cBhvr>
                                        <p:cTn id="12" dur="1000"/>
                                        <p:tgtEl>
                                          <p:spTgt spid="29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3"/>
                                        </p:tgtEl>
                                        <p:attrNameLst>
                                          <p:attrName>style.visibility</p:attrName>
                                        </p:attrNameLst>
                                      </p:cBhvr>
                                      <p:to>
                                        <p:strVal val="visible"/>
                                      </p:to>
                                    </p:set>
                                    <p:animEffect transition="in" filter="fade">
                                      <p:cBhvr>
                                        <p:cTn id="17"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4"/>
          <p:cNvSpPr txBox="1"/>
          <p:nvPr/>
        </p:nvSpPr>
        <p:spPr>
          <a:xfrm>
            <a:off x="136050" y="692925"/>
            <a:ext cx="3205800" cy="43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rgbClr val="000000"/>
              </a:buClr>
              <a:buSzPts val="1100"/>
              <a:buFont typeface="Arial"/>
              <a:buNone/>
            </a:pPr>
            <a:r>
              <a:rPr lang="en" sz="1500" b="1">
                <a:latin typeface="Helvetica Neue"/>
                <a:ea typeface="Helvetica Neue"/>
                <a:cs typeface="Helvetica Neue"/>
                <a:sym typeface="Helvetica Neue"/>
              </a:rPr>
              <a:t> </a:t>
            </a:r>
            <a:endParaRPr sz="900" b="1">
              <a:latin typeface="Helvetica Neue"/>
              <a:ea typeface="Helvetica Neue"/>
              <a:cs typeface="Helvetica Neue"/>
              <a:sym typeface="Helvetica Neue"/>
            </a:endParaRPr>
          </a:p>
        </p:txBody>
      </p:sp>
      <p:sp>
        <p:nvSpPr>
          <p:cNvPr id="105" name="Google Shape;105;p24"/>
          <p:cNvSpPr txBox="1"/>
          <p:nvPr/>
        </p:nvSpPr>
        <p:spPr>
          <a:xfrm>
            <a:off x="4160950" y="1572450"/>
            <a:ext cx="3595200" cy="1341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40"/>
              </a:spcBef>
              <a:spcAft>
                <a:spcPts val="0"/>
              </a:spcAft>
              <a:buNone/>
            </a:pPr>
            <a:endParaRPr sz="1200">
              <a:solidFill>
                <a:srgbClr val="000000"/>
              </a:solidFill>
              <a:latin typeface="Helvetica Neue"/>
              <a:ea typeface="Helvetica Neue"/>
              <a:cs typeface="Helvetica Neue"/>
              <a:sym typeface="Helvetica Neue"/>
            </a:endParaRPr>
          </a:p>
        </p:txBody>
      </p:sp>
      <p:pic>
        <p:nvPicPr>
          <p:cNvPr id="106" name="Google Shape;106;p24"/>
          <p:cNvPicPr preferRelativeResize="0"/>
          <p:nvPr/>
        </p:nvPicPr>
        <p:blipFill rotWithShape="1">
          <a:blip r:embed="rId3">
            <a:alphaModFix/>
          </a:blip>
          <a:srcRect l="69" r="59"/>
          <a:stretch/>
        </p:blipFill>
        <p:spPr>
          <a:xfrm>
            <a:off x="1205275" y="675475"/>
            <a:ext cx="6733450" cy="37925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51"/>
          <p:cNvSpPr txBox="1"/>
          <p:nvPr/>
        </p:nvSpPr>
        <p:spPr>
          <a:xfrm>
            <a:off x="2936700" y="325969"/>
            <a:ext cx="3270600" cy="396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1500" b="1">
                <a:solidFill>
                  <a:schemeClr val="dk1"/>
                </a:solidFill>
                <a:latin typeface="Helvetica Neue"/>
                <a:ea typeface="Helvetica Neue"/>
                <a:cs typeface="Helvetica Neue"/>
                <a:sym typeface="Helvetica Neue"/>
              </a:rPr>
              <a:t>Conclusion</a:t>
            </a:r>
            <a:endParaRPr sz="1200" b="1">
              <a:solidFill>
                <a:schemeClr val="dk1"/>
              </a:solidFill>
              <a:latin typeface="Helvetica Neue"/>
              <a:ea typeface="Helvetica Neue"/>
              <a:cs typeface="Helvetica Neue"/>
              <a:sym typeface="Helvetica Neue"/>
            </a:endParaRPr>
          </a:p>
          <a:p>
            <a:pPr marL="0" lvl="0" indent="0" algn="ctr" rtl="0">
              <a:lnSpc>
                <a:spcPct val="115000"/>
              </a:lnSpc>
              <a:spcBef>
                <a:spcPts val="1200"/>
              </a:spcBef>
              <a:spcAft>
                <a:spcPts val="0"/>
              </a:spcAft>
              <a:buNone/>
            </a:pPr>
            <a:endParaRPr sz="1500" b="1">
              <a:latin typeface="Helvetica Neue"/>
              <a:ea typeface="Helvetica Neue"/>
              <a:cs typeface="Helvetica Neue"/>
              <a:sym typeface="Helvetica Neue"/>
            </a:endParaRPr>
          </a:p>
          <a:p>
            <a:pPr marL="0" lvl="0" indent="0" algn="ctr" rtl="0">
              <a:lnSpc>
                <a:spcPct val="115000"/>
              </a:lnSpc>
              <a:spcBef>
                <a:spcPts val="1200"/>
              </a:spcBef>
              <a:spcAft>
                <a:spcPts val="1200"/>
              </a:spcAft>
              <a:buNone/>
            </a:pPr>
            <a:endParaRPr sz="1500" b="1">
              <a:solidFill>
                <a:srgbClr val="FFFFFF"/>
              </a:solidFill>
              <a:latin typeface="Helvetica Neue"/>
              <a:ea typeface="Helvetica Neue"/>
              <a:cs typeface="Helvetica Neue"/>
              <a:sym typeface="Helvetica Neue"/>
            </a:endParaRPr>
          </a:p>
        </p:txBody>
      </p:sp>
      <p:sp>
        <p:nvSpPr>
          <p:cNvPr id="299" name="Google Shape;299;p51"/>
          <p:cNvSpPr txBox="1"/>
          <p:nvPr/>
        </p:nvSpPr>
        <p:spPr>
          <a:xfrm>
            <a:off x="2173375" y="3187550"/>
            <a:ext cx="4797600" cy="1474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40"/>
              </a:spcBef>
              <a:spcAft>
                <a:spcPts val="0"/>
              </a:spcAft>
              <a:buNone/>
            </a:pPr>
            <a:r>
              <a:rPr lang="en" sz="1200" b="1">
                <a:solidFill>
                  <a:schemeClr val="dk1"/>
                </a:solidFill>
                <a:latin typeface="Helvetica Neue"/>
                <a:ea typeface="Helvetica Neue"/>
                <a:cs typeface="Helvetica Neue"/>
                <a:sym typeface="Helvetica Neue"/>
              </a:rPr>
              <a:t>It will be sound Critical Thinking skills, education, and good policy decisions which will aid us in battling misinformation and conspiracy theories in the future. </a:t>
            </a:r>
            <a:endParaRPr sz="1200" b="1">
              <a:solidFill>
                <a:schemeClr val="dk1"/>
              </a:solidFill>
              <a:latin typeface="Helvetica Neue"/>
              <a:ea typeface="Helvetica Neue"/>
              <a:cs typeface="Helvetica Neue"/>
              <a:sym typeface="Helvetica Neue"/>
            </a:endParaRPr>
          </a:p>
          <a:p>
            <a:pPr marL="0" lvl="0" indent="0" algn="ctr" rtl="0">
              <a:lnSpc>
                <a:spcPct val="115000"/>
              </a:lnSpc>
              <a:spcBef>
                <a:spcPts val="640"/>
              </a:spcBef>
              <a:spcAft>
                <a:spcPts val="0"/>
              </a:spcAft>
              <a:buNone/>
            </a:pPr>
            <a:r>
              <a:rPr lang="en" sz="1200" b="1">
                <a:solidFill>
                  <a:schemeClr val="dk1"/>
                </a:solidFill>
                <a:latin typeface="Helvetica Neue"/>
                <a:ea typeface="Helvetica Neue"/>
                <a:cs typeface="Helvetica Neue"/>
                <a:sym typeface="Helvetica Neue"/>
              </a:rPr>
              <a:t>Let us be cautiously optimistic that there are enough good minds out there to make this a reality.</a:t>
            </a:r>
            <a:endParaRPr sz="1200" b="1">
              <a:solidFill>
                <a:schemeClr val="dk1"/>
              </a:solidFill>
              <a:latin typeface="Helvetica Neue"/>
              <a:ea typeface="Helvetica Neue"/>
              <a:cs typeface="Helvetica Neue"/>
              <a:sym typeface="Helvetica Neue"/>
            </a:endParaRPr>
          </a:p>
        </p:txBody>
      </p:sp>
      <p:pic>
        <p:nvPicPr>
          <p:cNvPr id="300" name="Google Shape;300;p51"/>
          <p:cNvPicPr preferRelativeResize="0"/>
          <p:nvPr/>
        </p:nvPicPr>
        <p:blipFill rotWithShape="1">
          <a:blip r:embed="rId3">
            <a:alphaModFix/>
          </a:blip>
          <a:srcRect t="6400" b="972"/>
          <a:stretch/>
        </p:blipFill>
        <p:spPr>
          <a:xfrm>
            <a:off x="3773950" y="786023"/>
            <a:ext cx="1596100" cy="22846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1000"/>
                                        <p:tgtEl>
                                          <p:spTgt spid="3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9">
                                            <p:txEl>
                                              <p:pRg st="0" end="0"/>
                                            </p:txEl>
                                          </p:spTgt>
                                        </p:tgtEl>
                                        <p:attrNameLst>
                                          <p:attrName>style.visibility</p:attrName>
                                        </p:attrNameLst>
                                      </p:cBhvr>
                                      <p:to>
                                        <p:strVal val="visible"/>
                                      </p:to>
                                    </p:set>
                                    <p:animEffect transition="in" filter="fade">
                                      <p:cBhvr>
                                        <p:cTn id="12" dur="1000"/>
                                        <p:tgtEl>
                                          <p:spTgt spid="29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9">
                                            <p:txEl>
                                              <p:pRg st="1" end="1"/>
                                            </p:txEl>
                                          </p:spTgt>
                                        </p:tgtEl>
                                        <p:attrNameLst>
                                          <p:attrName>style.visibility</p:attrName>
                                        </p:attrNameLst>
                                      </p:cBhvr>
                                      <p:to>
                                        <p:strVal val="visible"/>
                                      </p:to>
                                    </p:set>
                                    <p:animEffect transition="in" filter="fade">
                                      <p:cBhvr>
                                        <p:cTn id="17" dur="1000"/>
                                        <p:tgtEl>
                                          <p:spTgt spid="2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52"/>
          <p:cNvSpPr txBox="1"/>
          <p:nvPr/>
        </p:nvSpPr>
        <p:spPr>
          <a:xfrm>
            <a:off x="5071462" y="1909850"/>
            <a:ext cx="28644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400" b="1">
                <a:solidFill>
                  <a:schemeClr val="dk1"/>
                </a:solidFill>
                <a:latin typeface="Helvetica Neue"/>
                <a:ea typeface="Helvetica Neue"/>
                <a:cs typeface="Helvetica Neue"/>
                <a:sym typeface="Helvetica Neue"/>
              </a:rPr>
              <a:t>Q&amp;A session</a:t>
            </a:r>
            <a:endParaRPr sz="3400" b="1">
              <a:solidFill>
                <a:schemeClr val="dk1"/>
              </a:solidFill>
              <a:latin typeface="Helvetica Neue"/>
              <a:ea typeface="Helvetica Neue"/>
              <a:cs typeface="Helvetica Neue"/>
              <a:sym typeface="Helvetica Neue"/>
            </a:endParaRPr>
          </a:p>
        </p:txBody>
      </p:sp>
      <p:sp>
        <p:nvSpPr>
          <p:cNvPr id="306" name="Google Shape;306;p52"/>
          <p:cNvSpPr/>
          <p:nvPr/>
        </p:nvSpPr>
        <p:spPr>
          <a:xfrm>
            <a:off x="5224575" y="2689750"/>
            <a:ext cx="2648700" cy="488400"/>
          </a:xfrm>
          <a:prstGeom prst="rect">
            <a:avLst/>
          </a:prstGeom>
          <a:noFill/>
          <a:ln w="9525" cap="flat" cmpd="sng">
            <a:solidFill>
              <a:srgbClr val="D7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2"/>
          <p:cNvSpPr txBox="1"/>
          <p:nvPr/>
        </p:nvSpPr>
        <p:spPr>
          <a:xfrm>
            <a:off x="5242920" y="2692750"/>
            <a:ext cx="2613600" cy="482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900">
                <a:solidFill>
                  <a:schemeClr val="dk1"/>
                </a:solidFill>
                <a:latin typeface="Helvetica Neue"/>
                <a:ea typeface="Helvetica Neue"/>
                <a:cs typeface="Helvetica Neue"/>
                <a:sym typeface="Helvetica Neue"/>
              </a:rPr>
              <a:t>Pre-order </a:t>
            </a:r>
            <a:r>
              <a:rPr lang="en" sz="900" b="1">
                <a:solidFill>
                  <a:schemeClr val="dk1"/>
                </a:solidFill>
                <a:latin typeface="Helvetica Neue"/>
                <a:ea typeface="Helvetica Neue"/>
                <a:cs typeface="Helvetica Neue"/>
                <a:sym typeface="Helvetica Neue"/>
              </a:rPr>
              <a:t>How to Talk to Conspiracy Theorist</a:t>
            </a:r>
            <a:r>
              <a:rPr lang="en" sz="900">
                <a:solidFill>
                  <a:schemeClr val="dk1"/>
                </a:solidFill>
                <a:latin typeface="Helvetica Neue"/>
                <a:ea typeface="Helvetica Neue"/>
                <a:cs typeface="Helvetica Neue"/>
                <a:sym typeface="Helvetica Neue"/>
              </a:rPr>
              <a:t> at </a:t>
            </a:r>
            <a:r>
              <a:rPr lang="en" sz="900" b="1">
                <a:solidFill>
                  <a:schemeClr val="dk1"/>
                </a:solidFill>
                <a:uFill>
                  <a:noFill/>
                </a:uFill>
                <a:latin typeface="Helvetica Neue"/>
                <a:ea typeface="Helvetica Neue"/>
                <a:cs typeface="Helvetica Neue"/>
                <a:sym typeface="Helvetica Neue"/>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PDVERSE.com/conspiracy</a:t>
            </a:r>
            <a:endParaRPr sz="900" b="1">
              <a:solidFill>
                <a:schemeClr val="dk1"/>
              </a:solidFill>
            </a:endParaRPr>
          </a:p>
        </p:txBody>
      </p:sp>
      <p:pic>
        <p:nvPicPr>
          <p:cNvPr id="308" name="Google Shape;308;p52"/>
          <p:cNvPicPr preferRelativeResize="0"/>
          <p:nvPr/>
        </p:nvPicPr>
        <p:blipFill rotWithShape="1">
          <a:blip r:embed="rId4">
            <a:alphaModFix/>
          </a:blip>
          <a:srcRect l="12738" t="9049" r="26772" b="9049"/>
          <a:stretch/>
        </p:blipFill>
        <p:spPr>
          <a:xfrm>
            <a:off x="543170" y="565339"/>
            <a:ext cx="4050500" cy="36581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grpSp>
        <p:nvGrpSpPr>
          <p:cNvPr id="313" name="Google Shape;313;p53"/>
          <p:cNvGrpSpPr/>
          <p:nvPr/>
        </p:nvGrpSpPr>
        <p:grpSpPr>
          <a:xfrm>
            <a:off x="1825000" y="946538"/>
            <a:ext cx="2580600" cy="3250412"/>
            <a:chOff x="1825000" y="1221625"/>
            <a:chExt cx="2580600" cy="3250412"/>
          </a:xfrm>
        </p:grpSpPr>
        <p:pic>
          <p:nvPicPr>
            <p:cNvPr id="314" name="Google Shape;314;p53"/>
            <p:cNvPicPr preferRelativeResize="0"/>
            <p:nvPr/>
          </p:nvPicPr>
          <p:blipFill>
            <a:blip r:embed="rId3">
              <a:alphaModFix/>
            </a:blip>
            <a:stretch>
              <a:fillRect/>
            </a:stretch>
          </p:blipFill>
          <p:spPr>
            <a:xfrm>
              <a:off x="1913765" y="1221625"/>
              <a:ext cx="2037050" cy="2700250"/>
            </a:xfrm>
            <a:prstGeom prst="rect">
              <a:avLst/>
            </a:prstGeom>
            <a:noFill/>
            <a:ln>
              <a:noFill/>
            </a:ln>
          </p:spPr>
        </p:pic>
        <p:sp>
          <p:nvSpPr>
            <p:cNvPr id="315" name="Google Shape;315;p53"/>
            <p:cNvSpPr txBox="1"/>
            <p:nvPr/>
          </p:nvSpPr>
          <p:spPr>
            <a:xfrm>
              <a:off x="1825000" y="4075138"/>
              <a:ext cx="2580600" cy="396900"/>
            </a:xfrm>
            <a:prstGeom prst="rect">
              <a:avLst/>
            </a:prstGeom>
            <a:noFill/>
            <a:ln>
              <a:noFill/>
            </a:ln>
          </p:spPr>
          <p:txBody>
            <a:bodyPr spcFirstLastPara="1" wrap="square" lIns="91425" tIns="91425" rIns="91425" bIns="91425" anchor="t" anchorCtr="0">
              <a:noAutofit/>
            </a:bodyPr>
            <a:lstStyle/>
            <a:p>
              <a:pPr marL="0" lvl="0" indent="0" algn="l" rtl="0">
                <a:lnSpc>
                  <a:spcPct val="20000"/>
                </a:lnSpc>
                <a:spcBef>
                  <a:spcPts val="0"/>
                </a:spcBef>
                <a:spcAft>
                  <a:spcPts val="0"/>
                </a:spcAft>
                <a:buNone/>
              </a:pPr>
              <a:r>
                <a:rPr lang="en" sz="1500" b="1">
                  <a:solidFill>
                    <a:schemeClr val="dk1"/>
                  </a:solidFill>
                  <a:highlight>
                    <a:srgbClr val="FFFFFF"/>
                  </a:highlight>
                  <a:latin typeface="Helvetica Neue"/>
                  <a:ea typeface="Helvetica Neue"/>
                  <a:cs typeface="Helvetica Neue"/>
                  <a:sym typeface="Helvetica Neue"/>
                </a:rPr>
                <a:t>Christopher 'Doc' DiCarlo</a:t>
              </a:r>
              <a:endParaRPr sz="1300" b="1">
                <a:solidFill>
                  <a:schemeClr val="dk1"/>
                </a:solidFill>
                <a:highlight>
                  <a:srgbClr val="FFFFFF"/>
                </a:highlight>
                <a:latin typeface="Helvetica Neue"/>
                <a:ea typeface="Helvetica Neue"/>
                <a:cs typeface="Helvetica Neue"/>
                <a:sym typeface="Helvetica Neue"/>
              </a:endParaRPr>
            </a:p>
            <a:p>
              <a:pPr marL="0" lvl="0" indent="0" algn="l" rtl="0">
                <a:lnSpc>
                  <a:spcPct val="20000"/>
                </a:lnSpc>
                <a:spcBef>
                  <a:spcPts val="1200"/>
                </a:spcBef>
                <a:spcAft>
                  <a:spcPts val="1200"/>
                </a:spcAft>
                <a:buNone/>
              </a:pPr>
              <a:r>
                <a:rPr lang="en" sz="900">
                  <a:solidFill>
                    <a:srgbClr val="666666"/>
                  </a:solidFill>
                  <a:highlight>
                    <a:srgbClr val="FFFFFF"/>
                  </a:highlight>
                  <a:latin typeface="Helvetica Neue"/>
                  <a:ea typeface="Helvetica Neue"/>
                  <a:cs typeface="Helvetica Neue"/>
                  <a:sym typeface="Helvetica Neue"/>
                </a:rPr>
                <a:t>Philosopher. Educator. Author.</a:t>
              </a:r>
              <a:endParaRPr sz="900"/>
            </a:p>
          </p:txBody>
        </p:sp>
      </p:grpSp>
      <p:sp>
        <p:nvSpPr>
          <p:cNvPr id="316" name="Google Shape;316;p53"/>
          <p:cNvSpPr txBox="1"/>
          <p:nvPr/>
        </p:nvSpPr>
        <p:spPr>
          <a:xfrm>
            <a:off x="5071462" y="1909850"/>
            <a:ext cx="28644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400" b="1">
                <a:solidFill>
                  <a:schemeClr val="dk1"/>
                </a:solidFill>
                <a:latin typeface="Helvetica Neue"/>
                <a:ea typeface="Helvetica Neue"/>
                <a:cs typeface="Helvetica Neue"/>
                <a:sym typeface="Helvetica Neue"/>
              </a:rPr>
              <a:t>Thank you</a:t>
            </a:r>
            <a:endParaRPr sz="3400" b="1">
              <a:solidFill>
                <a:schemeClr val="dk1"/>
              </a:solidFill>
              <a:latin typeface="Helvetica Neue"/>
              <a:ea typeface="Helvetica Neue"/>
              <a:cs typeface="Helvetica Neue"/>
              <a:sym typeface="Helvetica Neue"/>
            </a:endParaRPr>
          </a:p>
        </p:txBody>
      </p:sp>
      <p:grpSp>
        <p:nvGrpSpPr>
          <p:cNvPr id="317" name="Google Shape;317;p53"/>
          <p:cNvGrpSpPr/>
          <p:nvPr/>
        </p:nvGrpSpPr>
        <p:grpSpPr>
          <a:xfrm>
            <a:off x="5166156" y="1415431"/>
            <a:ext cx="2601894" cy="461700"/>
            <a:chOff x="4012475" y="3928831"/>
            <a:chExt cx="2601894" cy="461700"/>
          </a:xfrm>
        </p:grpSpPr>
        <p:pic>
          <p:nvPicPr>
            <p:cNvPr id="318" name="Google Shape;318;p53"/>
            <p:cNvPicPr preferRelativeResize="0"/>
            <p:nvPr/>
          </p:nvPicPr>
          <p:blipFill>
            <a:blip r:embed="rId4">
              <a:alphaModFix/>
            </a:blip>
            <a:stretch>
              <a:fillRect/>
            </a:stretch>
          </p:blipFill>
          <p:spPr>
            <a:xfrm>
              <a:off x="4012475" y="4020306"/>
              <a:ext cx="309575" cy="309675"/>
            </a:xfrm>
            <a:prstGeom prst="rect">
              <a:avLst/>
            </a:prstGeom>
            <a:noFill/>
            <a:ln>
              <a:noFill/>
            </a:ln>
          </p:spPr>
        </p:pic>
        <p:sp>
          <p:nvSpPr>
            <p:cNvPr id="319" name="Google Shape;319;p53"/>
            <p:cNvSpPr txBox="1"/>
            <p:nvPr/>
          </p:nvSpPr>
          <p:spPr>
            <a:xfrm>
              <a:off x="4476569" y="3928831"/>
              <a:ext cx="2137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dk1"/>
                  </a:solidFill>
                  <a:latin typeface="Helvetica Neue"/>
                  <a:ea typeface="Helvetica Neue"/>
                  <a:cs typeface="Helvetica Neue"/>
                  <a:sym typeface="Helvetica Neue"/>
                </a:rPr>
                <a:t>In collaboration with Pixel Dreams</a:t>
              </a:r>
              <a:endParaRPr sz="90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1200"/>
                </a:spcAft>
                <a:buClr>
                  <a:schemeClr val="dk1"/>
                </a:buClr>
                <a:buSzPts val="1100"/>
                <a:buFont typeface="Arial"/>
                <a:buNone/>
              </a:pPr>
              <a:r>
                <a:rPr lang="en" sz="900" b="1" u="sng">
                  <a:solidFill>
                    <a:schemeClr val="dk1"/>
                  </a:solidFill>
                  <a:latin typeface="Helvetica Neue"/>
                  <a:ea typeface="Helvetica Neue"/>
                  <a:cs typeface="Helvetica Neue"/>
                  <a:sym typeface="Helvetica Neue"/>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pixeldreams.com</a:t>
              </a:r>
              <a:r>
                <a:rPr lang="en" sz="900" b="1">
                  <a:solidFill>
                    <a:schemeClr val="dk1"/>
                  </a:solidFill>
                  <a:latin typeface="Helvetica Neue"/>
                  <a:ea typeface="Helvetica Neue"/>
                  <a:cs typeface="Helvetica Neue"/>
                  <a:sym typeface="Helvetica Neue"/>
                </a:rPr>
                <a:t>  </a:t>
              </a:r>
              <a:endParaRPr sz="900" b="1">
                <a:solidFill>
                  <a:schemeClr val="dk1"/>
                </a:solidFill>
                <a:latin typeface="Helvetica Neue"/>
                <a:ea typeface="Helvetica Neue"/>
                <a:cs typeface="Helvetica Neue"/>
                <a:sym typeface="Helvetica Neue"/>
              </a:endParaRPr>
            </a:p>
          </p:txBody>
        </p:sp>
      </p:grpSp>
      <p:sp>
        <p:nvSpPr>
          <p:cNvPr id="320" name="Google Shape;320;p53"/>
          <p:cNvSpPr/>
          <p:nvPr/>
        </p:nvSpPr>
        <p:spPr>
          <a:xfrm>
            <a:off x="5224575" y="2689750"/>
            <a:ext cx="2648700" cy="488400"/>
          </a:xfrm>
          <a:prstGeom prst="rect">
            <a:avLst/>
          </a:prstGeom>
          <a:noFill/>
          <a:ln w="9525" cap="flat" cmpd="sng">
            <a:solidFill>
              <a:srgbClr val="D7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3"/>
          <p:cNvSpPr txBox="1"/>
          <p:nvPr/>
        </p:nvSpPr>
        <p:spPr>
          <a:xfrm>
            <a:off x="5242920" y="2692750"/>
            <a:ext cx="2613600" cy="482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900">
                <a:solidFill>
                  <a:schemeClr val="dk1"/>
                </a:solidFill>
                <a:latin typeface="Helvetica Neue"/>
                <a:ea typeface="Helvetica Neue"/>
                <a:cs typeface="Helvetica Neue"/>
                <a:sym typeface="Helvetica Neue"/>
              </a:rPr>
              <a:t>Pre-order </a:t>
            </a:r>
            <a:r>
              <a:rPr lang="en" sz="900" b="1">
                <a:solidFill>
                  <a:schemeClr val="dk1"/>
                </a:solidFill>
                <a:latin typeface="Helvetica Neue"/>
                <a:ea typeface="Helvetica Neue"/>
                <a:cs typeface="Helvetica Neue"/>
                <a:sym typeface="Helvetica Neue"/>
              </a:rPr>
              <a:t>How to Talk to Conspiracy Theorist</a:t>
            </a:r>
            <a:r>
              <a:rPr lang="en" sz="900">
                <a:solidFill>
                  <a:schemeClr val="dk1"/>
                </a:solidFill>
                <a:latin typeface="Helvetica Neue"/>
                <a:ea typeface="Helvetica Neue"/>
                <a:cs typeface="Helvetica Neue"/>
                <a:sym typeface="Helvetica Neue"/>
              </a:rPr>
              <a:t> at </a:t>
            </a:r>
            <a:r>
              <a:rPr lang="en" sz="900" b="1">
                <a:solidFill>
                  <a:schemeClr val="dk1"/>
                </a:solidFill>
                <a:uFill>
                  <a:noFill/>
                </a:uFill>
                <a:latin typeface="Helvetica Neue"/>
                <a:ea typeface="Helvetica Neue"/>
                <a:cs typeface="Helvetica Neue"/>
                <a:sym typeface="Helvetica Neue"/>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PDVERSE.com/conspiracy</a:t>
            </a:r>
            <a:endParaRPr sz="900" b="1">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5"/>
          <p:cNvSpPr txBox="1"/>
          <p:nvPr/>
        </p:nvSpPr>
        <p:spPr>
          <a:xfrm>
            <a:off x="3999525" y="1941450"/>
            <a:ext cx="3639000" cy="126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40"/>
              </a:spcBef>
              <a:spcAft>
                <a:spcPts val="0"/>
              </a:spcAft>
              <a:buNone/>
            </a:pPr>
            <a:r>
              <a:rPr lang="en" sz="1200">
                <a:solidFill>
                  <a:schemeClr val="dk1"/>
                </a:solidFill>
                <a:latin typeface="Helvetica Neue"/>
                <a:ea typeface="Helvetica Neue"/>
                <a:cs typeface="Helvetica Neue"/>
                <a:sym typeface="Helvetica Neue"/>
              </a:rPr>
              <a:t>Conspiracists vary in degree according to the seriousness with which they believe their conspiracy stories.</a:t>
            </a:r>
            <a:endParaRPr sz="1200">
              <a:solidFill>
                <a:schemeClr val="dk1"/>
              </a:solidFill>
              <a:latin typeface="Helvetica Neue"/>
              <a:ea typeface="Helvetica Neue"/>
              <a:cs typeface="Helvetica Neue"/>
              <a:sym typeface="Helvetica Neue"/>
            </a:endParaRPr>
          </a:p>
          <a:p>
            <a:pPr marL="0" lvl="0" indent="0" algn="l" rtl="0">
              <a:lnSpc>
                <a:spcPct val="115000"/>
              </a:lnSpc>
              <a:spcBef>
                <a:spcPts val="640"/>
              </a:spcBef>
              <a:spcAft>
                <a:spcPts val="0"/>
              </a:spcAft>
              <a:buNone/>
            </a:pPr>
            <a:r>
              <a:rPr lang="en" sz="1200">
                <a:solidFill>
                  <a:schemeClr val="dk1"/>
                </a:solidFill>
                <a:latin typeface="Helvetica Neue"/>
                <a:ea typeface="Helvetica Neue"/>
                <a:cs typeface="Helvetica Neue"/>
                <a:sym typeface="Helvetica Neue"/>
              </a:rPr>
              <a:t>It is imperative that we know how to categorize our conspiracists if we wish to help them.</a:t>
            </a:r>
            <a:endParaRPr sz="1200">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
                                            <p:txEl>
                                              <p:pRg st="0" end="0"/>
                                            </p:txEl>
                                          </p:spTgt>
                                        </p:tgtEl>
                                        <p:attrNameLst>
                                          <p:attrName>style.visibility</p:attrName>
                                        </p:attrNameLst>
                                      </p:cBhvr>
                                      <p:to>
                                        <p:strVal val="visible"/>
                                      </p:to>
                                    </p:set>
                                    <p:animEffect transition="in" filter="fade">
                                      <p:cBhvr>
                                        <p:cTn id="7" dur="1000"/>
                                        <p:tgtEl>
                                          <p:spTgt spid="1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
                                            <p:txEl>
                                              <p:pRg st="1" end="1"/>
                                            </p:txEl>
                                          </p:spTgt>
                                        </p:tgtEl>
                                        <p:attrNameLst>
                                          <p:attrName>style.visibility</p:attrName>
                                        </p:attrNameLst>
                                      </p:cBhvr>
                                      <p:to>
                                        <p:strVal val="visible"/>
                                      </p:to>
                                    </p:set>
                                    <p:animEffect transition="in" filter="fade">
                                      <p:cBhvr>
                                        <p:cTn id="12" dur="1000"/>
                                        <p:tgtEl>
                                          <p:spTgt spid="1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6"/>
          <p:cNvSpPr txBox="1"/>
          <p:nvPr/>
        </p:nvSpPr>
        <p:spPr>
          <a:xfrm>
            <a:off x="136050" y="692925"/>
            <a:ext cx="3205800" cy="43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rgbClr val="000000"/>
              </a:buClr>
              <a:buSzPts val="1100"/>
              <a:buFont typeface="Arial"/>
              <a:buNone/>
            </a:pPr>
            <a:r>
              <a:rPr lang="en" sz="1500" b="1">
                <a:latin typeface="Helvetica Neue"/>
                <a:ea typeface="Helvetica Neue"/>
                <a:cs typeface="Helvetica Neue"/>
                <a:sym typeface="Helvetica Neue"/>
              </a:rPr>
              <a:t> </a:t>
            </a:r>
            <a:endParaRPr sz="900" b="1">
              <a:latin typeface="Helvetica Neue"/>
              <a:ea typeface="Helvetica Neue"/>
              <a:cs typeface="Helvetica Neue"/>
              <a:sym typeface="Helvetica Neue"/>
            </a:endParaRPr>
          </a:p>
        </p:txBody>
      </p:sp>
      <p:sp>
        <p:nvSpPr>
          <p:cNvPr id="117" name="Google Shape;117;p26"/>
          <p:cNvSpPr txBox="1"/>
          <p:nvPr/>
        </p:nvSpPr>
        <p:spPr>
          <a:xfrm>
            <a:off x="2216800" y="1777350"/>
            <a:ext cx="4710600" cy="1588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640"/>
              </a:spcBef>
              <a:spcAft>
                <a:spcPts val="0"/>
              </a:spcAft>
              <a:buNone/>
            </a:pPr>
            <a:r>
              <a:rPr lang="en" sz="1900" b="1">
                <a:solidFill>
                  <a:schemeClr val="dk1"/>
                </a:solidFill>
                <a:latin typeface="Helvetica Neue"/>
                <a:ea typeface="Helvetica Neue"/>
                <a:cs typeface="Helvetica Neue"/>
                <a:sym typeface="Helvetica Neue"/>
              </a:rPr>
              <a:t>What happens when the conspiracists simply can't be reached?</a:t>
            </a:r>
            <a:endParaRPr sz="1900" b="1">
              <a:solidFill>
                <a:schemeClr val="dk1"/>
              </a:solidFill>
              <a:latin typeface="Helvetica Neue"/>
              <a:ea typeface="Helvetica Neue"/>
              <a:cs typeface="Helvetica Neue"/>
              <a:sym typeface="Helvetica Neue"/>
            </a:endParaRPr>
          </a:p>
          <a:p>
            <a:pPr marL="0" lvl="0" indent="0" algn="ctr" rtl="0">
              <a:lnSpc>
                <a:spcPct val="115000"/>
              </a:lnSpc>
              <a:spcBef>
                <a:spcPts val="640"/>
              </a:spcBef>
              <a:spcAft>
                <a:spcPts val="0"/>
              </a:spcAft>
              <a:buNone/>
            </a:pPr>
            <a:r>
              <a:rPr lang="en" sz="1900" b="1">
                <a:solidFill>
                  <a:schemeClr val="dk1"/>
                </a:solidFill>
                <a:latin typeface="Helvetica Neue"/>
                <a:ea typeface="Helvetica Neue"/>
                <a:cs typeface="Helvetica Neue"/>
                <a:sym typeface="Helvetica Neue"/>
              </a:rPr>
              <a:t>Is it time to shut up and move on? </a:t>
            </a:r>
            <a:endParaRPr sz="1900" b="1">
              <a:solidFill>
                <a:schemeClr val="dk1"/>
              </a:solidFill>
              <a:latin typeface="Helvetica Neue"/>
              <a:ea typeface="Helvetica Neue"/>
              <a:cs typeface="Helvetica Neue"/>
              <a:sym typeface="Helvetica Neue"/>
            </a:endParaRPr>
          </a:p>
          <a:p>
            <a:pPr marL="0" lvl="0" indent="0" algn="ctr" rtl="0">
              <a:lnSpc>
                <a:spcPct val="115000"/>
              </a:lnSpc>
              <a:spcBef>
                <a:spcPts val="640"/>
              </a:spcBef>
              <a:spcAft>
                <a:spcPts val="0"/>
              </a:spcAft>
              <a:buNone/>
            </a:pPr>
            <a:r>
              <a:rPr lang="en" sz="1500" b="1">
                <a:solidFill>
                  <a:srgbClr val="666666"/>
                </a:solidFill>
                <a:latin typeface="Helvetica Neue"/>
                <a:ea typeface="Helvetica Neue"/>
                <a:cs typeface="Helvetica Neue"/>
                <a:sym typeface="Helvetica Neue"/>
              </a:rPr>
              <a:t>It depends...</a:t>
            </a:r>
            <a:endParaRPr sz="1500" b="1">
              <a:solidFill>
                <a:srgbClr val="666666"/>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animEffect transition="in" filter="fade">
                                      <p:cBhvr>
                                        <p:cTn id="7" dur="1000"/>
                                        <p:tgtEl>
                                          <p:spTgt spid="1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7">
                                            <p:txEl>
                                              <p:pRg st="1" end="1"/>
                                            </p:txEl>
                                          </p:spTgt>
                                        </p:tgtEl>
                                        <p:attrNameLst>
                                          <p:attrName>style.visibility</p:attrName>
                                        </p:attrNameLst>
                                      </p:cBhvr>
                                      <p:to>
                                        <p:strVal val="visible"/>
                                      </p:to>
                                    </p:set>
                                    <p:animEffect transition="in" filter="fade">
                                      <p:cBhvr>
                                        <p:cTn id="12" dur="1000"/>
                                        <p:tgtEl>
                                          <p:spTgt spid="1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7">
                                            <p:txEl>
                                              <p:pRg st="2" end="2"/>
                                            </p:txEl>
                                          </p:spTgt>
                                        </p:tgtEl>
                                        <p:attrNameLst>
                                          <p:attrName>style.visibility</p:attrName>
                                        </p:attrNameLst>
                                      </p:cBhvr>
                                      <p:to>
                                        <p:strVal val="visible"/>
                                      </p:to>
                                    </p:set>
                                    <p:animEffect transition="in" filter="fade">
                                      <p:cBhvr>
                                        <p:cTn id="17" dur="1000"/>
                                        <p:tgtEl>
                                          <p:spTgt spid="1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7"/>
          <p:cNvSpPr txBox="1"/>
          <p:nvPr/>
        </p:nvSpPr>
        <p:spPr>
          <a:xfrm>
            <a:off x="136050" y="692925"/>
            <a:ext cx="3205800" cy="43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rgbClr val="000000"/>
              </a:buClr>
              <a:buSzPts val="1100"/>
              <a:buFont typeface="Arial"/>
              <a:buNone/>
            </a:pPr>
            <a:r>
              <a:rPr lang="en" sz="1500" b="1">
                <a:latin typeface="Helvetica Neue"/>
                <a:ea typeface="Helvetica Neue"/>
                <a:cs typeface="Helvetica Neue"/>
                <a:sym typeface="Helvetica Neue"/>
              </a:rPr>
              <a:t> </a:t>
            </a:r>
            <a:endParaRPr sz="900" b="1">
              <a:latin typeface="Helvetica Neue"/>
              <a:ea typeface="Helvetica Neue"/>
              <a:cs typeface="Helvetica Neue"/>
              <a:sym typeface="Helvetica Neue"/>
            </a:endParaRPr>
          </a:p>
        </p:txBody>
      </p:sp>
      <p:sp>
        <p:nvSpPr>
          <p:cNvPr id="123" name="Google Shape;123;p27"/>
          <p:cNvSpPr txBox="1"/>
          <p:nvPr/>
        </p:nvSpPr>
        <p:spPr>
          <a:xfrm>
            <a:off x="4160950" y="1572450"/>
            <a:ext cx="3595200" cy="1341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40"/>
              </a:spcBef>
              <a:spcAft>
                <a:spcPts val="0"/>
              </a:spcAft>
              <a:buNone/>
            </a:pPr>
            <a:endParaRPr sz="1200">
              <a:solidFill>
                <a:srgbClr val="000000"/>
              </a:solidFill>
              <a:latin typeface="Helvetica Neue"/>
              <a:ea typeface="Helvetica Neue"/>
              <a:cs typeface="Helvetica Neue"/>
              <a:sym typeface="Helvetica Neue"/>
            </a:endParaRPr>
          </a:p>
        </p:txBody>
      </p:sp>
      <p:pic>
        <p:nvPicPr>
          <p:cNvPr id="124" name="Google Shape;124;p27"/>
          <p:cNvPicPr preferRelativeResize="0"/>
          <p:nvPr/>
        </p:nvPicPr>
        <p:blipFill rotWithShape="1">
          <a:blip r:embed="rId3">
            <a:alphaModFix/>
          </a:blip>
          <a:srcRect l="69" r="59"/>
          <a:stretch/>
        </p:blipFill>
        <p:spPr>
          <a:xfrm>
            <a:off x="1205275" y="675475"/>
            <a:ext cx="6733450" cy="3792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8"/>
          <p:cNvSpPr txBox="1"/>
          <p:nvPr/>
        </p:nvSpPr>
        <p:spPr>
          <a:xfrm>
            <a:off x="136050" y="692925"/>
            <a:ext cx="3205800" cy="43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rgbClr val="000000"/>
              </a:buClr>
              <a:buSzPts val="1100"/>
              <a:buFont typeface="Arial"/>
              <a:buNone/>
            </a:pPr>
            <a:r>
              <a:rPr lang="en" sz="1500" b="1">
                <a:latin typeface="Helvetica Neue"/>
                <a:ea typeface="Helvetica Neue"/>
                <a:cs typeface="Helvetica Neue"/>
                <a:sym typeface="Helvetica Neue"/>
              </a:rPr>
              <a:t> </a:t>
            </a:r>
            <a:endParaRPr sz="900" b="1">
              <a:latin typeface="Helvetica Neue"/>
              <a:ea typeface="Helvetica Neue"/>
              <a:cs typeface="Helvetica Neue"/>
              <a:sym typeface="Helvetica Neue"/>
            </a:endParaRPr>
          </a:p>
        </p:txBody>
      </p:sp>
      <p:pic>
        <p:nvPicPr>
          <p:cNvPr id="130" name="Google Shape;130;p28"/>
          <p:cNvPicPr preferRelativeResize="0"/>
          <p:nvPr/>
        </p:nvPicPr>
        <p:blipFill rotWithShape="1">
          <a:blip r:embed="rId3">
            <a:alphaModFix/>
          </a:blip>
          <a:srcRect l="602" r="602"/>
          <a:stretch/>
        </p:blipFill>
        <p:spPr>
          <a:xfrm>
            <a:off x="0" y="-11850"/>
            <a:ext cx="3399825" cy="4864876"/>
          </a:xfrm>
          <a:prstGeom prst="rect">
            <a:avLst/>
          </a:prstGeom>
          <a:noFill/>
          <a:ln>
            <a:noFill/>
          </a:ln>
        </p:spPr>
      </p:pic>
      <p:sp>
        <p:nvSpPr>
          <p:cNvPr id="131" name="Google Shape;131;p28"/>
          <p:cNvSpPr txBox="1"/>
          <p:nvPr/>
        </p:nvSpPr>
        <p:spPr>
          <a:xfrm>
            <a:off x="4132150" y="2038878"/>
            <a:ext cx="1503900" cy="30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40"/>
              </a:spcBef>
              <a:spcAft>
                <a:spcPts val="0"/>
              </a:spcAft>
              <a:buNone/>
            </a:pPr>
            <a:r>
              <a:rPr lang="en" sz="1200" b="1">
                <a:solidFill>
                  <a:schemeClr val="dk1"/>
                </a:solidFill>
                <a:latin typeface="Helvetica Neue"/>
                <a:ea typeface="Helvetica Neue"/>
                <a:cs typeface="Helvetica Neue"/>
                <a:sym typeface="Helvetica Neue"/>
              </a:rPr>
              <a:t>Ethical problems</a:t>
            </a:r>
            <a:endParaRPr sz="1200" b="1">
              <a:solidFill>
                <a:srgbClr val="666666"/>
              </a:solidFill>
              <a:latin typeface="Helvetica Neue"/>
              <a:ea typeface="Helvetica Neue"/>
              <a:cs typeface="Helvetica Neue"/>
              <a:sym typeface="Helvetica Neue"/>
            </a:endParaRPr>
          </a:p>
        </p:txBody>
      </p:sp>
      <p:sp>
        <p:nvSpPr>
          <p:cNvPr id="132" name="Google Shape;132;p28"/>
          <p:cNvSpPr txBox="1"/>
          <p:nvPr/>
        </p:nvSpPr>
        <p:spPr>
          <a:xfrm>
            <a:off x="4205460" y="2310522"/>
            <a:ext cx="4004400" cy="7941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64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No magic formula</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Avoiding the </a:t>
            </a:r>
            <a:r>
              <a:rPr lang="en" sz="1200" i="1">
                <a:solidFill>
                  <a:schemeClr val="dk1"/>
                </a:solidFill>
                <a:latin typeface="Helvetica Neue"/>
                <a:ea typeface="Helvetica Neue"/>
                <a:cs typeface="Helvetica Neue"/>
                <a:sym typeface="Helvetica Neue"/>
              </a:rPr>
              <a:t>‘Backfire Effect’</a:t>
            </a:r>
            <a:endParaRPr sz="1200" i="1">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i="1">
                <a:solidFill>
                  <a:schemeClr val="dk1"/>
                </a:solidFill>
                <a:latin typeface="Helvetica Neue"/>
                <a:ea typeface="Helvetica Neue"/>
                <a:cs typeface="Helvetica Neue"/>
                <a:sym typeface="Helvetica Neue"/>
              </a:rPr>
              <a:t>‘Doubling-down’</a:t>
            </a:r>
            <a:endParaRPr sz="1200">
              <a:solidFill>
                <a:srgbClr val="1C1D2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2">
                                            <p:txEl>
                                              <p:pRg st="0" end="0"/>
                                            </p:txEl>
                                          </p:spTgt>
                                        </p:tgtEl>
                                        <p:attrNameLst>
                                          <p:attrName>style.visibility</p:attrName>
                                        </p:attrNameLst>
                                      </p:cBhvr>
                                      <p:to>
                                        <p:strVal val="visible"/>
                                      </p:to>
                                    </p:set>
                                    <p:animEffect transition="in" filter="fade">
                                      <p:cBhvr>
                                        <p:cTn id="12" dur="1000"/>
                                        <p:tgtEl>
                                          <p:spTgt spid="1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2">
                                            <p:txEl>
                                              <p:pRg st="1" end="1"/>
                                            </p:txEl>
                                          </p:spTgt>
                                        </p:tgtEl>
                                        <p:attrNameLst>
                                          <p:attrName>style.visibility</p:attrName>
                                        </p:attrNameLst>
                                      </p:cBhvr>
                                      <p:to>
                                        <p:strVal val="visible"/>
                                      </p:to>
                                    </p:set>
                                    <p:animEffect transition="in" filter="fade">
                                      <p:cBhvr>
                                        <p:cTn id="17" dur="1000"/>
                                        <p:tgtEl>
                                          <p:spTgt spid="1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2">
                                            <p:txEl>
                                              <p:pRg st="2" end="2"/>
                                            </p:txEl>
                                          </p:spTgt>
                                        </p:tgtEl>
                                        <p:attrNameLst>
                                          <p:attrName>style.visibility</p:attrName>
                                        </p:attrNameLst>
                                      </p:cBhvr>
                                      <p:to>
                                        <p:strVal val="visible"/>
                                      </p:to>
                                    </p:set>
                                    <p:animEffect transition="in" filter="fade">
                                      <p:cBhvr>
                                        <p:cTn id="22" dur="1000"/>
                                        <p:tgtEl>
                                          <p:spTgt spid="1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p:nvPr/>
        </p:nvSpPr>
        <p:spPr>
          <a:xfrm>
            <a:off x="136050" y="692925"/>
            <a:ext cx="3205800" cy="43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rgbClr val="000000"/>
              </a:buClr>
              <a:buSzPts val="1100"/>
              <a:buFont typeface="Arial"/>
              <a:buNone/>
            </a:pPr>
            <a:r>
              <a:rPr lang="en" sz="1500" b="1">
                <a:latin typeface="Helvetica Neue"/>
                <a:ea typeface="Helvetica Neue"/>
                <a:cs typeface="Helvetica Neue"/>
                <a:sym typeface="Helvetica Neue"/>
              </a:rPr>
              <a:t> </a:t>
            </a:r>
            <a:endParaRPr sz="900" b="1">
              <a:latin typeface="Helvetica Neue"/>
              <a:ea typeface="Helvetica Neue"/>
              <a:cs typeface="Helvetica Neue"/>
              <a:sym typeface="Helvetica Neue"/>
            </a:endParaRPr>
          </a:p>
        </p:txBody>
      </p:sp>
      <p:pic>
        <p:nvPicPr>
          <p:cNvPr id="138" name="Google Shape;138;p29"/>
          <p:cNvPicPr preferRelativeResize="0"/>
          <p:nvPr/>
        </p:nvPicPr>
        <p:blipFill rotWithShape="1">
          <a:blip r:embed="rId3">
            <a:alphaModFix/>
          </a:blip>
          <a:srcRect l="602" t="11922" r="602" b="17024"/>
          <a:stretch/>
        </p:blipFill>
        <p:spPr>
          <a:xfrm>
            <a:off x="339725" y="1214750"/>
            <a:ext cx="2669300" cy="2713999"/>
          </a:xfrm>
          <a:prstGeom prst="rect">
            <a:avLst/>
          </a:prstGeom>
          <a:noFill/>
          <a:ln>
            <a:noFill/>
          </a:ln>
        </p:spPr>
      </p:pic>
      <p:sp>
        <p:nvSpPr>
          <p:cNvPr id="139" name="Google Shape;139;p29"/>
          <p:cNvSpPr txBox="1"/>
          <p:nvPr/>
        </p:nvSpPr>
        <p:spPr>
          <a:xfrm>
            <a:off x="4205451" y="2037745"/>
            <a:ext cx="3783300" cy="12189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64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A seemingless endless loop of non-progression with your conspiracist</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Narcissists</a:t>
            </a:r>
            <a:endParaRPr sz="120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Not every narcissist is a psychopath; </a:t>
            </a:r>
            <a:br>
              <a:rPr lang="en" sz="1200">
                <a:solidFill>
                  <a:schemeClr val="dk1"/>
                </a:solidFill>
                <a:latin typeface="Helvetica Neue"/>
                <a:ea typeface="Helvetica Neue"/>
                <a:cs typeface="Helvetica Neue"/>
                <a:sym typeface="Helvetica Neue"/>
              </a:rPr>
            </a:br>
            <a:r>
              <a:rPr lang="en" sz="1200">
                <a:solidFill>
                  <a:schemeClr val="dk1"/>
                </a:solidFill>
                <a:latin typeface="Helvetica Neue"/>
                <a:ea typeface="Helvetica Neue"/>
                <a:cs typeface="Helvetica Neue"/>
                <a:sym typeface="Helvetica Neue"/>
              </a:rPr>
              <a:t>but every psychopath is a narcissist</a:t>
            </a:r>
            <a:endParaRPr sz="120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
                                            <p:txEl>
                                              <p:pRg st="0" end="0"/>
                                            </p:txEl>
                                          </p:spTgt>
                                        </p:tgtEl>
                                        <p:attrNameLst>
                                          <p:attrName>style.visibility</p:attrName>
                                        </p:attrNameLst>
                                      </p:cBhvr>
                                      <p:to>
                                        <p:strVal val="visible"/>
                                      </p:to>
                                    </p:set>
                                    <p:animEffect transition="in" filter="fade">
                                      <p:cBhvr>
                                        <p:cTn id="7" dur="1000"/>
                                        <p:tgtEl>
                                          <p:spTgt spid="1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9">
                                            <p:txEl>
                                              <p:pRg st="1" end="1"/>
                                            </p:txEl>
                                          </p:spTgt>
                                        </p:tgtEl>
                                        <p:attrNameLst>
                                          <p:attrName>style.visibility</p:attrName>
                                        </p:attrNameLst>
                                      </p:cBhvr>
                                      <p:to>
                                        <p:strVal val="visible"/>
                                      </p:to>
                                    </p:set>
                                    <p:animEffect transition="in" filter="fade">
                                      <p:cBhvr>
                                        <p:cTn id="12" dur="1000"/>
                                        <p:tgtEl>
                                          <p:spTgt spid="1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9">
                                            <p:txEl>
                                              <p:pRg st="2" end="2"/>
                                            </p:txEl>
                                          </p:spTgt>
                                        </p:tgtEl>
                                        <p:attrNameLst>
                                          <p:attrName>style.visibility</p:attrName>
                                        </p:attrNameLst>
                                      </p:cBhvr>
                                      <p:to>
                                        <p:strVal val="visible"/>
                                      </p:to>
                                    </p:set>
                                    <p:animEffect transition="in" filter="fade">
                                      <p:cBhvr>
                                        <p:cTn id="17" dur="1000"/>
                                        <p:tgtEl>
                                          <p:spTgt spid="1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30"/>
          <p:cNvSpPr/>
          <p:nvPr/>
        </p:nvSpPr>
        <p:spPr>
          <a:xfrm>
            <a:off x="0" y="-55550"/>
            <a:ext cx="9144000" cy="49101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0"/>
          <p:cNvSpPr txBox="1"/>
          <p:nvPr/>
        </p:nvSpPr>
        <p:spPr>
          <a:xfrm>
            <a:off x="2532600" y="868443"/>
            <a:ext cx="4078800" cy="880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40"/>
              </a:spcBef>
              <a:spcAft>
                <a:spcPts val="0"/>
              </a:spcAft>
              <a:buNone/>
            </a:pPr>
            <a:r>
              <a:rPr lang="en" sz="1500" b="1">
                <a:latin typeface="Helvetica Neue"/>
                <a:ea typeface="Helvetica Neue"/>
                <a:cs typeface="Helvetica Neue"/>
                <a:sym typeface="Helvetica Neue"/>
              </a:rPr>
              <a:t>Determine the degree to which such mental health predispositions might lead to harmful behaviour.</a:t>
            </a:r>
            <a:endParaRPr sz="1500" b="1">
              <a:solidFill>
                <a:srgbClr val="000000"/>
              </a:solidFill>
              <a:latin typeface="Helvetica Neue"/>
              <a:ea typeface="Helvetica Neue"/>
              <a:cs typeface="Helvetica Neue"/>
              <a:sym typeface="Helvetica Neue"/>
            </a:endParaRPr>
          </a:p>
        </p:txBody>
      </p:sp>
      <p:pic>
        <p:nvPicPr>
          <p:cNvPr id="146" name="Google Shape;146;p30"/>
          <p:cNvPicPr preferRelativeResize="0"/>
          <p:nvPr/>
        </p:nvPicPr>
        <p:blipFill rotWithShape="1">
          <a:blip r:embed="rId3">
            <a:alphaModFix/>
          </a:blip>
          <a:srcRect l="29654" r="24403"/>
          <a:stretch/>
        </p:blipFill>
        <p:spPr>
          <a:xfrm>
            <a:off x="4167087" y="1782406"/>
            <a:ext cx="809826" cy="24926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
                                            <p:txEl>
                                              <p:pRg st="0" end="0"/>
                                            </p:txEl>
                                          </p:spTgt>
                                        </p:tgtEl>
                                        <p:attrNameLst>
                                          <p:attrName>style.visibility</p:attrName>
                                        </p:attrNameLst>
                                      </p:cBhvr>
                                      <p:to>
                                        <p:strVal val="visible"/>
                                      </p:to>
                                    </p:set>
                                    <p:animEffect transition="in" filter="fade">
                                      <p:cBhvr>
                                        <p:cTn id="7" dur="1000"/>
                                        <p:tgtEl>
                                          <p:spTgt spid="1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animEffect transition="in" filter="fade">
                                      <p:cBhvr>
                                        <p:cTn id="12" dur="1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1752</Words>
  <Application>Microsoft Office PowerPoint</Application>
  <PresentationFormat>On-screen Show (16:9)</PresentationFormat>
  <Paragraphs>214</Paragraphs>
  <Slides>32</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Helvetica Neue</vt:lpstr>
      <vt:lpstr>Calibri</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Desktop</dc:creator>
  <cp:lastModifiedBy>Desktop</cp:lastModifiedBy>
  <cp:revision>1</cp:revision>
  <dcterms:modified xsi:type="dcterms:W3CDTF">2021-07-07T04:38:49Z</dcterms:modified>
</cp:coreProperties>
</file>